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8" r:id="rId2"/>
    <p:sldId id="261" r:id="rId3"/>
    <p:sldId id="260" r:id="rId4"/>
    <p:sldId id="269" r:id="rId5"/>
    <p:sldId id="287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3" r:id="rId21"/>
    <p:sldId id="286" r:id="rId22"/>
    <p:sldId id="267" r:id="rId23"/>
    <p:sldId id="288" r:id="rId24"/>
    <p:sldId id="289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49A6-0B62-4716-90AC-5E7E364E316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D141-62AB-42F9-B14F-BDFD8634FE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5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D141-62AB-42F9-B14F-BDFD8634FEC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D141-62AB-42F9-B14F-BDFD8634FEC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B500CB-D555-4EDF-B306-F5887229F93B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ЛАТФОРМА\mudl_learning30.jpg"/>
          <p:cNvPicPr>
            <a:picLocks noChangeAspect="1" noChangeArrowheads="1"/>
          </p:cNvPicPr>
          <p:nvPr/>
        </p:nvPicPr>
        <p:blipFill>
          <a:blip r:embed="rId2" cstate="screen"/>
          <a:srcRect t="13177" b="13403"/>
          <a:stretch>
            <a:fillRect/>
          </a:stretch>
        </p:blipFill>
        <p:spPr bwMode="auto">
          <a:xfrm>
            <a:off x="3629698" y="2564904"/>
            <a:ext cx="50999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87220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образовательной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онлайн-платформы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Учи.ру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 уроках математики в средней и старшей школе при дистанционном обучении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7416824" cy="61379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учи.ру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b="0" dirty="0"/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755576" y="4581128"/>
            <a:ext cx="3527425" cy="172819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Бахтин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Е.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РМ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учителей математики</a:t>
            </a:r>
            <a:endParaRPr kumimoji="0" lang="ru-RU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Ленинского</a:t>
            </a:r>
            <a:r>
              <a:rPr kumimoji="0" lang="ru-RU" sz="7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района,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7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читель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СШ №</a:t>
            </a:r>
            <a:r>
              <a:rPr kumimoji="0" lang="ru-RU" sz="7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7200" noProof="0" dirty="0" smtClean="0">
                <a:latin typeface="Times New Roman" pitchFamily="18" charset="0"/>
                <a:cs typeface="Times New Roman" pitchFamily="18" charset="0"/>
              </a:rPr>
              <a:t>.Красноярск, 2020 г.</a:t>
            </a:r>
            <a:endParaRPr kumimoji="0" lang="ru-RU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 странице у учителя: </a:t>
            </a:r>
            <a:endParaRPr lang="ru-RU" sz="2800" b="1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508104" y="1700808"/>
            <a:ext cx="3254896" cy="4536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b="1" dirty="0" smtClean="0"/>
              <a:t>Программа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класса: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dirty="0" smtClean="0"/>
              <a:t>В каждой теме содержится </a:t>
            </a:r>
            <a:r>
              <a:rPr lang="ru-RU" sz="2000" dirty="0" err="1" smtClean="0"/>
              <a:t>подтема</a:t>
            </a:r>
            <a:r>
              <a:rPr lang="ru-RU" sz="2000" dirty="0" smtClean="0"/>
              <a:t>, в </a:t>
            </a:r>
            <a:r>
              <a:rPr lang="ru-RU" sz="2000" dirty="0" err="1" smtClean="0"/>
              <a:t>подтеме</a:t>
            </a:r>
            <a:r>
              <a:rPr lang="ru-RU" sz="2000" dirty="0" smtClean="0"/>
              <a:t> несколько видов  заданий:</a:t>
            </a:r>
            <a:endParaRPr kumimoji="0" lang="ru-RU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1683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Учитель может просмотреть все задания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296757" cy="255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456384" cy="26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80350"/>
            <a:ext cx="3384376" cy="26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Учитель видит статистику по каждому ученику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168352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7"/>
            <a:ext cx="3456384" cy="48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Как задать задание для класса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 Поле «Создать задание из карточек»,</a:t>
            </a:r>
          </a:p>
          <a:p>
            <a:r>
              <a:rPr lang="ru-RU" dirty="0" smtClean="0"/>
              <a:t>2. Выбрать предмет и класс,</a:t>
            </a:r>
          </a:p>
          <a:p>
            <a:r>
              <a:rPr lang="ru-RU" dirty="0" smtClean="0"/>
              <a:t>3. Выбрать учеников (</a:t>
            </a:r>
            <a:r>
              <a:rPr lang="ru-RU" sz="2000" dirty="0" smtClean="0"/>
              <a:t>одного, несколько или весь класс</a:t>
            </a:r>
            <a:r>
              <a:rPr lang="ru-RU" dirty="0" smtClean="0"/>
              <a:t>),</a:t>
            </a:r>
          </a:p>
          <a:p>
            <a:r>
              <a:rPr lang="ru-RU" dirty="0" smtClean="0"/>
              <a:t>4. Поле «Выбрать задания»,</a:t>
            </a:r>
          </a:p>
          <a:p>
            <a:r>
              <a:rPr lang="ru-RU" dirty="0" smtClean="0"/>
              <a:t>5. Выбрать тему и </a:t>
            </a:r>
            <a:r>
              <a:rPr lang="ru-RU" dirty="0" err="1" smtClean="0"/>
              <a:t>подтему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Выбрать карточки с заданиями,</a:t>
            </a:r>
          </a:p>
          <a:p>
            <a:r>
              <a:rPr lang="ru-RU" dirty="0" smtClean="0"/>
              <a:t>7.Подтвердить и задать время выполнения ( даты начала и окончания работы),</a:t>
            </a:r>
          </a:p>
          <a:p>
            <a:r>
              <a:rPr lang="ru-RU" dirty="0" smtClean="0"/>
              <a:t>8. Можно задать название работы.  «Готово»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4083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- У учителя в списке заданий появляется новое задание,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В любое время учитель может отследить выполнение задания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6805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6164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76672"/>
            <a:ext cx="4794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На странице у учителя: </a:t>
            </a:r>
            <a:endParaRPr lang="ru-RU" sz="2800" dirty="0"/>
          </a:p>
        </p:txBody>
      </p:sp>
      <p:pic>
        <p:nvPicPr>
          <p:cNvPr id="6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Как задать проверочную работу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 Поле «Создать проверочную работу»,</a:t>
            </a:r>
          </a:p>
          <a:p>
            <a:r>
              <a:rPr lang="ru-RU" dirty="0" smtClean="0"/>
              <a:t>2. Выбрать разделы: «мои работы», «создать свою работу»</a:t>
            </a:r>
          </a:p>
          <a:p>
            <a:r>
              <a:rPr lang="ru-RU" dirty="0" smtClean="0"/>
              <a:t>3. Выбрать класс (программу),</a:t>
            </a:r>
          </a:p>
          <a:p>
            <a:r>
              <a:rPr lang="ru-RU" dirty="0" smtClean="0"/>
              <a:t>4. Выбрать тему,</a:t>
            </a:r>
          </a:p>
          <a:p>
            <a:r>
              <a:rPr lang="ru-RU" dirty="0" smtClean="0"/>
              <a:t>5. Выбрать задания (одним кликом),</a:t>
            </a:r>
          </a:p>
          <a:p>
            <a:r>
              <a:rPr lang="ru-RU" dirty="0" smtClean="0"/>
              <a:t>6. Выбрать другую тему, </a:t>
            </a:r>
            <a:r>
              <a:rPr lang="ru-RU" dirty="0" err="1" smtClean="0"/>
              <a:t>по-необходимости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7.Выбрать задания, и т.д.</a:t>
            </a:r>
          </a:p>
          <a:p>
            <a:r>
              <a:rPr lang="ru-RU" dirty="0" smtClean="0"/>
              <a:t> 8. Поле «Настроить»: задать название работы, указать «на уроке» или «дома», дату и время </a:t>
            </a:r>
            <a:r>
              <a:rPr lang="ru-RU" dirty="0" err="1" smtClean="0"/>
              <a:t>выполненя</a:t>
            </a:r>
            <a:r>
              <a:rPr lang="ru-RU" dirty="0" smtClean="0"/>
              <a:t>, отметить учеников.  «Готово», «Задать»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Как задать проверочную работу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2373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4277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Как провести </a:t>
            </a:r>
            <a:r>
              <a:rPr lang="ru-RU" sz="2800" b="1" dirty="0" err="1" smtClean="0">
                <a:solidFill>
                  <a:schemeClr val="tx1"/>
                </a:solidFill>
              </a:rPr>
              <a:t>онлайн-урок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ru-RU" dirty="0" smtClean="0"/>
              <a:t>1.  Поле «Провести урок в виртуальном классе»,</a:t>
            </a:r>
          </a:p>
          <a:p>
            <a:r>
              <a:rPr lang="ru-RU" dirty="0" smtClean="0"/>
              <a:t>2. «Запланировать урок»</a:t>
            </a:r>
          </a:p>
          <a:p>
            <a:r>
              <a:rPr lang="ru-RU" dirty="0" smtClean="0"/>
              <a:t>3. Выбрать дату, время, предмет, класс,</a:t>
            </a:r>
          </a:p>
          <a:p>
            <a:r>
              <a:rPr lang="ru-RU" dirty="0" smtClean="0"/>
              <a:t>4. Выбрать «Запланировать»,</a:t>
            </a:r>
          </a:p>
          <a:p>
            <a:r>
              <a:rPr lang="ru-RU" dirty="0" smtClean="0"/>
              <a:t>5. Ссылка  появится в день проведения урока и у учителя и у учеников.</a:t>
            </a:r>
          </a:p>
          <a:p>
            <a:r>
              <a:rPr lang="ru-RU" dirty="0" smtClean="0"/>
              <a:t>6. Можно подготовить свой материал, а можно воспользоваться тем, который предлагает платформа.</a:t>
            </a:r>
          </a:p>
          <a:p>
            <a:pPr>
              <a:buNone/>
            </a:pPr>
            <a:r>
              <a:rPr lang="ru-RU" dirty="0" smtClean="0"/>
              <a:t>Так же есть инструкция по проведению урока.</a:t>
            </a:r>
          </a:p>
          <a:p>
            <a:endParaRPr lang="ru-RU" dirty="0"/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Подготовка к  </a:t>
            </a:r>
            <a:r>
              <a:rPr lang="ru-RU" sz="2800" b="1" dirty="0" err="1" smtClean="0">
                <a:solidFill>
                  <a:schemeClr val="tx1"/>
                </a:solidFill>
              </a:rPr>
              <a:t>онлайн-уроку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6642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124200" y="1844824"/>
            <a:ext cx="3175992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Запланировать урок.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baseline="0" dirty="0" smtClean="0"/>
              <a:t>Проверить работу камеры и микрофона.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Разрешить доступ.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Нажать значок «Перейти к уроку».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Загрузить материалы к уроку.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23762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Онлайн-урок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124200" y="1844824"/>
            <a:ext cx="5120208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808312" cy="57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2843808" y="1412776"/>
            <a:ext cx="5919192" cy="4752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видит список </a:t>
            </a:r>
            <a:r>
              <a:rPr lang="ru-RU" sz="2200" noProof="0" dirty="0" smtClean="0"/>
              <a:t>присутствующих учеников.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</a:t>
            </a:r>
            <a:r>
              <a:rPr kumimoji="0" lang="ru-RU" sz="2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 может нажать на значок «поднятой руки» и учитель </a:t>
            </a:r>
            <a:r>
              <a:rPr lang="ru-RU" sz="2200" dirty="0" smtClean="0"/>
              <a:t>активирует его микрофон и камеру.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может использовать на экране: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baseline="0" dirty="0" smtClean="0"/>
              <a:t>    -доску, на которой можно писать,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</a:t>
            </a:r>
            <a:r>
              <a:rPr lang="en-US" sz="2200" dirty="0" smtClean="0"/>
              <a:t>Y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ouTube</a:t>
            </a:r>
            <a:r>
              <a:rPr lang="ru-RU" sz="2200" noProof="0" dirty="0" smtClean="0"/>
              <a:t> (показывать видео),</a:t>
            </a:r>
            <a:endParaRPr kumimoji="0" lang="ru-R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baseline="0" dirty="0" smtClean="0"/>
              <a:t>    -демонстрацию экрана,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 свои файлы (в Р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baseline="0" dirty="0" smtClean="0"/>
              <a:t>- чат.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ПЛАТФОРМА\8b0929b66190235efdc648b7972404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412776"/>
            <a:ext cx="5780499" cy="1944216"/>
          </a:xfrm>
          <a:prstGeom prst="rect">
            <a:avLst/>
          </a:prstGeom>
          <a:noFill/>
        </p:spPr>
      </p:pic>
      <p:pic>
        <p:nvPicPr>
          <p:cNvPr id="1029" name="Picture 5" descr="C:\Users\User\Desktop\ПЛАТФОРМА\Virtual-Instruction-Logo_Correct-Si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5157192"/>
            <a:ext cx="2232248" cy="112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620688"/>
            <a:ext cx="58674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образовательная среда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ПЛАТФОРМА\shutterstock_117145762-800x53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221088"/>
            <a:ext cx="3168352" cy="208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84168" y="2996952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интерес;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самостоятельность;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 траектория обучения;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411185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2411760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005064"/>
            <a:ext cx="2592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Создана в рамках Концепции развития математического образования РФ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8712968" cy="69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590728" cy="732974"/>
          </a:xfrm>
        </p:spPr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686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дистанционного обучения 2020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User\Desktop\ПЛАТФОРМА\17076169_1286468988099197_2195895600237510656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240" y="429309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251520" y="2420888"/>
            <a:ext cx="4299520" cy="3888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Индивидуальная траектория обучения (самостоятельно);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000" dirty="0" smtClean="0"/>
              <a:t>индивидуальные задания от учителя;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готовая статистика выполнения домашних работ;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000" dirty="0" smtClean="0"/>
              <a:t>автоматическая проверка </a:t>
            </a:r>
            <a:r>
              <a:rPr lang="ru-RU" sz="2000" dirty="0" err="1" smtClean="0"/>
              <a:t>проверочныхработ</a:t>
            </a:r>
            <a:r>
              <a:rPr lang="ru-RU" sz="2000" dirty="0" smtClean="0"/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видео-уроки от педагогов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платформы;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644008" y="2348880"/>
            <a:ext cx="4191000" cy="3960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000" dirty="0" smtClean="0"/>
              <a:t>в</a:t>
            </a:r>
            <a:r>
              <a:rPr lang="ru-RU" sz="2000" noProof="0" dirty="0" err="1" smtClean="0"/>
              <a:t>ебинары</a:t>
            </a:r>
            <a:r>
              <a:rPr lang="ru-RU" sz="2000" noProof="0" dirty="0" smtClean="0"/>
              <a:t> и курсы для учителей (+</a:t>
            </a:r>
            <a:r>
              <a:rPr lang="ru-RU" sz="2000" noProof="0" dirty="0" err="1" smtClean="0"/>
              <a:t>порфолио</a:t>
            </a:r>
            <a:r>
              <a:rPr lang="ru-RU" sz="2000" noProof="0" dirty="0" smtClean="0"/>
              <a:t>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000" dirty="0" smtClean="0"/>
              <a:t>п</a:t>
            </a: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одготовка учеников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сдаче ВПР, ОГЭ и ЕГЭ (базовый уровень)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8712968" cy="69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590728" cy="732974"/>
          </a:xfrm>
        </p:spPr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686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Неудобства  для дистанционного обучения 2020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User\Desktop\ПЛАТФОРМА\17076169_1286468988099197_2195895600237510656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4437112"/>
            <a:ext cx="18002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251520" y="2420888"/>
            <a:ext cx="4299520" cy="388843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Ограниченность заданий, которые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 может выполнять ежедневно бесплатно;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программа не соответствует нашему УМК;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задания,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большинстве,  базового уровня;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ученик 8 класса не мог присутствовать на видео-уроке для подготовке к ОГЭ, доступ только для учеников 9 класса;</a:t>
            </a:r>
            <a:endParaRPr kumimoji="0" lang="ru-R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644008" y="2348880"/>
            <a:ext cx="4191000" cy="3960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000" dirty="0" smtClean="0"/>
              <a:t>в</a:t>
            </a:r>
            <a:r>
              <a:rPr lang="ru-RU" sz="2000" noProof="0" dirty="0" err="1" smtClean="0"/>
              <a:t>озникли</a:t>
            </a:r>
            <a:r>
              <a:rPr lang="ru-RU" sz="2000" noProof="0" dirty="0" smtClean="0"/>
              <a:t> трудности с подключением других учителей, работающих в этих классах;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000" dirty="0" smtClean="0"/>
              <a:t>иногда платформа «висела», были технические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dirty="0" smtClean="0"/>
              <a:t>     сбои ( ключевое слово «иногда»)</a:t>
            </a:r>
            <a:endParaRPr lang="ru-RU" sz="2000" noProof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User\Pictures\Рисунок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692696"/>
            <a:ext cx="2047875" cy="1450975"/>
          </a:xfrm>
          <a:prstGeom prst="rect">
            <a:avLst/>
          </a:prstGeom>
          <a:noFill/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62200" cy="55855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2448272" cy="46805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  могут повышать свою квалификацию с помощью просмотров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от руководителей проекта. Как правило, они освещают вопросы не только касательно самого предмета, но и помогают учителю стать более компетентным в вопросе передачи информации.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276872"/>
            <a:ext cx="5837013" cy="12961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0" name="Picture 16" descr="C:\Users\User\Pictures\Рисунок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3789040"/>
            <a:ext cx="1743075" cy="2457450"/>
          </a:xfrm>
          <a:prstGeom prst="rect">
            <a:avLst/>
          </a:prstGeom>
          <a:noFill/>
        </p:spPr>
      </p:pic>
      <p:pic>
        <p:nvPicPr>
          <p:cNvPr id="1041" name="Picture 17" descr="C:\Users\User\Pictures\Рисунок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3789040"/>
            <a:ext cx="1785937" cy="2524125"/>
          </a:xfrm>
          <a:prstGeom prst="rect">
            <a:avLst/>
          </a:prstGeom>
          <a:noFill/>
        </p:spPr>
      </p:pic>
      <p:pic>
        <p:nvPicPr>
          <p:cNvPr id="1042" name="Picture 18" descr="C:\Users\User\Pictures\Рисунок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3789040"/>
            <a:ext cx="1792287" cy="2530475"/>
          </a:xfrm>
          <a:prstGeom prst="rect">
            <a:avLst/>
          </a:prstGeom>
          <a:noFill/>
        </p:spPr>
      </p:pic>
      <p:pic>
        <p:nvPicPr>
          <p:cNvPr id="1043" name="Picture 19" descr="C:\Users\User\Pictures\Рисунок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32240" y="692696"/>
            <a:ext cx="2054225" cy="1450975"/>
          </a:xfrm>
          <a:prstGeom prst="rect">
            <a:avLst/>
          </a:prstGeom>
          <a:noFill/>
        </p:spPr>
      </p:pic>
      <p:pic>
        <p:nvPicPr>
          <p:cNvPr id="1044" name="Picture 20" descr="C:\Users\User\Pictures\Рисунок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8024" y="692696"/>
            <a:ext cx="2054225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Примеры заданий на платформе </a:t>
            </a:r>
            <a:r>
              <a:rPr lang="ru-RU" sz="2800" b="1" dirty="0" err="1" smtClean="0">
                <a:solidFill>
                  <a:schemeClr val="tx1"/>
                </a:solidFill>
              </a:rPr>
              <a:t>Учи.ру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482144" cy="648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10 класс. Построение графика функции по шагам: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885"/>
            <a:ext cx="3137090" cy="219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5"/>
            <a:ext cx="2952328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93096"/>
            <a:ext cx="2964642" cy="195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2952328" cy="202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Примеры заданий на платформе </a:t>
            </a:r>
            <a:r>
              <a:rPr lang="ru-RU" sz="2800" b="1" dirty="0" err="1" smtClean="0">
                <a:solidFill>
                  <a:schemeClr val="tx1"/>
                </a:solidFill>
              </a:rPr>
              <a:t>Учи.ру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482144" cy="6480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595189" cy="228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592288" cy="23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253178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914317"/>
            <a:ext cx="2915939" cy="24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25856"/>
            <a:ext cx="2852936" cy="246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ПЛАТФОРМА\Education-Technology-Speaker-Teacher-College-156aa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47122" y="2996952"/>
            <a:ext cx="4302684" cy="3344707"/>
          </a:xfrm>
          <a:prstGeom prst="rect">
            <a:avLst/>
          </a:prstGeom>
          <a:noFill/>
        </p:spPr>
      </p:pic>
      <p:pic>
        <p:nvPicPr>
          <p:cNvPr id="23554" name="Picture 2" descr="C:\Users\User\Desktop\ПЛАТФОРМА\mailservic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40569" y="476672"/>
            <a:ext cx="11194763" cy="144016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619672" y="2708920"/>
            <a:ext cx="6480174" cy="469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2592288" cy="453650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Наша школа в 2014 году в рамках  участия в реализации лидерского проекта Агентства стратегических инициатив (АСИ)  начала использовать в обучении платформу </a:t>
            </a:r>
            <a:r>
              <a:rPr lang="ru-RU" sz="2000" dirty="0" err="1" smtClean="0">
                <a:solidFill>
                  <a:schemeClr val="tx1"/>
                </a:solidFill>
              </a:rPr>
              <a:t>Учи.ру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3" y="476673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Из истории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980728"/>
            <a:ext cx="5904656" cy="549322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Проект основали выпускники МФТИ —</a:t>
            </a:r>
          </a:p>
          <a:p>
            <a:pPr>
              <a:buNone/>
            </a:pPr>
            <a:r>
              <a:rPr lang="ru-RU" sz="2000" dirty="0" smtClean="0"/>
              <a:t>     Иван </a:t>
            </a:r>
            <a:r>
              <a:rPr lang="ru-RU" sz="2000" dirty="0" err="1" smtClean="0"/>
              <a:t>Коломоец</a:t>
            </a:r>
            <a:r>
              <a:rPr lang="ru-RU" sz="2000" dirty="0" smtClean="0"/>
              <a:t> и Евгений </a:t>
            </a:r>
            <a:r>
              <a:rPr lang="ru-RU" sz="2000" dirty="0" err="1" smtClean="0"/>
              <a:t>Милютин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декабре 2012 году сервис </a:t>
            </a:r>
            <a:r>
              <a:rPr lang="ru-RU" sz="2000" dirty="0" err="1" smtClean="0"/>
              <a:t>Учи.ру</a:t>
            </a:r>
            <a:r>
              <a:rPr lang="ru-RU" sz="2000" dirty="0" smtClean="0"/>
              <a:t> стал резидентом Фонда «</a:t>
            </a:r>
            <a:r>
              <a:rPr lang="ru-RU" sz="2000" dirty="0" err="1" smtClean="0"/>
              <a:t>Сколково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В 2014 году состоялся запуск первого курса математики для начальных классов.</a:t>
            </a:r>
          </a:p>
          <a:p>
            <a:r>
              <a:rPr lang="ru-RU" sz="2000" dirty="0" smtClean="0"/>
              <a:t>В 2015 году число занимающихся на платформе детей достигло 500 тысяч. Тогда же на </a:t>
            </a:r>
            <a:r>
              <a:rPr lang="ru-RU" sz="2000" dirty="0" err="1" smtClean="0"/>
              <a:t>Учи.ру</a:t>
            </a:r>
            <a:r>
              <a:rPr lang="ru-RU" sz="2000" dirty="0" smtClean="0"/>
              <a:t> появились </a:t>
            </a:r>
            <a:r>
              <a:rPr lang="ru-RU" sz="2000" dirty="0" err="1" smtClean="0"/>
              <a:t>онлайн-олимпиады</a:t>
            </a:r>
            <a:r>
              <a:rPr lang="ru-RU" sz="2000" dirty="0" smtClean="0"/>
              <a:t> по разным предметам.</a:t>
            </a:r>
          </a:p>
          <a:p>
            <a:r>
              <a:rPr lang="ru-RU" sz="2000" dirty="0" smtClean="0"/>
              <a:t>В 2016 году </a:t>
            </a:r>
            <a:r>
              <a:rPr lang="ru-RU" sz="2000" dirty="0" err="1" smtClean="0"/>
              <a:t>Учи.ру</a:t>
            </a:r>
            <a:r>
              <a:rPr lang="ru-RU" sz="2000" dirty="0" smtClean="0"/>
              <a:t> получил статус лидерского проекта Агентства стратегических инициатив в сфере образования.</a:t>
            </a:r>
            <a:endParaRPr lang="ru-RU" sz="2000" baseline="30000" dirty="0" smtClean="0"/>
          </a:p>
          <a:p>
            <a:r>
              <a:rPr lang="ru-RU" sz="2000" dirty="0" smtClean="0"/>
              <a:t>В 2019 году </a:t>
            </a:r>
            <a:r>
              <a:rPr lang="ru-RU" sz="2000" dirty="0" err="1" smtClean="0"/>
              <a:t>Учи.ру</a:t>
            </a:r>
            <a:r>
              <a:rPr lang="ru-RU" sz="2000" dirty="0" smtClean="0"/>
              <a:t> в сотрудничестве с региональными министерствами образования начал реализацию проекта «Цифровая школа».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2462808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573016"/>
            <a:ext cx="2592288" cy="30243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сентябре 2017 года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я со своими учениками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познакомилась  с платформой </a:t>
            </a:r>
            <a:r>
              <a:rPr lang="ru-RU" sz="2000" b="1" dirty="0" err="1" smtClean="0">
                <a:solidFill>
                  <a:schemeClr val="tx1"/>
                </a:solidFill>
              </a:rPr>
              <a:t>Учи.ру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первом полугодии 2019/20 учебного года число зарегистрированных учеников достигло 3,6 </a:t>
            </a:r>
            <a:r>
              <a:rPr lang="ru-RU" sz="2000" dirty="0" err="1" smtClean="0"/>
              <a:t>млн</a:t>
            </a:r>
            <a:r>
              <a:rPr lang="ru-RU" sz="2000" dirty="0" smtClean="0"/>
              <a:t>, родителей — 2 </a:t>
            </a:r>
            <a:r>
              <a:rPr lang="ru-RU" sz="2000" dirty="0" err="1" smtClean="0"/>
              <a:t>млн</a:t>
            </a:r>
            <a:r>
              <a:rPr lang="ru-RU" sz="2000" dirty="0" smtClean="0"/>
              <a:t>, учителей — 220 тыс.. Платформой пользуются 28 тысяч российских школ. На начало апреля 2020 года число учеников достигло 7 млн.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В 2019 году число сотрудников компании составило 400 человек.</a:t>
            </a:r>
          </a:p>
          <a:p>
            <a:endParaRPr lang="ru-RU" sz="1800" dirty="0" smtClean="0"/>
          </a:p>
          <a:p>
            <a:r>
              <a:rPr lang="ru-RU" sz="2000" dirty="0" smtClean="0"/>
              <a:t>Сервис работает в США, Канаде, Вьетнаме, Индонезии, Индии, Китае, ЮАР, Бразилии и др.</a:t>
            </a:r>
            <a:endParaRPr lang="ru-RU" sz="2000" dirty="0"/>
          </a:p>
        </p:txBody>
      </p:sp>
      <p:pic>
        <p:nvPicPr>
          <p:cNvPr id="5" name="Picture 2" descr="C:\Users\1\Desktop\41118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4117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04512" cy="75895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Uchi.ru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В  начале 2019-2020 </a:t>
            </a:r>
            <a:r>
              <a:rPr lang="ru-RU" sz="2400" dirty="0" err="1" smtClean="0"/>
              <a:t>уч.года</a:t>
            </a:r>
            <a:r>
              <a:rPr lang="ru-RU" sz="2400" dirty="0" smtClean="0"/>
              <a:t> я работали на платформе </a:t>
            </a:r>
            <a:r>
              <a:rPr lang="ru-RU" sz="2400" dirty="0" err="1" smtClean="0"/>
              <a:t>Учи.ру</a:t>
            </a:r>
            <a:r>
              <a:rPr lang="ru-RU" sz="2400" dirty="0" smtClean="0"/>
              <a:t> с двумя 5-ми и двумя 8-ми классами. </a:t>
            </a:r>
            <a:r>
              <a:rPr lang="ru-RU" sz="2400" dirty="0"/>
              <a:t> </a:t>
            </a:r>
            <a:r>
              <a:rPr lang="ru-RU" sz="2400" dirty="0" smtClean="0"/>
              <a:t>Работа включала:</a:t>
            </a:r>
          </a:p>
          <a:p>
            <a:pPr>
              <a:buFontTx/>
              <a:buChar char="-"/>
            </a:pPr>
            <a:r>
              <a:rPr lang="ru-RU" sz="2400" dirty="0" smtClean="0"/>
              <a:t>систематические </a:t>
            </a:r>
            <a:r>
              <a:rPr lang="ru-RU" sz="2400" dirty="0" err="1" smtClean="0"/>
              <a:t>д</a:t>
            </a:r>
            <a:r>
              <a:rPr lang="ru-RU" sz="2400" dirty="0" smtClean="0"/>
              <a:t>/</a:t>
            </a:r>
            <a:r>
              <a:rPr lang="ru-RU" sz="2400" dirty="0" err="1" smtClean="0"/>
              <a:t>з</a:t>
            </a:r>
            <a:r>
              <a:rPr lang="ru-RU" sz="2400" dirty="0" smtClean="0"/>
              <a:t> (один раз в 8-10 дней) – обязательные для всех учеников;</a:t>
            </a:r>
          </a:p>
          <a:p>
            <a:pPr>
              <a:buFontTx/>
              <a:buChar char="-"/>
            </a:pPr>
            <a:r>
              <a:rPr lang="ru-RU" sz="2400" dirty="0" smtClean="0"/>
              <a:t>самостоятельное прохождение программы – по желанию (по критериям на дополнительные отметки);</a:t>
            </a:r>
          </a:p>
          <a:p>
            <a:pPr>
              <a:buFontTx/>
              <a:buChar char="-"/>
            </a:pPr>
            <a:r>
              <a:rPr lang="ru-RU" sz="2400" dirty="0" smtClean="0"/>
              <a:t>индивидуальные задания для слабых учеников.</a:t>
            </a:r>
          </a:p>
          <a:p>
            <a:pPr>
              <a:buNone/>
            </a:pPr>
            <a:r>
              <a:rPr lang="ru-RU" sz="2400" dirty="0" smtClean="0"/>
              <a:t>В марте 2020 года я зарегистрировала на платформе ещё два класса: 10 базовый и 11 профильный.</a:t>
            </a:r>
          </a:p>
          <a:p>
            <a:pPr>
              <a:buNone/>
            </a:pPr>
            <a:r>
              <a:rPr lang="ru-RU" sz="2400" dirty="0" smtClean="0"/>
              <a:t> Платформа </a:t>
            </a:r>
            <a:r>
              <a:rPr lang="ru-RU" sz="2400" dirty="0" err="1" smtClean="0"/>
              <a:t>Учи.ру</a:t>
            </a:r>
            <a:r>
              <a:rPr lang="ru-RU" sz="2400" dirty="0" smtClean="0"/>
              <a:t> в кратчайшие сроки ввела задания для старшеклассников. В это же время появились </a:t>
            </a:r>
            <a:r>
              <a:rPr lang="ru-RU" sz="2400" dirty="0" err="1" smtClean="0"/>
              <a:t>онлайн-уроки</a:t>
            </a:r>
            <a:r>
              <a:rPr lang="ru-RU" sz="2400" dirty="0" smtClean="0"/>
              <a:t> и «Виртуальный класс».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64896" cy="582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Uchi.ru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</a:t>
            </a:r>
            <a:endParaRPr lang="ru-RU" sz="3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ПЛАТФОРМА\17076169_1286468988099197_2195895600237510656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95456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200" dirty="0" smtClean="0"/>
              <a:t>Педагоги  должны пройти регистрацию в "</a:t>
            </a:r>
            <a:r>
              <a:rPr lang="ru-RU" sz="2200" dirty="0" err="1" smtClean="0"/>
              <a:t>Учи.ру</a:t>
            </a:r>
            <a:r>
              <a:rPr lang="ru-RU" sz="2200" dirty="0" smtClean="0"/>
              <a:t>", чтобы выдать пароли ученикам и родителям. </a:t>
            </a:r>
          </a:p>
          <a:p>
            <a:pPr>
              <a:buNone/>
            </a:pPr>
            <a:r>
              <a:rPr lang="ru-RU" sz="2200" b="1" dirty="0" smtClean="0"/>
              <a:t> Для этого необходимо ввести в специальные ячейки такую информацию:</a:t>
            </a:r>
          </a:p>
          <a:p>
            <a:pPr>
              <a:buNone/>
            </a:pPr>
            <a:r>
              <a:rPr lang="ru-RU" sz="2200" dirty="0" smtClean="0"/>
              <a:t>- настоящие Ф.И.О.,</a:t>
            </a:r>
          </a:p>
          <a:p>
            <a:pPr>
              <a:buFontTx/>
              <a:buChar char="-"/>
            </a:pPr>
            <a:r>
              <a:rPr lang="ru-RU" sz="2200" dirty="0" smtClean="0"/>
              <a:t>адрес электронной почты, </a:t>
            </a:r>
          </a:p>
          <a:p>
            <a:pPr>
              <a:buFontTx/>
              <a:buChar char="-"/>
            </a:pPr>
            <a:r>
              <a:rPr lang="ru-RU" sz="2200" dirty="0" smtClean="0"/>
              <a:t>актуальный номер телефона, </a:t>
            </a:r>
          </a:p>
          <a:p>
            <a:pPr>
              <a:buFontTx/>
              <a:buChar char="-"/>
            </a:pPr>
            <a:r>
              <a:rPr lang="ru-RU" sz="2200" dirty="0" smtClean="0"/>
              <a:t>город, </a:t>
            </a:r>
          </a:p>
          <a:p>
            <a:pPr>
              <a:buFontTx/>
              <a:buChar char="-"/>
            </a:pPr>
            <a:r>
              <a:rPr lang="ru-RU" sz="2200" dirty="0" smtClean="0"/>
              <a:t>полное название школы, </a:t>
            </a:r>
          </a:p>
          <a:p>
            <a:pPr>
              <a:buFontTx/>
              <a:buChar char="-"/>
            </a:pPr>
            <a:r>
              <a:rPr lang="ru-RU" sz="2200" dirty="0" smtClean="0"/>
              <a:t>указать обучаемый класс ,</a:t>
            </a:r>
          </a:p>
          <a:p>
            <a:pPr>
              <a:buFontTx/>
              <a:buChar char="-"/>
            </a:pPr>
            <a:r>
              <a:rPr lang="ru-RU" sz="2200" dirty="0" smtClean="0"/>
              <a:t>выбрать программу, например, для 5-9 классов,</a:t>
            </a:r>
          </a:p>
          <a:p>
            <a:pPr>
              <a:buFontTx/>
              <a:buChar char="-"/>
            </a:pPr>
            <a:r>
              <a:rPr lang="ru-RU" sz="2200" dirty="0" smtClean="0"/>
              <a:t>записать список класса (Ф.И.) – платформа сама формирует неповторяющиеся пароли.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Uchi.ru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</a:t>
            </a:r>
            <a:endParaRPr lang="ru-RU" sz="2800" dirty="0"/>
          </a:p>
        </p:txBody>
      </p:sp>
      <p:pic>
        <p:nvPicPr>
          <p:cNvPr id="4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556250" cy="236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2880320" cy="25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4437112"/>
            <a:ext cx="8568952" cy="2095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000" dirty="0" smtClean="0"/>
              <a:t>Бесплатный доступ к заданиям до 16:00 и только на выполнение 20 заданий в день. Родители могут приобрести для своего ребенка доступ без временных ограничений - абонемент. Стоимость сервиса от 95 до 250 рублей в месяц в зависимости от тарифного плана.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28600"/>
            <a:ext cx="4840216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 странице у учителя: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843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779912" y="1412776"/>
            <a:ext cx="4983088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классы,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о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лимпиады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математике,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м</a:t>
            </a:r>
            <a:r>
              <a:rPr lang="ru-RU" sz="2200" baseline="0" dirty="0" smtClean="0"/>
              <a:t>арафоны,</a:t>
            </a:r>
            <a:r>
              <a:rPr lang="ru-RU" sz="22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р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азделы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- создать задание из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noProof="0" dirty="0" smtClean="0"/>
              <a:t>                    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карточек;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dirty="0" smtClean="0"/>
              <a:t>                        - создать проверочную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dirty="0" smtClean="0"/>
              <a:t>                           работу;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- провести урок 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200" dirty="0" smtClean="0"/>
              <a:t>                    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«виртуальном классе»,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err="1" smtClean="0"/>
              <a:t>портфолио</a:t>
            </a:r>
            <a:r>
              <a:rPr lang="ru-RU" sz="2200" dirty="0" smtClean="0"/>
              <a:t> (грамоты и письма),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err="1" smtClean="0"/>
              <a:t>в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ебинары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курсы,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чаты для общения с учениками.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 странице у учителя: </a:t>
            </a:r>
            <a:endParaRPr lang="ru-RU" sz="28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1145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508104" y="1700808"/>
            <a:ext cx="3254896" cy="4536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Статистика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классу: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baseline="0" dirty="0" smtClean="0"/>
              <a:t>%</a:t>
            </a:r>
            <a:r>
              <a:rPr lang="ru-RU" sz="2200" dirty="0" smtClean="0"/>
              <a:t> выполнения всех заданий;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д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ата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последнего визита;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200" dirty="0" smtClean="0"/>
              <a:t>в</a:t>
            </a:r>
            <a:r>
              <a:rPr lang="ru-RU" sz="2200" baseline="0" dirty="0" smtClean="0"/>
              <a:t>ыполнение заданий по темам.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1125</TotalTime>
  <Words>1072</Words>
  <Application>Microsoft Office PowerPoint</Application>
  <PresentationFormat>Экран (4:3)</PresentationFormat>
  <Paragraphs>148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Использование образовательной онлайн-платформы Учи.ру   на уроках математики в средней и старшей школе при дистанционном обучении </vt:lpstr>
      <vt:lpstr>Виртуальная образовательная среда</vt:lpstr>
      <vt:lpstr>Наша школа в 2014 году в рамках  участия в реализации лидерского проекта Агентства стратегических инициатив (АСИ)  начала использовать в обучении платформу Учи.ру</vt:lpstr>
      <vt:lpstr>Презентация PowerPoint</vt:lpstr>
      <vt:lpstr>Uchi.ru</vt:lpstr>
      <vt:lpstr>  Uchi.ru    Регистрация</vt:lpstr>
      <vt:lpstr>Uchi.ru    Регистрация</vt:lpstr>
      <vt:lpstr>На странице у учителя:</vt:lpstr>
      <vt:lpstr>На странице у учителя: </vt:lpstr>
      <vt:lpstr>На странице у учителя: </vt:lpstr>
      <vt:lpstr>Учитель может просмотреть все задания </vt:lpstr>
      <vt:lpstr>Учитель видит статистику по каждому ученику</vt:lpstr>
      <vt:lpstr>Как задать задание для класса</vt:lpstr>
      <vt:lpstr>- У учителя в списке заданий появляется новое задание, - В любое время учитель может отследить выполнение задания</vt:lpstr>
      <vt:lpstr>Как задать проверочную работу</vt:lpstr>
      <vt:lpstr>Как задать проверочную работу</vt:lpstr>
      <vt:lpstr>Как провести онлайн-урок</vt:lpstr>
      <vt:lpstr>Подготовка к  онлайн-уроку</vt:lpstr>
      <vt:lpstr>Онлайн-урок</vt:lpstr>
      <vt:lpstr>Возможности для дистанционного обучения 2020</vt:lpstr>
      <vt:lpstr>Неудобства  для дистанционного обучения 2020</vt:lpstr>
      <vt:lpstr>Портфолио</vt:lpstr>
      <vt:lpstr>Примеры заданий на платформе Учи.ру</vt:lpstr>
      <vt:lpstr>Примеры заданий на платформе Учи.ру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Храмцова Елена  Анатольевна</dc:creator>
  <cp:keywords>платформа</cp:keywords>
  <cp:lastModifiedBy>User</cp:lastModifiedBy>
  <cp:revision>264</cp:revision>
  <dcterms:created xsi:type="dcterms:W3CDTF">2018-02-28T15:01:27Z</dcterms:created>
  <dcterms:modified xsi:type="dcterms:W3CDTF">2020-08-25T07:35:03Z</dcterms:modified>
  <cp:category>вебинар</cp:category>
</cp:coreProperties>
</file>