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F0902-D3AB-4CFD-BA1A-AE0B3C339B83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F3DC7-80E9-4D10-905E-977C016CA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0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3DC7-80E9-4D10-905E-977C016CA71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271B7D-7E78-49AF-A406-1B972E369D4B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D46683-0822-480B-8D64-3D1DB1EE1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600"/>
            <a:ext cx="7972452" cy="2914648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подготовки обучающихся к итоговой аттестации по математике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14414" y="5474019"/>
            <a:ext cx="7929586" cy="45719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Журавлева Наталья Александровна</a:t>
            </a:r>
            <a:r>
              <a:rPr lang="ru-RU" sz="2400" dirty="0" smtClean="0"/>
              <a:t>, </a:t>
            </a:r>
            <a:r>
              <a:rPr lang="ru-RU" sz="2400" b="1" dirty="0" smtClean="0"/>
              <a:t>к.п.н., доцент</a:t>
            </a:r>
            <a:br>
              <a:rPr lang="ru-RU" sz="2400" b="1" dirty="0" smtClean="0"/>
            </a:br>
            <a:r>
              <a:rPr lang="ru-RU" sz="2400" b="1" dirty="0" smtClean="0"/>
              <a:t>КГПУ им. В.П. Астафьева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19-21. Показательные и логарифмические уравнения и неравенства 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Решение показательных неравенств</a:t>
            </a:r>
          </a:p>
          <a:p>
            <a:r>
              <a:rPr lang="ru-RU" sz="3200" dirty="0" smtClean="0"/>
              <a:t>Решение логарифмических неравенств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(Задание 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22-24. Производная 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Задания на поиск минимума /максимума или  наименьшего/ наибольшего значения функции на отрезке для степенных, показательных, логарифмических и тригонометрических функций 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(Задание 12)</a:t>
            </a:r>
          </a:p>
          <a:p>
            <a:r>
              <a:rPr lang="ru-RU" dirty="0" smtClean="0"/>
              <a:t>По графику функции найти нули или промежутки </a:t>
            </a:r>
            <a:r>
              <a:rPr lang="ru-RU" dirty="0" err="1" smtClean="0"/>
              <a:t>знакопостоянства</a:t>
            </a:r>
            <a:r>
              <a:rPr lang="ru-RU" dirty="0" smtClean="0"/>
              <a:t> производной этой функции</a:t>
            </a:r>
          </a:p>
          <a:p>
            <a:r>
              <a:rPr lang="ru-RU" dirty="0" smtClean="0"/>
              <a:t>По графику производной функции найти промежутки монотонности функции или точки экстремума</a:t>
            </a:r>
          </a:p>
          <a:p>
            <a:r>
              <a:rPr lang="ru-RU" dirty="0" smtClean="0"/>
              <a:t>По графику касательной найти значение производной в точке</a:t>
            </a:r>
          </a:p>
          <a:p>
            <a:r>
              <a:rPr lang="ru-RU" dirty="0" smtClean="0"/>
              <a:t>Физический смысл производной            (Задание 7)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25. Физические задачи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Задачи, решаемые с помощью линейных и квадратных уравнений/ неравенств</a:t>
            </a:r>
          </a:p>
          <a:p>
            <a:r>
              <a:rPr lang="ru-RU" dirty="0" smtClean="0"/>
              <a:t>Задачи, решаемые с помощью рациональных неравенств</a:t>
            </a:r>
          </a:p>
          <a:p>
            <a:r>
              <a:rPr lang="ru-RU" dirty="0" smtClean="0"/>
              <a:t>Задачи, решаемые с помощью показательных неравенств</a:t>
            </a:r>
          </a:p>
          <a:p>
            <a:r>
              <a:rPr lang="ru-RU" dirty="0" smtClean="0"/>
              <a:t>Задачи, решаемые с помощью логарифмических неравенств</a:t>
            </a:r>
          </a:p>
          <a:p>
            <a:r>
              <a:rPr lang="ru-RU" dirty="0" smtClean="0"/>
              <a:t>Задачи, решаемые с помощью тригонометрических неравенств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(Задание 10)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26-28. Стереометрия</a:t>
            </a:r>
            <a:endParaRPr lang="ru-RU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Задачи на поиск площади поверхности и объема многогранников, тел вращения</a:t>
            </a:r>
          </a:p>
          <a:p>
            <a:r>
              <a:rPr lang="ru-RU" sz="3200" dirty="0" smtClean="0"/>
              <a:t>Нахождение объемов тел, содержащихся в многогранниках</a:t>
            </a:r>
          </a:p>
          <a:p>
            <a:r>
              <a:rPr lang="ru-RU" sz="3200" dirty="0" smtClean="0"/>
              <a:t>Задачи на нахождение элементов многогранников и тел вращения</a:t>
            </a:r>
          </a:p>
          <a:p>
            <a:r>
              <a:rPr lang="ru-RU" sz="3200" dirty="0" smtClean="0"/>
              <a:t>Задачи на нахождение углов и расстояний в пространстве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(Задание 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Погружение 1. Параметры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Графический способ решения заданий с параметром</a:t>
            </a:r>
          </a:p>
          <a:p>
            <a:r>
              <a:rPr lang="ru-RU" sz="3200" dirty="0" smtClean="0"/>
              <a:t>Аналитический способ решения заданий с параметром</a:t>
            </a:r>
          </a:p>
          <a:p>
            <a:r>
              <a:rPr lang="ru-RU" sz="3200" dirty="0" smtClean="0"/>
              <a:t>Функционально-графический способ решения заданий с параметром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(Задание 18)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Погружение 2. Стереометрия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угол между прямой и плоскостью, между плоскостями</a:t>
            </a:r>
          </a:p>
          <a:p>
            <a:r>
              <a:rPr lang="ru-RU" sz="3200" dirty="0" smtClean="0"/>
              <a:t>расстояние между прямыми и плоскостями</a:t>
            </a:r>
          </a:p>
          <a:p>
            <a:r>
              <a:rPr lang="ru-RU" sz="3200" dirty="0" smtClean="0"/>
              <a:t>угол и расстояние между скрещивающимися прямыми</a:t>
            </a:r>
          </a:p>
          <a:p>
            <a:r>
              <a:rPr lang="ru-RU" sz="3200" dirty="0" smtClean="0"/>
              <a:t> параллельность и перпендикулярность в пространстве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   (Задание 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Погружение 3. Экономические задачи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Задачи на кредиты (дифференцированные, схема кредита определяется таблицей, </a:t>
            </a:r>
            <a:r>
              <a:rPr lang="ru-RU" sz="3200" dirty="0" err="1" smtClean="0"/>
              <a:t>аннуитетные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Задачи на исследование функции на наибольшее/наименьшее значение с помощью производной</a:t>
            </a:r>
          </a:p>
          <a:p>
            <a:r>
              <a:rPr lang="ru-RU" sz="3200" dirty="0" smtClean="0"/>
              <a:t>Задачи на исследование функции на наибольшее/наименьшее значение без помощи производной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(Задание 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ru-RU" sz="3200" b="1" dirty="0" smtClean="0"/>
              <a:t>Открытый банк задач ЕГЭ по Математике:  </a:t>
            </a:r>
            <a:r>
              <a:rPr lang="en-US" sz="3200" u="sng" dirty="0" smtClean="0"/>
              <a:t>http://mathege.ru/</a:t>
            </a:r>
            <a:endParaRPr lang="ru-RU" sz="3200" b="1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1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Решение  приведенных квадратных уравнений с помощью обратной теоремы Виета</a:t>
            </a:r>
          </a:p>
          <a:p>
            <a:r>
              <a:rPr lang="ru-RU" sz="3200" dirty="0" smtClean="0"/>
              <a:t>Решение неравенств методом интервалов</a:t>
            </a:r>
          </a:p>
          <a:p>
            <a:r>
              <a:rPr lang="ru-RU" sz="3200" dirty="0" smtClean="0"/>
              <a:t>Решение систем и совокупностей неравенств</a:t>
            </a:r>
          </a:p>
          <a:p>
            <a:r>
              <a:rPr lang="ru-RU" sz="3200" i="1" dirty="0" smtClean="0"/>
              <a:t>Домашнее задание</a:t>
            </a:r>
            <a:r>
              <a:rPr lang="ru-RU" sz="3200" dirty="0" smtClean="0"/>
              <a:t>: Графики и диаграммы (Задание 2)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2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Решение  </a:t>
            </a:r>
            <a:r>
              <a:rPr lang="ru-RU" sz="3200" dirty="0" err="1" smtClean="0"/>
              <a:t>неприведенных</a:t>
            </a:r>
            <a:r>
              <a:rPr lang="ru-RU" sz="3200" dirty="0" smtClean="0"/>
              <a:t> квадратных уравнений с помощью обратной теоремы Виета</a:t>
            </a:r>
          </a:p>
          <a:p>
            <a:r>
              <a:rPr lang="ru-RU" sz="3200" dirty="0" smtClean="0"/>
              <a:t>Вычисление и преобразования числовых и буквенных рациональных выражений                             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(Задание 9)</a:t>
            </a:r>
          </a:p>
          <a:p>
            <a:r>
              <a:rPr lang="ru-RU" sz="3200" dirty="0" smtClean="0"/>
              <a:t>Решение заданий на классическое определение вероятности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(Задание 4)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3. Теория вероятностей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Вероятность суммы несовместных событий</a:t>
            </a:r>
          </a:p>
          <a:p>
            <a:r>
              <a:rPr lang="ru-RU" sz="3200" dirty="0" smtClean="0"/>
              <a:t>Вероятность произведения независимых событий</a:t>
            </a:r>
          </a:p>
          <a:p>
            <a:r>
              <a:rPr lang="ru-RU" sz="3200" dirty="0" smtClean="0"/>
              <a:t>Вероятность противоположных событий</a:t>
            </a:r>
          </a:p>
          <a:p>
            <a:r>
              <a:rPr lang="ru-RU" sz="3200" dirty="0" smtClean="0"/>
              <a:t>Решение задач с помощью дерева вероятностей</a:t>
            </a:r>
          </a:p>
          <a:p>
            <a:r>
              <a:rPr lang="ru-RU" sz="3200" dirty="0" smtClean="0"/>
              <a:t>Вероятность суммы совместных событий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   (Задание 4)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4-7. Планиметрия</a:t>
            </a:r>
            <a:endParaRPr lang="ru-RU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 на вычисления площадей фигур, углов и расстояний на координатной плоскости или сетке                                                   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    (Задание 3)</a:t>
            </a:r>
          </a:p>
          <a:p>
            <a:r>
              <a:rPr lang="ru-RU" sz="2800" dirty="0" smtClean="0"/>
              <a:t>Задачи с прямоугольным треугольником и высотой, проведенной к гипотенузе</a:t>
            </a:r>
          </a:p>
          <a:p>
            <a:r>
              <a:rPr lang="ru-RU" sz="2800" dirty="0" smtClean="0"/>
              <a:t>Задачи на поиск элементов многоугольников</a:t>
            </a:r>
          </a:p>
          <a:p>
            <a:r>
              <a:rPr lang="ru-RU" sz="2800" dirty="0" smtClean="0"/>
              <a:t>Вписанные углы</a:t>
            </a:r>
          </a:p>
          <a:p>
            <a:r>
              <a:rPr lang="ru-RU" sz="2800" dirty="0" smtClean="0"/>
              <a:t>Вписанные и описанные окружности</a:t>
            </a:r>
          </a:p>
          <a:p>
            <a:r>
              <a:rPr lang="ru-RU" sz="2800" dirty="0" smtClean="0"/>
              <a:t>Задачи на нахождение площади многоугольников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     (Задание 6)                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8-12. Тригонометрия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700" dirty="0" err="1" smtClean="0"/>
              <a:t>Тригонометр</a:t>
            </a:r>
            <a:r>
              <a:rPr lang="ru-RU" sz="2700" dirty="0" smtClean="0"/>
              <a:t>. Формулы приведения</a:t>
            </a:r>
          </a:p>
          <a:p>
            <a:r>
              <a:rPr lang="ru-RU" sz="2700" dirty="0" smtClean="0"/>
              <a:t>Преобразования тригонометрических выражений </a:t>
            </a:r>
            <a:br>
              <a:rPr lang="ru-RU" sz="2700" dirty="0" smtClean="0"/>
            </a:br>
            <a:r>
              <a:rPr lang="ru-RU" sz="2700" dirty="0" smtClean="0"/>
              <a:t>                                                                    (Задание 9)</a:t>
            </a:r>
          </a:p>
          <a:p>
            <a:r>
              <a:rPr lang="ru-RU" sz="2700" dirty="0" smtClean="0"/>
              <a:t>Решение простейших тригонометрических уравнений                                                (Задание 5)</a:t>
            </a:r>
          </a:p>
          <a:p>
            <a:r>
              <a:rPr lang="ru-RU" sz="2700" dirty="0" smtClean="0"/>
              <a:t>Решение квадратных тригонометрических  уравнений</a:t>
            </a:r>
          </a:p>
          <a:p>
            <a:r>
              <a:rPr lang="ru-RU" sz="2700" dirty="0" smtClean="0"/>
              <a:t>Решение квадратных тригонометрических уравнений с использованием формул приведения, формул двойных углов с отбором корней  </a:t>
            </a:r>
            <a:br>
              <a:rPr lang="ru-RU" sz="2700" dirty="0" smtClean="0"/>
            </a:br>
            <a:r>
              <a:rPr lang="ru-RU" sz="2700" dirty="0" smtClean="0"/>
              <a:t>                                                                      (Задание 13)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13-15. Текстовые задачи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900" dirty="0" smtClean="0"/>
              <a:t>Простые текстовые задачи, задачи на проценты     </a:t>
            </a:r>
            <a:br>
              <a:rPr lang="ru-RU" sz="2900" dirty="0" smtClean="0"/>
            </a:br>
            <a:r>
              <a:rPr lang="ru-RU" sz="2900" dirty="0" smtClean="0"/>
              <a:t>                                                                    (Задание 1)</a:t>
            </a:r>
          </a:p>
          <a:p>
            <a:r>
              <a:rPr lang="ru-RU" sz="2900" dirty="0" smtClean="0"/>
              <a:t>Задачи на движение,  на сближение объектов,  на поиск средней скорости, на относительное движение, на движение со схемами</a:t>
            </a:r>
          </a:p>
          <a:p>
            <a:r>
              <a:rPr lang="ru-RU" sz="2900" dirty="0" smtClean="0"/>
              <a:t>Задачи на работу,  на совместную работу</a:t>
            </a:r>
          </a:p>
          <a:p>
            <a:r>
              <a:rPr lang="ru-RU" sz="2900" dirty="0" smtClean="0"/>
              <a:t>Задачи на арифметическую прогрессию</a:t>
            </a:r>
          </a:p>
          <a:p>
            <a:r>
              <a:rPr lang="ru-RU" sz="2900" dirty="0" smtClean="0"/>
              <a:t>Задачи на проценты</a:t>
            </a:r>
          </a:p>
          <a:p>
            <a:r>
              <a:rPr lang="ru-RU" sz="2900" dirty="0" smtClean="0"/>
              <a:t>Задачи на смеси и сплавы                  (Задание 11)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16 Свойства степеней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Свойства корней и степеней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(Задание 9)</a:t>
            </a:r>
          </a:p>
          <a:p>
            <a:r>
              <a:rPr lang="ru-RU" sz="3200" dirty="0" smtClean="0"/>
              <a:t>Простейшие степенные и показательные уравнения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(Задание 5)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17-18. Свойства логарифмов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Свойства логарифмов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(Задание 9)</a:t>
            </a:r>
          </a:p>
          <a:p>
            <a:r>
              <a:rPr lang="ru-RU" sz="3200" dirty="0" smtClean="0"/>
              <a:t>Решение простейших логарифмических уравнений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(Задание 5)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2598</TotalTime>
  <Words>375</Words>
  <Application>Microsoft Office PowerPoint</Application>
  <PresentationFormat>Экран (4:3)</PresentationFormat>
  <Paragraphs>82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Система подготовки обучающихся к итоговой аттестации по математике</vt:lpstr>
      <vt:lpstr>Занятие 1</vt:lpstr>
      <vt:lpstr>Занятие 2</vt:lpstr>
      <vt:lpstr>Занятие 3. Теория вероятностей</vt:lpstr>
      <vt:lpstr>Занятия 4-7. Планиметрия</vt:lpstr>
      <vt:lpstr>Занятия 8-12. Тригонометрия</vt:lpstr>
      <vt:lpstr>Занятия 13-15. Текстовые задачи</vt:lpstr>
      <vt:lpstr>Занятие 16 Свойства степеней</vt:lpstr>
      <vt:lpstr>Занятия 17-18. Свойства логарифмов</vt:lpstr>
      <vt:lpstr>Занятия 19-21. Показательные и логарифмические уравнения и неравенства </vt:lpstr>
      <vt:lpstr>Занятия 22-24. Производная </vt:lpstr>
      <vt:lpstr>Занятие 25. Физические задачи</vt:lpstr>
      <vt:lpstr>Занятия 26-28. Стереометрия</vt:lpstr>
      <vt:lpstr>Погружение 1. Параметры</vt:lpstr>
      <vt:lpstr>Погружение 2. Стереометрия</vt:lpstr>
      <vt:lpstr>Погружение 3. Экономические задачи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подготовки обучающихся к итоговой аттестации по математике</dc:title>
  <dc:creator>1003399</dc:creator>
  <cp:lastModifiedBy>User</cp:lastModifiedBy>
  <cp:revision>102</cp:revision>
  <dcterms:created xsi:type="dcterms:W3CDTF">2019-08-18T01:00:48Z</dcterms:created>
  <dcterms:modified xsi:type="dcterms:W3CDTF">2019-09-04T08:45:05Z</dcterms:modified>
</cp:coreProperties>
</file>