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8" r:id="rId12"/>
    <p:sldId id="269" r:id="rId13"/>
    <p:sldId id="264" r:id="rId14"/>
    <p:sldId id="266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D7BA9D-2A60-4E76-917C-4EED912F8A85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42A666-E8CB-42B4-BB88-789A9417D72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7BA9D-2A60-4E76-917C-4EED912F8A85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A666-E8CB-42B4-BB88-789A9417D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CD7BA9D-2A60-4E76-917C-4EED912F8A85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42A666-E8CB-42B4-BB88-789A9417D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7BA9D-2A60-4E76-917C-4EED912F8A85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A666-E8CB-42B4-BB88-789A9417D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D7BA9D-2A60-4E76-917C-4EED912F8A85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242A666-E8CB-42B4-BB88-789A9417D72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7BA9D-2A60-4E76-917C-4EED912F8A85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A666-E8CB-42B4-BB88-789A9417D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7BA9D-2A60-4E76-917C-4EED912F8A85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A666-E8CB-42B4-BB88-789A9417D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7BA9D-2A60-4E76-917C-4EED912F8A85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A666-E8CB-42B4-BB88-789A9417D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D7BA9D-2A60-4E76-917C-4EED912F8A85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A666-E8CB-42B4-BB88-789A9417D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7BA9D-2A60-4E76-917C-4EED912F8A85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A666-E8CB-42B4-BB88-789A9417D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7BA9D-2A60-4E76-917C-4EED912F8A85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A666-E8CB-42B4-BB88-789A9417D72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CD7BA9D-2A60-4E76-917C-4EED912F8A85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42A666-E8CB-42B4-BB88-789A9417D7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72;&#1088;&#1091;&#1089;&#1085;&#1099;&#1077;%20&#1082;&#1086;&#1088;&#1072;&#1073;&#1083;&#1080;%20&#1086;&#1088;&#1080;&#1075;&#1080;&#1085;&#1072;&#1083;.pdf" TargetMode="External"/><Relationship Id="rId2" Type="http://schemas.openxmlformats.org/officeDocument/2006/relationships/hyperlink" Target="&#1057;&#1082;&#1086;&#1088;&#1086;&#1089;&#1090;&#1100;%20&#1075;&#1086;&#1085;&#1086;&#1095;&#1085;&#1086;&#1081;%20&#1084;&#1072;&#1096;&#1080;&#1085;&#1099;%20&#1086;&#1088;&#1080;&#1075;&#1080;&#1085;&#1072;&#1083;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/>
              <a:t>«Вопросы математической грамотности при обучении математике: понимание, анализ, измерение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Тяглова Елена Григорьевна, </a:t>
            </a:r>
            <a:r>
              <a:rPr lang="ru-RU" dirty="0" err="1"/>
              <a:t>к.ф-м.н</a:t>
            </a:r>
            <a:r>
              <a:rPr lang="ru-RU" dirty="0"/>
              <a:t>., доцент ЦМО КК ИПК, </a:t>
            </a:r>
            <a:endParaRPr lang="ru-RU" dirty="0" smtClean="0"/>
          </a:p>
          <a:p>
            <a:r>
              <a:rPr lang="ru-RU" dirty="0" smtClean="0"/>
              <a:t>Крохмаль </a:t>
            </a:r>
            <a:r>
              <a:rPr lang="ru-RU" dirty="0"/>
              <a:t>Светлана Владимировна, зав. ЦМО КК ИПК</a:t>
            </a:r>
          </a:p>
        </p:txBody>
      </p:sp>
    </p:spTree>
    <p:extLst>
      <p:ext uri="{BB962C8B-B14F-4D97-AF65-F5344CB8AC3E}">
        <p14:creationId xmlns:p14="http://schemas.microsoft.com/office/powerpoint/2010/main" val="39308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>Математическая грамотность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5131952"/>
          </a:xfrm>
        </p:spPr>
        <p:txBody>
          <a:bodyPr>
            <a:normAutofit fontScale="92500"/>
          </a:bodyPr>
          <a:lstStyle/>
          <a:p>
            <a:r>
              <a:rPr lang="ru-RU" dirty="0"/>
              <a:t>способность индивидуума проводить математические рассуждения  и формулировать, применять, интерпретировать математику для решения проблем в разнообразных контекстах реального мира. </a:t>
            </a:r>
          </a:p>
          <a:p>
            <a:r>
              <a:rPr lang="ru-RU" dirty="0"/>
              <a:t>Она включает использование математических понятий, процедур, фактов и инструментов, чтобы описать, объяснить и предсказать явления. </a:t>
            </a:r>
          </a:p>
          <a:p>
            <a:r>
              <a:rPr lang="ru-RU" dirty="0"/>
              <a:t>Она помогает людям понять роль математики в мире, высказывать хорошо обоснованные суждения и принимать решения, которые необходимы конструктивному, активному и размышляющему гражданину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09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>Типичные и нетипичные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Задача 2</a:t>
            </a:r>
          </a:p>
          <a:p>
            <a:pPr marL="0" indent="0" algn="just">
              <a:buNone/>
            </a:pPr>
            <a:r>
              <a:rPr lang="ru-RU" dirty="0"/>
              <a:t>Есть два сплава. Первый - содержит 10 % никеля, второй – 30% никеля. Из этих двух сплавов получили третий массой 200 </a:t>
            </a:r>
            <a:r>
              <a:rPr lang="ru-RU" dirty="0" smtClean="0"/>
              <a:t>кг, </a:t>
            </a:r>
            <a:r>
              <a:rPr lang="ru-RU" dirty="0"/>
              <a:t>содержащий 25% никеля. Какова масса первого сплава и масса второго в составе третьего сплава?</a:t>
            </a:r>
          </a:p>
          <a:p>
            <a:r>
              <a:rPr lang="ru-RU" b="1" dirty="0"/>
              <a:t>Задача 3</a:t>
            </a:r>
          </a:p>
          <a:p>
            <a:pPr marL="0" indent="0" algn="just">
              <a:buNone/>
            </a:pPr>
            <a:r>
              <a:rPr lang="ru-RU" dirty="0"/>
              <a:t>Владелец кондитерской хочет быстрее продать дорогие шоколадные конфеты, но не снижать на них цену. Для этого он думает сделать ассорти, смешав шоколадные конфеты по 350 рублей за килограмм с более дешевой карамелью по 72 рубля за килограмм. Сколько шоколадных конфет и карамели должно быть в этом ассорти, чтобы его стоимость была приблизительно 149 рублей за килограмм?</a:t>
            </a:r>
          </a:p>
        </p:txBody>
      </p:sp>
    </p:spTree>
    <p:extLst>
      <p:ext uri="{BB962C8B-B14F-4D97-AF65-F5344CB8AC3E}">
        <p14:creationId xmlns:p14="http://schemas.microsoft.com/office/powerpoint/2010/main" val="424682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Типичные и нетипичные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 задачи имеют аналогичную структуру и одинаковую модель для  </a:t>
            </a:r>
            <a:r>
              <a:rPr lang="ru-RU" dirty="0" smtClean="0"/>
              <a:t>решения</a:t>
            </a:r>
            <a:endParaRPr lang="ru-RU" dirty="0"/>
          </a:p>
          <a:p>
            <a:endParaRPr lang="ru-RU" dirty="0"/>
          </a:p>
          <a:p>
            <a:pPr algn="ctr"/>
            <a:r>
              <a:rPr lang="ru-RU" sz="4400" dirty="0" err="1"/>
              <a:t>xA</a:t>
            </a:r>
            <a:r>
              <a:rPr lang="ru-RU" sz="4400" dirty="0"/>
              <a:t>+(N-x)B=NC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18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>Мониторинги образовательных результатов в РФ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Государственная </a:t>
            </a:r>
            <a:r>
              <a:rPr lang="ru-RU" dirty="0"/>
              <a:t>итоговая аттестация (ЕГЭ и ОГЭ)</a:t>
            </a:r>
          </a:p>
          <a:p>
            <a:r>
              <a:rPr lang="ru-RU" dirty="0" smtClean="0"/>
              <a:t>ВПР</a:t>
            </a:r>
            <a:endParaRPr lang="ru-RU" dirty="0"/>
          </a:p>
          <a:p>
            <a:r>
              <a:rPr lang="ru-RU" dirty="0" smtClean="0"/>
              <a:t>ККР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Мягкий мониторинг»</a:t>
            </a:r>
          </a:p>
          <a:p>
            <a:r>
              <a:rPr lang="ru-RU" dirty="0">
                <a:solidFill>
                  <a:srgbClr val="FF0000"/>
                </a:solidFill>
              </a:rPr>
              <a:t>2019-2020	Разработка материалов</a:t>
            </a:r>
          </a:p>
          <a:p>
            <a:r>
              <a:rPr lang="ru-RU" dirty="0">
                <a:solidFill>
                  <a:srgbClr val="FF0000"/>
                </a:solidFill>
              </a:rPr>
              <a:t>2019-2020	Апробация</a:t>
            </a:r>
          </a:p>
          <a:p>
            <a:r>
              <a:rPr lang="ru-RU" dirty="0">
                <a:solidFill>
                  <a:srgbClr val="FF0000"/>
                </a:solidFill>
              </a:rPr>
              <a:t>2020-2023	Масштабный мониторинг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48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Процедуры контроля </a:t>
            </a:r>
            <a:r>
              <a:rPr lang="ru-RU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образовательных результатов в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846320"/>
          </a:xfrm>
        </p:spPr>
        <p:txBody>
          <a:bodyPr/>
          <a:lstStyle/>
          <a:p>
            <a:r>
              <a:rPr lang="ru-RU" dirty="0" smtClean="0"/>
              <a:t>Министерство Просвещения РФ </a:t>
            </a:r>
            <a:r>
              <a:rPr lang="ru-RU" dirty="0"/>
              <a:t>и </a:t>
            </a:r>
            <a:r>
              <a:rPr lang="ru-RU" dirty="0" smtClean="0"/>
              <a:t>Федеральная </a:t>
            </a:r>
            <a:r>
              <a:rPr lang="ru-RU" dirty="0"/>
              <a:t>служба по надзору в сфере образования и </a:t>
            </a:r>
            <a:r>
              <a:rPr lang="ru-RU" dirty="0" smtClean="0"/>
              <a:t>науки: Утверждена ведомственная целевая программа «Качество образования» на 2019 – 2025 </a:t>
            </a:r>
            <a:r>
              <a:rPr lang="ru-RU" dirty="0" err="1" smtClean="0"/>
              <a:t>г.г</a:t>
            </a:r>
            <a:r>
              <a:rPr lang="ru-RU" dirty="0" smtClean="0"/>
              <a:t>. </a:t>
            </a:r>
            <a:r>
              <a:rPr lang="ru-RU" dirty="0"/>
              <a:t>(приказ Федеральной службы по надзору в сфере образования и науки № 39 от 22.01.2019 г</a:t>
            </a:r>
            <a:r>
              <a:rPr lang="ru-RU" dirty="0" smtClean="0"/>
              <a:t>.)</a:t>
            </a:r>
            <a:endParaRPr lang="ru-RU" dirty="0"/>
          </a:p>
          <a:p>
            <a:r>
              <a:rPr lang="en-US" dirty="0" smtClean="0"/>
              <a:t>PISA (2021, 2024).</a:t>
            </a:r>
          </a:p>
          <a:p>
            <a:r>
              <a:rPr lang="ru-RU" dirty="0"/>
              <a:t>Региональная оценка по модели (</a:t>
            </a:r>
            <a:r>
              <a:rPr lang="en-US" dirty="0"/>
              <a:t>PISA</a:t>
            </a:r>
            <a:r>
              <a:rPr lang="ru-RU" dirty="0"/>
              <a:t> 2021</a:t>
            </a:r>
            <a:r>
              <a:rPr lang="ru-RU" dirty="0" smtClean="0"/>
              <a:t>)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87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Ресурсы ЦМО КК ИПК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Сентябрь 2019 – Декабрь 2019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В сетевом сообществе организация тестирования по открытым заданиям </a:t>
            </a:r>
            <a:r>
              <a:rPr lang="en-US" dirty="0" smtClean="0">
                <a:solidFill>
                  <a:schemeClr val="tx1"/>
                </a:solidFill>
              </a:rPr>
              <a:t>PISA</a:t>
            </a:r>
            <a:r>
              <a:rPr lang="ru-RU" dirty="0" smtClean="0">
                <a:solidFill>
                  <a:schemeClr val="tx1"/>
                </a:solidFill>
              </a:rPr>
              <a:t>, с возможностью обсуждения нюансов и способов решений.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Исследовательская работа с группой педагогов по вопросам: формирование умений у учащихся по решению заданий направленных на формирование математической грамотности, эффективное  включение данных заданий в образовательный процесс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Семинар «Финансовая математика на уроках в основной и старшей школе. Сбережения и инвестиции. Расчеты с использованием банковских карт. Страхование</a:t>
            </a:r>
            <a:r>
              <a:rPr lang="ru-RU" dirty="0" smtClean="0">
                <a:solidFill>
                  <a:schemeClr val="tx1"/>
                </a:solidFill>
              </a:rPr>
              <a:t>».</a:t>
            </a:r>
            <a:endParaRPr lang="ru-RU" dirty="0">
              <a:solidFill>
                <a:schemeClr val="tx1"/>
              </a:solidFill>
            </a:endParaRPr>
          </a:p>
          <a:p>
            <a:pPr lvl="1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2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Ресурсы ЦМО КК ИПК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Январь – май 2020 г.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Семинары по тематике «Формирование математической грамотности на уроках математики» (Определение характеристик заданий, трансформация учебных задач в задачи, направленные на формирование математической грамотности, методики включения заданий в образовательный процесс).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Конкурс для </a:t>
            </a:r>
            <a:r>
              <a:rPr lang="ru-RU" dirty="0" smtClean="0">
                <a:solidFill>
                  <a:schemeClr val="tx1"/>
                </a:solidFill>
              </a:rPr>
              <a:t>педагогов </a:t>
            </a:r>
            <a:r>
              <a:rPr lang="ru-RU" dirty="0">
                <a:solidFill>
                  <a:schemeClr val="tx1"/>
                </a:solidFill>
              </a:rPr>
              <a:t>по данной </a:t>
            </a:r>
            <a:r>
              <a:rPr lang="ru-RU" dirty="0" smtClean="0">
                <a:solidFill>
                  <a:schemeClr val="tx1"/>
                </a:solidFill>
              </a:rPr>
              <a:t>тематике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198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Ресурсы ЦМО КК ИПК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Сентябрь 2019 – Декабрь 2019</a:t>
            </a:r>
          </a:p>
          <a:p>
            <a:r>
              <a:rPr lang="ru-RU" dirty="0" smtClean="0"/>
              <a:t>Тренинги по подготовке учащихся к ОГЭ и ЕГЭ:</a:t>
            </a:r>
          </a:p>
          <a:p>
            <a:pPr lvl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Задача 17 ЕГЭ. Модуль «Банки, вклады, кредиты». Тяглова Е.Г.</a:t>
            </a:r>
          </a:p>
          <a:p>
            <a:pPr lvl="1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Задача 17 ЕГЭ. Модуль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«Задачи на оптимальный выбор». Тяглова Е.Г.</a:t>
            </a:r>
          </a:p>
          <a:p>
            <a:pPr lvl="1">
              <a:buClr>
                <a:srgbClr val="F9B639"/>
              </a:buClr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Задача 16 ЕГЭ (24-26 ОГЭ). Модуль «Окружность»</a:t>
            </a:r>
            <a: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</a:rPr>
              <a:t> Тяглова Е.Г.</a:t>
            </a:r>
          </a:p>
          <a:p>
            <a:pPr lvl="1">
              <a:buClr>
                <a:srgbClr val="F9B639"/>
              </a:buClr>
            </a:pPr>
            <a: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</a:rPr>
              <a:t>Задача 16 ЕГЭ (24-26 ОГЭ). Модуль </a:t>
            </a:r>
            <a:r>
              <a:rPr lang="ru-RU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«Треугольники и четырехугольники» </a:t>
            </a:r>
            <a: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</a:rPr>
              <a:t>Тяглова Е.Г</a:t>
            </a:r>
            <a:r>
              <a:rPr lang="ru-RU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</a:p>
          <a:p>
            <a:pPr lvl="1">
              <a:buClr>
                <a:srgbClr val="F9B639"/>
              </a:buClr>
            </a:pPr>
            <a:r>
              <a:rPr lang="ru-RU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Задача 18 ЕГЭ. Полякова Т.В.</a:t>
            </a:r>
          </a:p>
          <a:p>
            <a:pPr lvl="1">
              <a:buClr>
                <a:srgbClr val="F9B639"/>
              </a:buClr>
            </a:pPr>
            <a:r>
              <a:rPr lang="ru-RU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Задача 19 ЕГЭ. Васильева Р.Л.</a:t>
            </a:r>
            <a:endParaRPr lang="ru-RU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lvl="1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13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5400" b="1" dirty="0" smtClean="0"/>
              <a:t>Благодарю за внимание!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32287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Мониторинг формирования функциональной грамотности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проект, направленный на формирование способности обучающихся применять в жизни полученные в школе знания. </a:t>
            </a:r>
          </a:p>
          <a:p>
            <a:endParaRPr lang="ru-RU" dirty="0" smtClean="0"/>
          </a:p>
          <a:p>
            <a:r>
              <a:rPr lang="ru-RU" dirty="0" smtClean="0"/>
              <a:t>Главная задача – разработка новой системы учебных заданий для обучающихся 5-9 классов на основе системно-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подхода.</a:t>
            </a:r>
          </a:p>
          <a:p>
            <a:endParaRPr lang="ru-RU" dirty="0" smtClean="0"/>
          </a:p>
          <a:p>
            <a:r>
              <a:rPr lang="ru-RU" dirty="0" smtClean="0"/>
              <a:t>Проект реализуется с целью повышения качества и конкурентоспособности российского образования в мире.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90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Общие подходы к оценке функциональной грамотности </a:t>
            </a:r>
            <a:r>
              <a:rPr lang="ru-RU" sz="3600" dirty="0">
                <a:solidFill>
                  <a:prstClr val="black"/>
                </a:solidFill>
                <a:ea typeface="+mn-ea"/>
                <a:cs typeface="+mn-cs"/>
              </a:rPr>
              <a:t>учащихся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 основной школы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/>
          <a:lstStyle/>
          <a:p>
            <a:r>
              <a:rPr lang="ru-RU" dirty="0"/>
              <a:t>Основой для разработки инструментария для оценки функциональной грамотности являются материалы международного исследования PISA </a:t>
            </a:r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dirty="0" err="1">
                <a:solidFill>
                  <a:srgbClr val="FF0000"/>
                </a:solidFill>
              </a:rPr>
              <a:t>Programme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for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International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Student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Assessment</a:t>
            </a:r>
            <a:r>
              <a:rPr lang="ru-RU" dirty="0">
                <a:solidFill>
                  <a:srgbClr val="FF0000"/>
                </a:solidFill>
              </a:rPr>
              <a:t> – программа международной оценки учащихся) </a:t>
            </a:r>
            <a:r>
              <a:rPr lang="ru-RU" dirty="0"/>
              <a:t>(концептуальные рамки, примеры заданий и результаты выполнения заданий российскими учащимися). При этом используются все отечественные инновационные разработки в данной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42350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>Команда</a:t>
            </a:r>
            <a:r>
              <a:rPr lang="ru-RU" sz="2800" dirty="0"/>
              <a:t> </a:t>
            </a:r>
            <a:r>
              <a:rPr lang="ru-RU" sz="2800" dirty="0" smtClean="0">
                <a:solidFill>
                  <a:prstClr val="black"/>
                </a:solidFill>
                <a:ea typeface="+mn-ea"/>
                <a:cs typeface="+mn-cs"/>
              </a:rPr>
              <a:t>проекта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Министерство </a:t>
            </a:r>
            <a:r>
              <a:rPr lang="ru-RU" dirty="0"/>
              <a:t>просвещения Российской </a:t>
            </a:r>
            <a:r>
              <a:rPr lang="ru-RU" dirty="0" smtClean="0"/>
              <a:t>Федерации;</a:t>
            </a:r>
            <a:endParaRPr lang="ru-RU" dirty="0"/>
          </a:p>
          <a:p>
            <a:r>
              <a:rPr lang="ru-RU" dirty="0"/>
              <a:t>Институт стратегии развития образования Российской академии </a:t>
            </a:r>
            <a:r>
              <a:rPr lang="ru-RU" dirty="0" smtClean="0"/>
              <a:t>образования;</a:t>
            </a:r>
            <a:endParaRPr lang="ru-RU" dirty="0"/>
          </a:p>
          <a:p>
            <a:r>
              <a:rPr lang="ru-RU" dirty="0"/>
              <a:t>Московский центр качества </a:t>
            </a:r>
            <a:r>
              <a:rPr lang="ru-RU" dirty="0" smtClean="0"/>
              <a:t>образования;</a:t>
            </a:r>
            <a:endParaRPr lang="ru-RU" dirty="0"/>
          </a:p>
          <a:p>
            <a:r>
              <a:rPr lang="ru-RU" dirty="0"/>
              <a:t>Национальный исследовательский университет Высшая школа </a:t>
            </a:r>
            <a:r>
              <a:rPr lang="ru-RU" dirty="0" smtClean="0"/>
              <a:t>экономики;</a:t>
            </a:r>
            <a:endParaRPr lang="ru-RU" dirty="0"/>
          </a:p>
          <a:p>
            <a:r>
              <a:rPr lang="ru-RU" dirty="0"/>
              <a:t>Издательство «Просвещение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441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ea typeface="+mn-ea"/>
                <a:cs typeface="+mn-cs"/>
              </a:rPr>
              <a:t>Вопросы для взаимодействия</a:t>
            </a:r>
            <a:endParaRPr lang="ru-RU" sz="2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	Что за задания, их </a:t>
            </a:r>
            <a:r>
              <a:rPr lang="ru-RU" dirty="0" smtClean="0"/>
              <a:t>особенности?</a:t>
            </a:r>
            <a:endParaRPr lang="ru-RU" dirty="0"/>
          </a:p>
          <a:p>
            <a:r>
              <a:rPr lang="ru-RU" dirty="0"/>
              <a:t>2)	Что такое математическая </a:t>
            </a:r>
            <a:r>
              <a:rPr lang="ru-RU" dirty="0" smtClean="0"/>
              <a:t>грамотность?</a:t>
            </a:r>
            <a:endParaRPr lang="ru-RU" dirty="0"/>
          </a:p>
          <a:p>
            <a:r>
              <a:rPr lang="ru-RU" dirty="0"/>
              <a:t>3)	</a:t>
            </a:r>
            <a:r>
              <a:rPr lang="ru-RU" dirty="0" smtClean="0"/>
              <a:t>Каковы сроки </a:t>
            </a:r>
            <a:r>
              <a:rPr lang="ru-RU" dirty="0"/>
              <a:t>мониторинга и </a:t>
            </a:r>
            <a:r>
              <a:rPr lang="ru-RU" dirty="0" smtClean="0"/>
              <a:t>контроля?</a:t>
            </a:r>
            <a:endParaRPr lang="ru-RU" dirty="0"/>
          </a:p>
          <a:p>
            <a:r>
              <a:rPr lang="ru-RU" dirty="0"/>
              <a:t>4)	</a:t>
            </a:r>
            <a:r>
              <a:rPr lang="ru-RU" dirty="0" smtClean="0"/>
              <a:t>Какой ресурс ЦМО </a:t>
            </a:r>
            <a:r>
              <a:rPr lang="ru-RU" dirty="0"/>
              <a:t>в данном </a:t>
            </a:r>
            <a:r>
              <a:rPr lang="ru-RU" dirty="0" smtClean="0"/>
              <a:t>направлении?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8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>Задачи </a:t>
            </a:r>
            <a: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  <a:t>PISA</a:t>
            </a:r>
            <a:endParaRPr lang="ru-RU" sz="2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Скорость гоночной машины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hlinkClick r:id="rId3" action="ppaction://hlinkfile"/>
              </a:rPr>
              <a:t>Парусные корабли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63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>Особенности заданий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Задача отличается от привычной учебной. Контекст приближен к реальной ситуации;</a:t>
            </a:r>
          </a:p>
          <a:p>
            <a:r>
              <a:rPr lang="ru-RU" dirty="0" smtClean="0"/>
              <a:t>Наличие текста, описывающего ситуацию в разных формах (информация может быть представлена рисунками, графиками, диаграммами и т.д.);</a:t>
            </a:r>
          </a:p>
          <a:p>
            <a:r>
              <a:rPr lang="ru-RU" dirty="0" smtClean="0"/>
              <a:t>Задача может содержать лишние данные;</a:t>
            </a:r>
          </a:p>
          <a:p>
            <a:r>
              <a:rPr lang="ru-RU" dirty="0" smtClean="0"/>
              <a:t>Для решения задания необходимо удерживать все условия и контролировать процесс решения;</a:t>
            </a:r>
          </a:p>
          <a:p>
            <a:r>
              <a:rPr lang="ru-RU" dirty="0" smtClean="0"/>
              <a:t>При ответе задавать </a:t>
            </a:r>
            <a:r>
              <a:rPr lang="ru-RU" dirty="0"/>
              <a:t>самостоятельно точность данных с учетом условий задачи;</a:t>
            </a:r>
          </a:p>
          <a:p>
            <a:r>
              <a:rPr lang="ru-RU" dirty="0" smtClean="0"/>
              <a:t>Использовать </a:t>
            </a:r>
            <a:r>
              <a:rPr lang="ru-RU" dirty="0"/>
              <a:t>здравый смысл, перебор возможных вариантов, метод проб и ошибок;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5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>Структура </a:t>
            </a:r>
            <a:r>
              <a:rPr lang="ru-RU" sz="2800" dirty="0" smtClean="0">
                <a:solidFill>
                  <a:prstClr val="black"/>
                </a:solidFill>
                <a:ea typeface="+mn-ea"/>
                <a:cs typeface="+mn-cs"/>
              </a:rPr>
              <a:t>заданий </a:t>
            </a:r>
            <a:r>
              <a:rPr lang="en-US" sz="2800" dirty="0" err="1" smtClean="0">
                <a:solidFill>
                  <a:prstClr val="black"/>
                </a:solidFill>
                <a:ea typeface="+mn-ea"/>
                <a:cs typeface="+mn-cs"/>
              </a:rPr>
              <a:t>pisa</a:t>
            </a:r>
            <a:endParaRPr lang="ru-RU" sz="2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Контекст</a:t>
            </a:r>
            <a:r>
              <a:rPr lang="en-US" sz="2800" dirty="0" smtClean="0"/>
              <a:t> </a:t>
            </a:r>
            <a:r>
              <a:rPr lang="ru-RU" sz="2000" dirty="0" smtClean="0"/>
              <a:t>(</a:t>
            </a:r>
            <a:r>
              <a:rPr lang="ru-RU" sz="2000" i="1" dirty="0" smtClean="0"/>
              <a:t>личный, научный, профессиональный, общественный).</a:t>
            </a:r>
          </a:p>
          <a:p>
            <a:r>
              <a:rPr lang="ru-RU" sz="2800" dirty="0" smtClean="0"/>
              <a:t>Содержание </a:t>
            </a:r>
            <a:r>
              <a:rPr lang="ru-RU" sz="2000" i="1" dirty="0" smtClean="0"/>
              <a:t>(количество, пространство и форма, изменения и зависимости, неопределенность и данные).</a:t>
            </a:r>
          </a:p>
          <a:p>
            <a:r>
              <a:rPr lang="ru-RU" sz="2800" dirty="0" smtClean="0"/>
              <a:t>Когнитивные процессы </a:t>
            </a:r>
            <a:r>
              <a:rPr lang="ru-RU" sz="2000" i="1" dirty="0" smtClean="0"/>
              <a:t>(применять, формулировать, интерпретировать, рассуждать).</a:t>
            </a:r>
          </a:p>
          <a:p>
            <a:r>
              <a:rPr lang="ru-RU" sz="2800" dirty="0"/>
              <a:t>Сложность </a:t>
            </a:r>
            <a:r>
              <a:rPr lang="ru-RU" sz="2800" dirty="0" smtClean="0"/>
              <a:t>задания </a:t>
            </a:r>
            <a:r>
              <a:rPr lang="ru-RU" sz="2000" i="1" dirty="0"/>
              <a:t>(1 – 6 уровни сложности)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31"/>
            <a:ext cx="7256708" cy="7322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7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892D4E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892D4E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824</Words>
  <Application>Microsoft Office PowerPoint</Application>
  <PresentationFormat>Экран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«Вопросы математической грамотности при обучении математике: понимание, анализ, измерение»</vt:lpstr>
      <vt:lpstr>Мониторинг формирования функциональной грамотности</vt:lpstr>
      <vt:lpstr>Общие подходы к оценке функциональной грамотности учащихся основной школы </vt:lpstr>
      <vt:lpstr>Команда проекта</vt:lpstr>
      <vt:lpstr>Вопросы для взаимодействия</vt:lpstr>
      <vt:lpstr>Задачи PISA</vt:lpstr>
      <vt:lpstr>Особенности заданий</vt:lpstr>
      <vt:lpstr>Структура заданий pisa</vt:lpstr>
      <vt:lpstr>Презентация PowerPoint</vt:lpstr>
      <vt:lpstr>Математическая грамотность</vt:lpstr>
      <vt:lpstr>Типичные и нетипичные задачи</vt:lpstr>
      <vt:lpstr>Типичные и нетипичные задачи</vt:lpstr>
      <vt:lpstr>Мониторинги образовательных результатов в РФ</vt:lpstr>
      <vt:lpstr>Процедуры контроля образовательных результатов в РФ</vt:lpstr>
      <vt:lpstr>Ресурсы ЦМО КК ИПК</vt:lpstr>
      <vt:lpstr>Ресурсы ЦМО КК ИПК</vt:lpstr>
      <vt:lpstr>Ресурсы ЦМО КК ИПК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«Вопросы математической грамотности при обучении математике: понимание, анализ, измерение»</dc:title>
  <dc:creator>Елена</dc:creator>
  <cp:lastModifiedBy>Елена</cp:lastModifiedBy>
  <cp:revision>16</cp:revision>
  <dcterms:created xsi:type="dcterms:W3CDTF">2019-08-25T19:06:57Z</dcterms:created>
  <dcterms:modified xsi:type="dcterms:W3CDTF">2019-08-26T00:59:57Z</dcterms:modified>
</cp:coreProperties>
</file>