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64" r:id="rId2"/>
  </p:sldMasterIdLst>
  <p:notesMasterIdLst>
    <p:notesMasterId r:id="rId48"/>
  </p:notesMasterIdLst>
  <p:handoutMasterIdLst>
    <p:handoutMasterId r:id="rId49"/>
  </p:handoutMasterIdLst>
  <p:sldIdLst>
    <p:sldId id="256" r:id="rId3"/>
    <p:sldId id="257" r:id="rId4"/>
    <p:sldId id="258" r:id="rId5"/>
    <p:sldId id="259" r:id="rId6"/>
    <p:sldId id="260" r:id="rId7"/>
    <p:sldId id="261" r:id="rId8"/>
    <p:sldId id="267" r:id="rId9"/>
    <p:sldId id="263" r:id="rId10"/>
    <p:sldId id="264" r:id="rId11"/>
    <p:sldId id="265" r:id="rId12"/>
    <p:sldId id="266" r:id="rId13"/>
    <p:sldId id="268" r:id="rId14"/>
    <p:sldId id="269" r:id="rId15"/>
    <p:sldId id="308" r:id="rId16"/>
    <p:sldId id="270" r:id="rId17"/>
    <p:sldId id="295" r:id="rId18"/>
    <p:sldId id="289" r:id="rId19"/>
    <p:sldId id="293" r:id="rId20"/>
    <p:sldId id="294" r:id="rId21"/>
    <p:sldId id="290" r:id="rId22"/>
    <p:sldId id="292" r:id="rId23"/>
    <p:sldId id="318" r:id="rId24"/>
    <p:sldId id="272" r:id="rId25"/>
    <p:sldId id="277" r:id="rId26"/>
    <p:sldId id="273" r:id="rId27"/>
    <p:sldId id="275" r:id="rId28"/>
    <p:sldId id="307" r:id="rId29"/>
    <p:sldId id="278" r:id="rId30"/>
    <p:sldId id="309" r:id="rId31"/>
    <p:sldId id="310" r:id="rId32"/>
    <p:sldId id="312" r:id="rId33"/>
    <p:sldId id="279" r:id="rId34"/>
    <p:sldId id="311" r:id="rId35"/>
    <p:sldId id="297" r:id="rId36"/>
    <p:sldId id="280" r:id="rId37"/>
    <p:sldId id="281" r:id="rId38"/>
    <p:sldId id="286" r:id="rId39"/>
    <p:sldId id="288" r:id="rId40"/>
    <p:sldId id="313" r:id="rId41"/>
    <p:sldId id="314" r:id="rId42"/>
    <p:sldId id="317" r:id="rId43"/>
    <p:sldId id="315" r:id="rId44"/>
    <p:sldId id="316" r:id="rId45"/>
    <p:sldId id="319" r:id="rId46"/>
    <p:sldId id="283" r:id="rId47"/>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11" autoAdjust="0"/>
  </p:normalViewPr>
  <p:slideViewPr>
    <p:cSldViewPr>
      <p:cViewPr>
        <p:scale>
          <a:sx n="75" d="100"/>
          <a:sy n="75" d="100"/>
        </p:scale>
        <p:origin x="-1666" y="72"/>
      </p:cViewPr>
      <p:guideLst>
        <p:guide orient="horz" pos="2160"/>
        <p:guide pos="2880"/>
      </p:guideLst>
    </p:cSldViewPr>
  </p:slideViewPr>
  <p:notesTextViewPr>
    <p:cViewPr>
      <p:scale>
        <a:sx n="1" d="1"/>
        <a:sy n="1" d="1"/>
      </p:scale>
      <p:origin x="0" y="173"/>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41144DFA-EBA5-4BF8-8E57-E57C7AF21A21}" type="datetimeFigureOut">
              <a:rPr lang="ru-RU" smtClean="0"/>
              <a:t>25.11.2019</a:t>
            </a:fld>
            <a:endParaRPr lang="ru-RU"/>
          </a:p>
        </p:txBody>
      </p:sp>
      <p:sp>
        <p:nvSpPr>
          <p:cNvPr id="4" name="Нижний колонтитул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59685650-866D-4650-A039-5A9EC15B6F0D}" type="slidenum">
              <a:rPr lang="ru-RU" smtClean="0"/>
              <a:t>‹#›</a:t>
            </a:fld>
            <a:endParaRPr lang="ru-RU"/>
          </a:p>
        </p:txBody>
      </p:sp>
    </p:spTree>
    <p:extLst>
      <p:ext uri="{BB962C8B-B14F-4D97-AF65-F5344CB8AC3E}">
        <p14:creationId xmlns:p14="http://schemas.microsoft.com/office/powerpoint/2010/main" val="2615516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318E1D4F-3550-4E40-A84F-49B2717033AB}" type="datetimeFigureOut">
              <a:rPr lang="ru-RU" smtClean="0"/>
              <a:t>25.11.2019</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EA92162B-C6C1-4A66-B2AF-7629A1DA7293}" type="slidenum">
              <a:rPr lang="ru-RU" smtClean="0"/>
              <a:t>‹#›</a:t>
            </a:fld>
            <a:endParaRPr lang="ru-RU"/>
          </a:p>
        </p:txBody>
      </p:sp>
    </p:spTree>
    <p:extLst>
      <p:ext uri="{BB962C8B-B14F-4D97-AF65-F5344CB8AC3E}">
        <p14:creationId xmlns:p14="http://schemas.microsoft.com/office/powerpoint/2010/main" val="1113788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onsultant.ru/document/cons_doc_LAW_99661/#dst100004"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www.consultant.ru/document/cons_doc_LAW_72601/#dst100025" TargetMode="External"/><Relationship Id="rId4" Type="http://schemas.openxmlformats.org/officeDocument/2006/relationships/hyperlink" Target="http://www.consultant.ru/document/cons_doc_LAW_10699/160da87db0e45c893db6d5ca2729ea637bb32001/#dst10061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1</a:t>
            </a:fld>
            <a:endParaRPr lang="ru-RU"/>
          </a:p>
        </p:txBody>
      </p:sp>
    </p:spTree>
    <p:extLst>
      <p:ext uri="{BB962C8B-B14F-4D97-AF65-F5344CB8AC3E}">
        <p14:creationId xmlns:p14="http://schemas.microsoft.com/office/powerpoint/2010/main" val="1693875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10</a:t>
            </a:fld>
            <a:endParaRPr lang="ru-RU"/>
          </a:p>
        </p:txBody>
      </p:sp>
    </p:spTree>
    <p:extLst>
      <p:ext uri="{BB962C8B-B14F-4D97-AF65-F5344CB8AC3E}">
        <p14:creationId xmlns:p14="http://schemas.microsoft.com/office/powerpoint/2010/main" val="2021838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11</a:t>
            </a:fld>
            <a:endParaRPr lang="ru-RU"/>
          </a:p>
        </p:txBody>
      </p:sp>
    </p:spTree>
    <p:extLst>
      <p:ext uri="{BB962C8B-B14F-4D97-AF65-F5344CB8AC3E}">
        <p14:creationId xmlns:p14="http://schemas.microsoft.com/office/powerpoint/2010/main" val="401019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12</a:t>
            </a:fld>
            <a:endParaRPr lang="ru-RU"/>
          </a:p>
        </p:txBody>
      </p:sp>
    </p:spTree>
    <p:extLst>
      <p:ext uri="{BB962C8B-B14F-4D97-AF65-F5344CB8AC3E}">
        <p14:creationId xmlns:p14="http://schemas.microsoft.com/office/powerpoint/2010/main" val="282465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13</a:t>
            </a:fld>
            <a:endParaRPr lang="ru-RU"/>
          </a:p>
        </p:txBody>
      </p:sp>
    </p:spTree>
    <p:extLst>
      <p:ext uri="{BB962C8B-B14F-4D97-AF65-F5344CB8AC3E}">
        <p14:creationId xmlns:p14="http://schemas.microsoft.com/office/powerpoint/2010/main" val="6236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 156 - </a:t>
            </a:r>
            <a:r>
              <a:rPr lang="ru-RU" sz="1200" b="0" i="0" kern="1200" dirty="0" smtClean="0">
                <a:solidFill>
                  <a:schemeClr val="tx1"/>
                </a:solidFill>
                <a:effectLst/>
                <a:latin typeface="+mn-lt"/>
                <a:ea typeface="+mn-ea"/>
                <a:cs typeface="+mn-cs"/>
              </a:rPr>
              <a:t>Неисполнение или ненадлежащее исполнение обязанностей по воспитанию несовершеннолетнего родителем или </a:t>
            </a:r>
            <a:r>
              <a:rPr lang="ru-RU" sz="1200" b="0" i="0" u="none" strike="noStrike" kern="1200" dirty="0" smtClean="0">
                <a:solidFill>
                  <a:schemeClr val="tx1"/>
                </a:solidFill>
                <a:effectLst/>
                <a:latin typeface="+mn-lt"/>
                <a:ea typeface="+mn-ea"/>
                <a:cs typeface="+mn-cs"/>
                <a:hlinkClick r:id="rId3"/>
              </a:rPr>
              <a:t>иным</a:t>
            </a:r>
            <a:r>
              <a:rPr lang="ru-RU" sz="1200" b="0" i="0" kern="1200" dirty="0" smtClean="0">
                <a:solidFill>
                  <a:schemeClr val="tx1"/>
                </a:solidFill>
                <a:effectLst/>
                <a:latin typeface="+mn-lt"/>
                <a:ea typeface="+mn-ea"/>
                <a:cs typeface="+mn-cs"/>
              </a:rPr>
              <a:t> лицом, на которое возложены эти обязанности,</a:t>
            </a:r>
            <a:r>
              <a:rPr lang="ru-RU" sz="1200" b="0" i="0" kern="1200" baseline="0" dirty="0" smtClean="0">
                <a:solidFill>
                  <a:schemeClr val="tx1"/>
                </a:solidFill>
                <a:effectLst/>
                <a:latin typeface="+mn-lt"/>
                <a:ea typeface="+mn-ea"/>
                <a:cs typeface="+mn-cs"/>
              </a:rPr>
              <a:t> штрафом до 100 тыс.</a:t>
            </a:r>
            <a:endParaRPr lang="ru-RU" dirty="0" smtClean="0"/>
          </a:p>
          <a:p>
            <a:r>
              <a:rPr lang="ru-RU" dirty="0" smtClean="0"/>
              <a:t>Ст. 116 - </a:t>
            </a:r>
            <a:r>
              <a:rPr lang="ru-RU" sz="1200" b="0" i="0" kern="1200" dirty="0" smtClean="0">
                <a:solidFill>
                  <a:schemeClr val="tx1"/>
                </a:solidFill>
                <a:effectLst/>
                <a:latin typeface="+mn-lt"/>
                <a:ea typeface="+mn-ea"/>
                <a:cs typeface="+mn-cs"/>
              </a:rPr>
              <a:t>Побои или иные насильственные действия, причинившие физическую боль, но не повлекшие последствий, указанных в </a:t>
            </a:r>
            <a:r>
              <a:rPr lang="ru-RU" sz="1200" b="0" i="0" u="none" strike="noStrike" kern="1200" dirty="0" smtClean="0">
                <a:solidFill>
                  <a:schemeClr val="tx1"/>
                </a:solidFill>
                <a:effectLst/>
                <a:latin typeface="+mn-lt"/>
                <a:ea typeface="+mn-ea"/>
                <a:cs typeface="+mn-cs"/>
                <a:hlinkClick r:id="rId4"/>
              </a:rPr>
              <a:t>статье 115</a:t>
            </a:r>
            <a:r>
              <a:rPr lang="ru-RU" sz="1200" b="0" i="0" kern="1200" dirty="0" smtClean="0">
                <a:solidFill>
                  <a:schemeClr val="tx1"/>
                </a:solidFill>
                <a:effectLst/>
                <a:latin typeface="+mn-lt"/>
                <a:ea typeface="+mn-ea"/>
                <a:cs typeface="+mn-cs"/>
              </a:rPr>
              <a:t>настоящего Кодекса, совершенные из </a:t>
            </a:r>
            <a:r>
              <a:rPr lang="ru-RU" sz="1200" b="0" i="0" u="none" strike="noStrike" kern="1200" dirty="0" smtClean="0">
                <a:solidFill>
                  <a:schemeClr val="tx1"/>
                </a:solidFill>
                <a:effectLst/>
                <a:latin typeface="+mn-lt"/>
                <a:ea typeface="+mn-ea"/>
                <a:cs typeface="+mn-cs"/>
                <a:hlinkClick r:id="rId5"/>
              </a:rPr>
              <a:t>хулиганских побуждений</a:t>
            </a:r>
            <a:r>
              <a:rPr lang="ru-RU" sz="1200" b="0" i="0" kern="1200" dirty="0" smtClean="0">
                <a:solidFill>
                  <a:schemeClr val="tx1"/>
                </a:solidFill>
                <a:effectLst/>
                <a:latin typeface="+mn-lt"/>
                <a:ea typeface="+mn-ea"/>
                <a:cs typeface="+mn-cs"/>
              </a:rPr>
              <a:t>, а равно по мотивам политической, идеологической, расовой, национальной или религиозной ненависти или вражды либо по мотивам ненависти или вражды в отношении какой-либо социальной группы, -</a:t>
            </a:r>
          </a:p>
          <a:p>
            <a:r>
              <a:rPr lang="ru-RU" sz="1200" b="0" i="0" kern="1200" dirty="0" smtClean="0">
                <a:solidFill>
                  <a:schemeClr val="tx1"/>
                </a:solidFill>
                <a:effectLst/>
                <a:latin typeface="+mn-lt"/>
                <a:ea typeface="+mn-ea"/>
                <a:cs typeface="+mn-cs"/>
              </a:rPr>
              <a:t>наказываются обязательными работами на срок до трехсот шестидесяти часов, либо исправительными работами на срок до одного года, либо ограничением свободы на срок до двух лет, либо принудительными работами на срок до двух лет, либо арестом на срок до шести месяцев, либо лишением свободы на срок до двух лет.</a:t>
            </a:r>
          </a:p>
          <a:p>
            <a:r>
              <a:rPr lang="ru-RU" dirty="0" smtClean="0"/>
              <a:t>Ст. 117 - </a:t>
            </a:r>
            <a:r>
              <a:rPr lang="ru-RU" sz="1200" b="0" i="0" kern="1200" dirty="0" smtClean="0">
                <a:solidFill>
                  <a:schemeClr val="tx1"/>
                </a:solidFill>
                <a:effectLst/>
                <a:latin typeface="+mn-lt"/>
                <a:ea typeface="+mn-ea"/>
                <a:cs typeface="+mn-cs"/>
              </a:rPr>
              <a:t>Причинение физических или психических страданий путем систематического нанесения побоев либо иными насильственными действиями, если это не повлекло последствий.</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14</a:t>
            </a:fld>
            <a:endParaRPr lang="ru-RU"/>
          </a:p>
        </p:txBody>
      </p:sp>
    </p:spTree>
    <p:extLst>
      <p:ext uri="{BB962C8B-B14F-4D97-AF65-F5344CB8AC3E}">
        <p14:creationId xmlns:p14="http://schemas.microsoft.com/office/powerpoint/2010/main" val="106152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Дети, пережившие позор и унижение в семье, как правило, точно так же будут вести себя со своими собственными детьми. Причины этого кроются в том, что они просто не имеют другого опыта общения между детьми и взрослыми. Обычно у них возникают трудности с пониманием других людей, они злобны, недоверчивы и несчастны. Сознание того, что «он плохой, глупый, неуклюжий» отравляет им жизнь. Самооценка и самоуважение крайне низкие.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Чувства, с которыми ребенок придет во взрослый мир, будут ограничены; такие люди не способны на нежность, любовь и </a:t>
            </a:r>
            <a:r>
              <a:rPr lang="ru-RU" sz="1200" kern="1200" dirty="0" err="1" smtClean="0">
                <a:solidFill>
                  <a:schemeClr val="tx1"/>
                </a:solidFill>
                <a:effectLst/>
                <a:latin typeface="+mn-lt"/>
                <a:ea typeface="+mn-ea"/>
                <a:cs typeface="+mn-cs"/>
              </a:rPr>
              <a:t>эмпатию</a:t>
            </a:r>
            <a:r>
              <a:rPr lang="ru-RU" sz="1200" kern="1200" dirty="0" smtClean="0">
                <a:solidFill>
                  <a:schemeClr val="tx1"/>
                </a:solidFill>
                <a:effectLst/>
                <a:latin typeface="+mn-lt"/>
                <a:ea typeface="+mn-ea"/>
                <a:cs typeface="+mn-cs"/>
              </a:rPr>
              <a:t>. </a:t>
            </a:r>
          </a:p>
          <a:p>
            <a:r>
              <a:rPr lang="ru-RU" dirty="0" smtClean="0"/>
              <a:t>Они могут считать посторонних людей опасными и непредсказуемыми. отсутствуют такие черты личности, как самоуважение и самоконтроль</a:t>
            </a:r>
          </a:p>
          <a:p>
            <a:r>
              <a:rPr lang="ru-RU" dirty="0" smtClean="0"/>
              <a:t>Часто жажда мести приводит к тому, что ребёнок, жертва насилия, сам становится агрессором.</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15</a:t>
            </a:fld>
            <a:endParaRPr lang="ru-RU"/>
          </a:p>
        </p:txBody>
      </p:sp>
    </p:spTree>
    <p:extLst>
      <p:ext uri="{BB962C8B-B14F-4D97-AF65-F5344CB8AC3E}">
        <p14:creationId xmlns:p14="http://schemas.microsoft.com/office/powerpoint/2010/main" val="4100147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16</a:t>
            </a:fld>
            <a:endParaRPr lang="ru-RU"/>
          </a:p>
        </p:txBody>
      </p:sp>
    </p:spTree>
    <p:extLst>
      <p:ext uri="{BB962C8B-B14F-4D97-AF65-F5344CB8AC3E}">
        <p14:creationId xmlns:p14="http://schemas.microsoft.com/office/powerpoint/2010/main" val="1549261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17</a:t>
            </a:fld>
            <a:endParaRPr lang="ru-RU"/>
          </a:p>
        </p:txBody>
      </p:sp>
    </p:spTree>
    <p:extLst>
      <p:ext uri="{BB962C8B-B14F-4D97-AF65-F5344CB8AC3E}">
        <p14:creationId xmlns:p14="http://schemas.microsoft.com/office/powerpoint/2010/main" val="100864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18</a:t>
            </a:fld>
            <a:endParaRPr lang="ru-RU"/>
          </a:p>
        </p:txBody>
      </p:sp>
    </p:spTree>
    <p:extLst>
      <p:ext uri="{BB962C8B-B14F-4D97-AF65-F5344CB8AC3E}">
        <p14:creationId xmlns:p14="http://schemas.microsoft.com/office/powerpoint/2010/main" val="3602798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cap="all" dirty="0" smtClean="0">
                <a:latin typeface="Times New Roman" panose="02020603050405020304" pitchFamily="18" charset="0"/>
                <a:cs typeface="Times New Roman" panose="02020603050405020304" pitchFamily="18" charset="0"/>
              </a:rPr>
              <a:t>тогда эстафета продолжится!</a:t>
            </a:r>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19</a:t>
            </a:fld>
            <a:endParaRPr lang="ru-RU"/>
          </a:p>
        </p:txBody>
      </p:sp>
    </p:spTree>
    <p:extLst>
      <p:ext uri="{BB962C8B-B14F-4D97-AF65-F5344CB8AC3E}">
        <p14:creationId xmlns:p14="http://schemas.microsoft.com/office/powerpoint/2010/main" val="1672623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2</a:t>
            </a:fld>
            <a:endParaRPr lang="ru-RU"/>
          </a:p>
        </p:txBody>
      </p:sp>
    </p:spTree>
    <p:extLst>
      <p:ext uri="{BB962C8B-B14F-4D97-AF65-F5344CB8AC3E}">
        <p14:creationId xmlns:p14="http://schemas.microsoft.com/office/powerpoint/2010/main" val="1651085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т.е. как следствие низкий уровень интеллекта, задержка психического развития и могут быть проблемы с речью, психиатрические патологии. Травмы головы, переломы конечностей и другие повреждения обрекают таких детей на плохое здоровье в течение всей жизни.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anose="02020603050405020304" pitchFamily="18" charset="0"/>
              <a:cs typeface="Times New Roman" panose="02020603050405020304" pitchFamily="18" charset="0"/>
            </a:endParaRPr>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20</a:t>
            </a:fld>
            <a:endParaRPr lang="ru-RU"/>
          </a:p>
        </p:txBody>
      </p:sp>
    </p:spTree>
    <p:extLst>
      <p:ext uri="{BB962C8B-B14F-4D97-AF65-F5344CB8AC3E}">
        <p14:creationId xmlns:p14="http://schemas.microsoft.com/office/powerpoint/2010/main" val="1129176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Человечек – потребности: Прошу одного из вас выйти и нарисовать человечка. Пусть</a:t>
            </a:r>
            <a:r>
              <a:rPr lang="ru-RU" baseline="0" dirty="0" smtClean="0"/>
              <a:t> это будет ребеночек. Давайте с вами подумаем, что нужно ребенку, для того, чтобы он вырос полноценным взрослым. </a:t>
            </a:r>
          </a:p>
          <a:p>
            <a:r>
              <a:rPr lang="ru-RU" baseline="0" dirty="0" smtClean="0"/>
              <a:t>Замечательный психолог Абрахам </a:t>
            </a:r>
            <a:r>
              <a:rPr lang="ru-RU" baseline="0" dirty="0" err="1" smtClean="0"/>
              <a:t>Маслоу</a:t>
            </a:r>
            <a:r>
              <a:rPr lang="ru-RU" baseline="0" dirty="0" smtClean="0"/>
              <a:t> создал пирамиду наших потребностей, то без чего человек не был бы человеком, личностью.</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21</a:t>
            </a:fld>
            <a:endParaRPr lang="ru-RU"/>
          </a:p>
        </p:txBody>
      </p:sp>
    </p:spTree>
    <p:extLst>
      <p:ext uri="{BB962C8B-B14F-4D97-AF65-F5344CB8AC3E}">
        <p14:creationId xmlns:p14="http://schemas.microsoft.com/office/powerpoint/2010/main" val="132233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Перед вами иерархия: инстинктивные потребности, базовые, возвышенные. Физиологические потребности свойственны абсолютно всем существующим на нашей планете живым организмам, соответственно, и каждому человеку. И если человек не будет их удовлетворять, то он просто не сможет существовать, а также не сможет полноценно развиваться. К этой группе относятся потребности в безопасности и стабильности. Чтобы понять суть, можно рассмотреть пример с младенцами – ещё будучи неосознанными, они на подсознательном уровне стремятся, после того как удовлетворили жажду и голод, к тому чтобы быть защищёнными. И дать им это ощущение может только любящая мать. Третья ступень</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Здесь речь идёт о социальных потребностях. Своё отражение они находят в таких стремлениях, как завести новые знакомства, обрести друзей и спутника жизни, быть причастными к какой-либо группе людей. Человек нуждается в том, чтобы проявлять любовь и получать её по отношению к себе. В социальной среде человек может почувствовать свою полезность и значимость. После того как человек удовлетворяет потребность в любви и принадлежности к социуму, непосредственное воздействие на него окружающих снижается, и в центре внимания оказывается желание быть уважаемым, стремление к престижу и признанию различных проявлений своей индивидуальности (талантов, особенностей, умений и т.п.). И лишь в случае успешной реализации своего потенциала и после достижения признания важных для человека людей, он приходит к уверенности в себе и своих силах. Пятая ступень последняя и на ней находятся духовные потребности, выражающиеся в желании человека развиваться как личность или духовный человек, а также продолжать реализовывать свой потенциал. Как следствие – творческая деятельность, посещение культурных мероприятий, стремление развить свои таланты и способности. К тому же, человек, сумевший удовлетворить потребности предыдущих ступеней и «забравшись» на пятую, начинает активно искать смысл бытия (жизни), изучать окружающий мир, стараться внести в него свою лепту; у него могут начать формироваться новые взгляды и убеждения.</a:t>
            </a:r>
          </a:p>
          <a:p>
            <a:r>
              <a:rPr lang="ru-RU" sz="1200" b="0" i="0" kern="1200" dirty="0" smtClean="0">
                <a:solidFill>
                  <a:schemeClr val="tx1"/>
                </a:solidFill>
                <a:effectLst/>
                <a:latin typeface="+mn-lt"/>
                <a:ea typeface="+mn-ea"/>
                <a:cs typeface="+mn-cs"/>
              </a:rPr>
              <a:t>Как вы считаете, где человек</a:t>
            </a:r>
            <a:r>
              <a:rPr lang="ru-RU" sz="1200" b="0" i="0" kern="1200" baseline="0" dirty="0" smtClean="0">
                <a:solidFill>
                  <a:schemeClr val="tx1"/>
                </a:solidFill>
                <a:effectLst/>
                <a:latin typeface="+mn-lt"/>
                <a:ea typeface="+mn-ea"/>
                <a:cs typeface="+mn-cs"/>
              </a:rPr>
              <a:t> может быть в безопасности, сытым, согретым, и уверенным в том, что он нужен? Кто поможет ему поверить в свои силы, принять и любить его таким, какой он есть? СЕМЬЯ </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23</a:t>
            </a:fld>
            <a:endParaRPr lang="ru-RU"/>
          </a:p>
        </p:txBody>
      </p:sp>
    </p:spTree>
    <p:extLst>
      <p:ext uri="{BB962C8B-B14F-4D97-AF65-F5344CB8AC3E}">
        <p14:creationId xmlns:p14="http://schemas.microsoft.com/office/powerpoint/2010/main" val="22045953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Дети очень чутко реагируют на поведение родителей и это поведение они усваивают в </a:t>
            </a:r>
            <a:r>
              <a:rPr lang="ru-RU" u="sng" dirty="0" smtClean="0"/>
              <a:t>качестве нормального </a:t>
            </a:r>
            <a:r>
              <a:rPr lang="ru-RU" dirty="0" smtClean="0"/>
              <a:t>для всего общества. То есть, как бы мы не воспитывали наших детей, они будут похожи на нас, на своих родителей. В каждой семье есть свои методы воспитания, так называемые</a:t>
            </a:r>
            <a:r>
              <a:rPr lang="ru-RU" baseline="0" dirty="0" smtClean="0"/>
              <a:t> стили, и они очень влияют на</a:t>
            </a:r>
            <a:r>
              <a:rPr lang="ru-RU" dirty="0" smtClean="0"/>
              <a:t> формирование личности ребенка,</a:t>
            </a:r>
            <a:r>
              <a:rPr lang="ru-RU" baseline="0" dirty="0" smtClean="0"/>
              <a:t> на то каким он вырастет членом общества, как будет общаться с людьми и своими родителями в будущем, каким семьянином станет сам. Давайте с вами выделим стили воспитания и методы, применяемые в этих стилях.</a:t>
            </a:r>
            <a:endParaRPr lang="ru-RU" dirty="0" smtClean="0"/>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24</a:t>
            </a:fld>
            <a:endParaRPr lang="ru-RU"/>
          </a:p>
        </p:txBody>
      </p:sp>
    </p:spTree>
    <p:extLst>
      <p:ext uri="{BB962C8B-B14F-4D97-AF65-F5344CB8AC3E}">
        <p14:creationId xmlns:p14="http://schemas.microsoft.com/office/powerpoint/2010/main" val="277887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Пример воспитателя, реализующего подобный стиль воспитания, очень живо нарисован детской писательницей </a:t>
            </a:r>
            <a:r>
              <a:rPr lang="ru-RU" sz="1200" b="0" i="0" kern="1200" dirty="0" err="1" smtClean="0">
                <a:solidFill>
                  <a:schemeClr val="tx1"/>
                </a:solidFill>
                <a:effectLst/>
                <a:latin typeface="+mn-lt"/>
                <a:ea typeface="+mn-ea"/>
                <a:cs typeface="+mn-cs"/>
              </a:rPr>
              <a:t>Астрид</a:t>
            </a:r>
            <a:r>
              <a:rPr lang="ru-RU" sz="1200" b="0" i="0" kern="1200" dirty="0" smtClean="0">
                <a:solidFill>
                  <a:schemeClr val="tx1"/>
                </a:solidFill>
                <a:effectLst/>
                <a:latin typeface="+mn-lt"/>
                <a:ea typeface="+mn-ea"/>
                <a:cs typeface="+mn-cs"/>
              </a:rPr>
              <a:t> Линдгрен. Это всем знакомая фрекен Бок, которой опыт подсказывал, что ласка – это не тот способ, который нужно применять для того, чтобы дети становились «шелковыми». </a:t>
            </a:r>
          </a:p>
          <a:p>
            <a:pPr algn="l">
              <a:lnSpc>
                <a:spcPct val="150000"/>
              </a:lnSpc>
            </a:pPr>
            <a:r>
              <a:rPr lang="ru-RU" sz="1200" cap="all" dirty="0" smtClean="0">
                <a:latin typeface="Times New Roman" panose="02020603050405020304" pitchFamily="18" charset="0"/>
                <a:cs typeface="Times New Roman" panose="02020603050405020304" pitchFamily="18" charset="0"/>
              </a:rPr>
              <a:t>Результат: замкнутость , нарушение общения ребенка</a:t>
            </a:r>
            <a:r>
              <a:rPr lang="ru-RU" sz="1200" cap="all" baseline="0" dirty="0" smtClean="0">
                <a:latin typeface="Times New Roman" panose="02020603050405020304" pitchFamily="18" charset="0"/>
                <a:cs typeface="Times New Roman" panose="02020603050405020304" pitchFamily="18" charset="0"/>
              </a:rPr>
              <a:t> </a:t>
            </a:r>
            <a:r>
              <a:rPr lang="ru-RU" sz="1200" cap="all" dirty="0" smtClean="0">
                <a:latin typeface="Times New Roman" panose="02020603050405020304" pitchFamily="18" charset="0"/>
                <a:cs typeface="Times New Roman" panose="02020603050405020304" pitchFamily="18" charset="0"/>
              </a:rPr>
              <a:t>с родителями, Несамостоятельность,</a:t>
            </a:r>
            <a:r>
              <a:rPr lang="ru-RU" sz="1200" cap="all" baseline="0" dirty="0" smtClean="0">
                <a:latin typeface="Times New Roman" panose="02020603050405020304" pitchFamily="18" charset="0"/>
                <a:cs typeface="Times New Roman" panose="02020603050405020304" pitchFamily="18" charset="0"/>
              </a:rPr>
              <a:t> </a:t>
            </a:r>
            <a:r>
              <a:rPr lang="ru-RU" sz="1200" cap="all" dirty="0" smtClean="0">
                <a:latin typeface="Times New Roman" panose="02020603050405020304" pitchFamily="18" charset="0"/>
                <a:cs typeface="Times New Roman" panose="02020603050405020304" pitchFamily="18" charset="0"/>
              </a:rPr>
              <a:t>неуверенность в себе </a:t>
            </a:r>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25</a:t>
            </a:fld>
            <a:endParaRPr lang="ru-RU"/>
          </a:p>
        </p:txBody>
      </p:sp>
    </p:spTree>
    <p:extLst>
      <p:ext uri="{BB962C8B-B14F-4D97-AF65-F5344CB8AC3E}">
        <p14:creationId xmlns:p14="http://schemas.microsoft.com/office/powerpoint/2010/main" val="3315195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Как понятно из названия, данный стиль воспитания основан на предоставлении ребенку свободы, зачастую неограниченной. Ребенка в либеральной семье всячески балуют, ни в чем не отказывают. Может ли ребенок существовать без ограничений и запретов? Как правило, ребенок, чье поведение всегда принимается родителями, на чьи проступки закрывают глаза, испытывает значительные трудности при поступлении в детский сад, в школу. Ведь у такого ребенка не было возможности привыкнуть к тому, что в жизни могут присутствовать ограничения и правила. Столкнувшись с неприятными для себя запретами, ребенок ответит непослушанием. Авторитет родителя потерян.</a:t>
            </a:r>
            <a:r>
              <a:rPr lang="ru-RU" sz="1200" b="0" i="0" kern="1200" baseline="0" dirty="0" smtClean="0">
                <a:solidFill>
                  <a:schemeClr val="tx1"/>
                </a:solidFill>
                <a:effectLst/>
                <a:latin typeface="+mn-lt"/>
                <a:ea typeface="+mn-ea"/>
                <a:cs typeface="+mn-cs"/>
              </a:rPr>
              <a:t> Семейные ценности, как таковые, не усвоены.</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26</a:t>
            </a:fld>
            <a:endParaRPr lang="ru-RU"/>
          </a:p>
        </p:txBody>
      </p:sp>
    </p:spTree>
    <p:extLst>
      <p:ext uri="{BB962C8B-B14F-4D97-AF65-F5344CB8AC3E}">
        <p14:creationId xmlns:p14="http://schemas.microsoft.com/office/powerpoint/2010/main" val="207061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Родителям, которые заняты, устают, выматываются на работе иногда «не до ребенка». Каждый в семье – сам по себе, у каждого свои проблемы, у каждого – свой мир. Взрослым «все равно», каким вырастет ребенок, что его волнует сейчас. Как правило, дети очень остро чувствуют свою ненужность, неважность. Безразличие самых близких людей становится основой для становления негативной самооценки ребенка.</a:t>
            </a:r>
            <a:r>
              <a:rPr lang="ru-RU" sz="1200" b="0" i="0" u="none" strike="noStrike" kern="1200" baseline="30000" dirty="0" smtClean="0">
                <a:solidFill>
                  <a:schemeClr val="tx1"/>
                </a:solidFill>
                <a:effectLst/>
                <a:latin typeface="+mn-lt"/>
                <a:ea typeface="+mn-ea"/>
                <a:cs typeface="+mn-cs"/>
              </a:rPr>
              <a:t> </a:t>
            </a:r>
          </a:p>
          <a:p>
            <a:r>
              <a:rPr lang="ru-RU" sz="1200" b="0" i="0" kern="1200" dirty="0" smtClean="0">
                <a:solidFill>
                  <a:schemeClr val="tx1"/>
                </a:solidFill>
                <a:effectLst/>
                <a:latin typeface="+mn-lt"/>
                <a:ea typeface="+mn-ea"/>
                <a:cs typeface="+mn-cs"/>
              </a:rPr>
              <a:t>Детская безнадзорность – крайне распространенный тип жестокого обращения с детьми. Она заключается в невыполнении родителями самых базовых функций, таких как достаточное питание ребенка, одежда, средства гигиены, или родительская забота. Детская безнадзорность не всегда очевидна. Иногда родитель может внезапно потерять способность ухаживать за ребенком, из-за серьезной травмы, депрессии или тревоги. Но чаще всего безнадзорность и оставление ребенка в опасности связано с злоупотреблением алкоголем или наркотическими препаратами.</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27</a:t>
            </a:fld>
            <a:endParaRPr lang="ru-RU"/>
          </a:p>
        </p:txBody>
      </p:sp>
    </p:spTree>
    <p:extLst>
      <p:ext uri="{BB962C8B-B14F-4D97-AF65-F5344CB8AC3E}">
        <p14:creationId xmlns:p14="http://schemas.microsoft.com/office/powerpoint/2010/main" val="1099251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t>Родители не только заботятся о дисциплине, но и не препятствуют самостоятельности детей. В такой семье ребенок выполняет свои обязанности, но при этом его права не ущемляются </a:t>
            </a:r>
            <a:r>
              <a:rPr lang="ru-RU" sz="1200" b="0" i="0" kern="1200" dirty="0" smtClean="0">
                <a:solidFill>
                  <a:schemeClr val="tx1"/>
                </a:solidFill>
                <a:effectLst/>
                <a:latin typeface="+mn-lt"/>
                <a:ea typeface="+mn-ea"/>
                <a:cs typeface="+mn-cs"/>
              </a:rPr>
              <a:t>Демократический стиль предполагает уважение установок ребенка и его самого. Поэтому поддерживайте дружеские отношения с малышом, но не увлекайтесь, поддерживайте свой авторитет, чтобы в будущем ребенок смог положиться на вас и довериться вам.</a:t>
            </a:r>
            <a:r>
              <a:rPr lang="ru-RU" b="0" dirty="0" smtClean="0"/>
              <a:t> Чрезмерной опеки в таких семьях нет, поэтому дети прислушиваются к объяснениям того, что делать можно, а чего не стоит. При демократическом стиле не бывает больших конфликтов.</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t>Предлагаю подвести</a:t>
            </a:r>
            <a:r>
              <a:rPr lang="ru-RU" b="0" baseline="0" dirty="0" smtClean="0"/>
              <a:t> небольшой итог по стилям воспитания. Какой стиль, по вашему, наиболее приемлем для воспитания полноценного ребенка.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Прежде чем начать воспитывать ребенка, воспитай себя, ибо как бы ты его не воспитывал, он будет похож на тебя.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Психологи Роберт и Мери </a:t>
            </a:r>
            <a:r>
              <a:rPr lang="ru-RU" sz="1200" kern="1200" dirty="0" err="1" smtClean="0">
                <a:solidFill>
                  <a:schemeClr val="tx1"/>
                </a:solidFill>
                <a:effectLst/>
                <a:latin typeface="+mn-lt"/>
                <a:ea typeface="+mn-ea"/>
                <a:cs typeface="+mn-cs"/>
              </a:rPr>
              <a:t>Гулдинг</a:t>
            </a:r>
            <a:r>
              <a:rPr lang="ru-RU" sz="1200" kern="1200" dirty="0" smtClean="0">
                <a:solidFill>
                  <a:schemeClr val="tx1"/>
                </a:solidFill>
                <a:effectLst/>
                <a:latin typeface="+mn-lt"/>
                <a:ea typeface="+mn-ea"/>
                <a:cs typeface="+mn-cs"/>
              </a:rPr>
              <a:t> построили концепцию о том, что многие нерешенные душевные проблемы родителей передаются их детям, причем в усугубленном виде. Происходит эта передача путем </a:t>
            </a:r>
            <a:r>
              <a:rPr lang="ru-RU" sz="1200" u="sng" kern="1200" dirty="0" smtClean="0">
                <a:solidFill>
                  <a:schemeClr val="tx1"/>
                </a:solidFill>
                <a:effectLst/>
                <a:latin typeface="+mn-lt"/>
                <a:ea typeface="+mn-ea"/>
                <a:cs typeface="+mn-cs"/>
              </a:rPr>
              <a:t>внушения</a:t>
            </a:r>
            <a:r>
              <a:rPr lang="ru-RU" sz="1200" kern="1200" dirty="0" smtClean="0">
                <a:solidFill>
                  <a:schemeClr val="tx1"/>
                </a:solidFill>
                <a:effectLst/>
                <a:latin typeface="+mn-lt"/>
                <a:ea typeface="+mn-ea"/>
                <a:cs typeface="+mn-cs"/>
              </a:rPr>
              <a:t> от родителя к ребенку в раннем детстве. Так и родители передают своим детям «родительские директивы» о том, как нужно жить, относиться к людям и обращаться с собой. Это некая установка на будущее,</a:t>
            </a:r>
            <a:r>
              <a:rPr lang="ru-RU" sz="1200" kern="1200" baseline="0" dirty="0" smtClean="0">
                <a:solidFill>
                  <a:schemeClr val="tx1"/>
                </a:solidFill>
                <a:effectLst/>
                <a:latin typeface="+mn-lt"/>
                <a:ea typeface="+mn-ea"/>
                <a:cs typeface="+mn-cs"/>
              </a:rPr>
              <a:t> стереотип, образец отношений и поступков, поведения.</a:t>
            </a:r>
            <a:endParaRPr lang="ru-RU"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28</a:t>
            </a:fld>
            <a:endParaRPr lang="ru-RU"/>
          </a:p>
        </p:txBody>
      </p:sp>
    </p:spTree>
    <p:extLst>
      <p:ext uri="{BB962C8B-B14F-4D97-AF65-F5344CB8AC3E}">
        <p14:creationId xmlns:p14="http://schemas.microsoft.com/office/powerpoint/2010/main" val="874575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Российский</a:t>
            </a:r>
            <a:r>
              <a:rPr lang="ru-RU" baseline="0" dirty="0" smtClean="0"/>
              <a:t> ученый, педагог, психолог Юлия Борисовна выделила и научно обосновала причины возникновения трудностей во взаимодействиях между ребенком и родителями. </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29</a:t>
            </a:fld>
            <a:endParaRPr lang="ru-RU"/>
          </a:p>
        </p:txBody>
      </p:sp>
    </p:spTree>
    <p:extLst>
      <p:ext uri="{BB962C8B-B14F-4D97-AF65-F5344CB8AC3E}">
        <p14:creationId xmlns:p14="http://schemas.microsoft.com/office/powerpoint/2010/main" val="597533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большинство тех родителей, которые обращаются за психологической помощью по поводу трудных детей, сами в детстве страдали от конфликтов с собственными родителями. Став взрослым, человек воспроизводит его как естественный. Таким образом из поколения в поколение происходит социальное наследование стиля общения: большинство родителей воспитывают своих детей так, как их самих воспитывали в детстве. «Со мной никто не возился, и ничего, вырос»,</a:t>
            </a:r>
            <a:endParaRPr lang="ru-RU" dirty="0"/>
          </a:p>
        </p:txBody>
      </p:sp>
      <p:sp>
        <p:nvSpPr>
          <p:cNvPr id="4" name="Номер слайда 3"/>
          <p:cNvSpPr>
            <a:spLocks noGrp="1"/>
          </p:cNvSpPr>
          <p:nvPr>
            <p:ph type="sldNum" sz="quarter" idx="10"/>
          </p:nvPr>
        </p:nvSpPr>
        <p:spPr/>
        <p:txBody>
          <a:bodyPr/>
          <a:lstStyle/>
          <a:p>
            <a:fld id="{F0DCE1DA-CD91-45AC-9986-ADA500D31DC8}" type="slidenum">
              <a:rPr lang="ru-RU" smtClean="0"/>
              <a:t>30</a:t>
            </a:fld>
            <a:endParaRPr lang="ru-RU"/>
          </a:p>
        </p:txBody>
      </p:sp>
    </p:spTree>
    <p:extLst>
      <p:ext uri="{BB962C8B-B14F-4D97-AF65-F5344CB8AC3E}">
        <p14:creationId xmlns:p14="http://schemas.microsoft.com/office/powerpoint/2010/main" val="3041962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3</a:t>
            </a:fld>
            <a:endParaRPr lang="ru-RU"/>
          </a:p>
        </p:txBody>
      </p:sp>
    </p:spTree>
    <p:extLst>
      <p:ext uri="{BB962C8B-B14F-4D97-AF65-F5344CB8AC3E}">
        <p14:creationId xmlns:p14="http://schemas.microsoft.com/office/powerpoint/2010/main" val="968922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31</a:t>
            </a:fld>
            <a:endParaRPr lang="ru-RU"/>
          </a:p>
        </p:txBody>
      </p:sp>
    </p:spTree>
    <p:extLst>
      <p:ext uri="{BB962C8B-B14F-4D97-AF65-F5344CB8AC3E}">
        <p14:creationId xmlns:p14="http://schemas.microsoft.com/office/powerpoint/2010/main" val="14044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Предлагаю вам несколько рекомендаций нашего российского педагога – психолога </a:t>
            </a:r>
            <a:r>
              <a:rPr lang="ru-RU" sz="1200" b="1" dirty="0" smtClean="0">
                <a:latin typeface="Times New Roman" panose="02020603050405020304" pitchFamily="18" charset="0"/>
                <a:cs typeface="Times New Roman" panose="02020603050405020304" pitchFamily="18" charset="0"/>
              </a:rPr>
              <a:t>Юлии Борисовны </a:t>
            </a:r>
            <a:r>
              <a:rPr lang="ru-RU" sz="1200" b="1" dirty="0" err="1" smtClean="0">
                <a:latin typeface="Times New Roman" panose="02020603050405020304" pitchFamily="18" charset="0"/>
                <a:cs typeface="Times New Roman" panose="02020603050405020304" pitchFamily="18" charset="0"/>
              </a:rPr>
              <a:t>Гиппенрейтер</a:t>
            </a:r>
            <a:r>
              <a:rPr lang="ru-RU" dirty="0" smtClean="0"/>
              <a:t>, которая считает, что плохих детей не бывает, и каждого ребенка можно отогреть, и любые отношения можно исправить. Главное поверить и захотеть.</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32</a:t>
            </a:fld>
            <a:endParaRPr lang="ru-RU"/>
          </a:p>
        </p:txBody>
      </p:sp>
    </p:spTree>
    <p:extLst>
      <p:ext uri="{BB962C8B-B14F-4D97-AF65-F5344CB8AC3E}">
        <p14:creationId xmlns:p14="http://schemas.microsoft.com/office/powerpoint/2010/main" val="32833381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Нередко можно слышать от родителей такое обращение к сыну или дочке: «Если ты будешь хорошим мальчиком (девочкой), то я буду тебя любить». Или: «Не жди от меня хорошего, пока ты не перестанешь… (лениться, драться, грубить), не начнешь… (хорошо учиться, помогать по дому, слушаться)». </a:t>
            </a:r>
            <a:endParaRPr lang="ru-RU" dirty="0"/>
          </a:p>
        </p:txBody>
      </p:sp>
      <p:sp>
        <p:nvSpPr>
          <p:cNvPr id="4" name="Номер слайда 3"/>
          <p:cNvSpPr>
            <a:spLocks noGrp="1"/>
          </p:cNvSpPr>
          <p:nvPr>
            <p:ph type="sldNum" sz="quarter" idx="10"/>
          </p:nvPr>
        </p:nvSpPr>
        <p:spPr/>
        <p:txBody>
          <a:bodyPr/>
          <a:lstStyle/>
          <a:p>
            <a:fld id="{F0DCE1DA-CD91-45AC-9986-ADA500D31DC8}" type="slidenum">
              <a:rPr lang="ru-RU" smtClean="0"/>
              <a:t>33</a:t>
            </a:fld>
            <a:endParaRPr lang="ru-RU"/>
          </a:p>
        </p:txBody>
      </p:sp>
    </p:spTree>
    <p:extLst>
      <p:ext uri="{BB962C8B-B14F-4D97-AF65-F5344CB8AC3E}">
        <p14:creationId xmlns:p14="http://schemas.microsoft.com/office/powerpoint/2010/main" val="1742201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То есть все отношения, правила,</a:t>
            </a:r>
            <a:r>
              <a:rPr lang="ru-RU" baseline="0" dirty="0" smtClean="0"/>
              <a:t> требования, обязанности устанавливаются на базе доверительных, добрых отношений, когда вы спокойно может сесть и обсудить с ребенком любую ситуацию.</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34</a:t>
            </a:fld>
            <a:endParaRPr lang="ru-RU"/>
          </a:p>
        </p:txBody>
      </p:sp>
    </p:spTree>
    <p:extLst>
      <p:ext uri="{BB962C8B-B14F-4D97-AF65-F5344CB8AC3E}">
        <p14:creationId xmlns:p14="http://schemas.microsoft.com/office/powerpoint/2010/main" val="751059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Почему же так происходит? А потому, что воспитание ребенка — это вовсе не дрессура. Родители существуют не для того, чтобы вырабатывать у детей условные рефлексы. </a:t>
            </a:r>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35</a:t>
            </a:fld>
            <a:endParaRPr lang="ru-RU"/>
          </a:p>
        </p:txBody>
      </p:sp>
    </p:spTree>
    <p:extLst>
      <p:ext uri="{BB962C8B-B14F-4D97-AF65-F5344CB8AC3E}">
        <p14:creationId xmlns:p14="http://schemas.microsoft.com/office/powerpoint/2010/main" val="1783948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36</a:t>
            </a:fld>
            <a:endParaRPr lang="ru-RU"/>
          </a:p>
        </p:txBody>
      </p:sp>
    </p:spTree>
    <p:extLst>
      <p:ext uri="{BB962C8B-B14F-4D97-AF65-F5344CB8AC3E}">
        <p14:creationId xmlns:p14="http://schemas.microsoft.com/office/powerpoint/2010/main" val="2206236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37</a:t>
            </a:fld>
            <a:endParaRPr lang="ru-RU"/>
          </a:p>
        </p:txBody>
      </p:sp>
    </p:spTree>
    <p:extLst>
      <p:ext uri="{BB962C8B-B14F-4D97-AF65-F5344CB8AC3E}">
        <p14:creationId xmlns:p14="http://schemas.microsoft.com/office/powerpoint/2010/main" val="503619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Другими словами, не ломайте его</a:t>
            </a:r>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38</a:t>
            </a:fld>
            <a:endParaRPr lang="ru-RU"/>
          </a:p>
        </p:txBody>
      </p:sp>
    </p:spTree>
    <p:extLst>
      <p:ext uri="{BB962C8B-B14F-4D97-AF65-F5344CB8AC3E}">
        <p14:creationId xmlns:p14="http://schemas.microsoft.com/office/powerpoint/2010/main" val="32882177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Родители,</a:t>
            </a:r>
            <a:r>
              <a:rPr lang="ru-RU" baseline="0" dirty="0" smtClean="0"/>
              <a:t> которые вместо поучений и наставлений стали применять активное слушание своих детей, отмечают, что ребенок через какое то время становится спокойнее, увереннее, начинает сам больше рассказывать о себе, реже прибегает к деструктивным формам поведения и начинает посвящать их в свои тайны и секреты. </a:t>
            </a:r>
          </a:p>
        </p:txBody>
      </p:sp>
      <p:sp>
        <p:nvSpPr>
          <p:cNvPr id="4" name="Номер слайда 3"/>
          <p:cNvSpPr>
            <a:spLocks noGrp="1"/>
          </p:cNvSpPr>
          <p:nvPr>
            <p:ph type="sldNum" sz="quarter" idx="10"/>
          </p:nvPr>
        </p:nvSpPr>
        <p:spPr/>
        <p:txBody>
          <a:bodyPr/>
          <a:lstStyle/>
          <a:p>
            <a:fld id="{B09100B4-095D-4AC1-9357-6F22841F36C5}" type="slidenum">
              <a:rPr lang="ru-RU" smtClean="0"/>
              <a:t>39</a:t>
            </a:fld>
            <a:endParaRPr lang="ru-RU"/>
          </a:p>
        </p:txBody>
      </p:sp>
    </p:spTree>
    <p:extLst>
      <p:ext uri="{BB962C8B-B14F-4D97-AF65-F5344CB8AC3E}">
        <p14:creationId xmlns:p14="http://schemas.microsoft.com/office/powerpoint/2010/main" val="1217895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2. т.к. фраза, оформленная как вопрос не отражает сочувствия </a:t>
            </a:r>
            <a:endParaRPr lang="ru-RU" dirty="0"/>
          </a:p>
        </p:txBody>
      </p:sp>
      <p:sp>
        <p:nvSpPr>
          <p:cNvPr id="4" name="Номер слайда 3"/>
          <p:cNvSpPr>
            <a:spLocks noGrp="1"/>
          </p:cNvSpPr>
          <p:nvPr>
            <p:ph type="sldNum" sz="quarter" idx="10"/>
          </p:nvPr>
        </p:nvSpPr>
        <p:spPr/>
        <p:txBody>
          <a:bodyPr/>
          <a:lstStyle/>
          <a:p>
            <a:fld id="{B09100B4-095D-4AC1-9357-6F22841F36C5}" type="slidenum">
              <a:rPr lang="ru-RU" smtClean="0"/>
              <a:t>40</a:t>
            </a:fld>
            <a:endParaRPr lang="ru-RU"/>
          </a:p>
        </p:txBody>
      </p:sp>
    </p:spTree>
    <p:extLst>
      <p:ext uri="{BB962C8B-B14F-4D97-AF65-F5344CB8AC3E}">
        <p14:creationId xmlns:p14="http://schemas.microsoft.com/office/powerpoint/2010/main" val="886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Ряд различных видов жестокости представляет такую картину: избиение; привязывание к стулу, кровати; запирание в темной комнате, чулане; лишение пищи и питья; принуждение к неудобным длительным позам (стояние на одной ноге, сидения на корточках и т. д.); стояние на коленях на полу на рассыпанной крупе; пытки (тушение о тело ребёнка зажженных сигарет, удары электрическим током, зажигание перед лицом спичек и т. д.); принуждение к пьянству, курению и другим пагубным пристрастиям; изощренные виды жестокости (удушение, порезы, уколы, клизмы и др.).</a:t>
            </a:r>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4</a:t>
            </a:fld>
            <a:endParaRPr lang="ru-RU"/>
          </a:p>
        </p:txBody>
      </p:sp>
    </p:spTree>
    <p:extLst>
      <p:ext uri="{BB962C8B-B14F-4D97-AF65-F5344CB8AC3E}">
        <p14:creationId xmlns:p14="http://schemas.microsoft.com/office/powerpoint/2010/main" val="3120713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b="0" i="0" u="none" strike="noStrike" kern="1200" baseline="0" dirty="0" smtClean="0">
              <a:solidFill>
                <a:schemeClr val="tx1"/>
              </a:solidFill>
              <a:latin typeface="+mn-lt"/>
              <a:ea typeface="+mn-ea"/>
              <a:cs typeface="+mn-cs"/>
            </a:endParaRPr>
          </a:p>
          <a:p>
            <a:r>
              <a:rPr lang="ru-RU" sz="1200" b="0" i="0" u="none" strike="noStrike" kern="1200" baseline="0" dirty="0" smtClean="0">
                <a:solidFill>
                  <a:schemeClr val="tx1"/>
                </a:solidFill>
                <a:latin typeface="+mn-lt"/>
                <a:ea typeface="+mn-ea"/>
                <a:cs typeface="+mn-cs"/>
              </a:rPr>
              <a:t>«Я-сообщение» — это способ регуляции собственного эмоционального состояния, так как энергия эмоционально-аффективного плана переводится на рациональный, вербально-коммуникативный план; </a:t>
            </a:r>
          </a:p>
          <a:p>
            <a:r>
              <a:rPr lang="ru-RU" sz="1200" b="0" i="0" u="none" strike="noStrike" kern="1200" baseline="0" dirty="0" smtClean="0">
                <a:solidFill>
                  <a:schemeClr val="tx1"/>
                </a:solidFill>
                <a:latin typeface="+mn-lt"/>
                <a:ea typeface="+mn-ea"/>
                <a:cs typeface="+mn-cs"/>
              </a:rPr>
              <a:t>«Я-сообщение» — это послание вашего внутреннего «Я», и оно адресовано внутреннему «Я» ребенка и устанавливает с ним контакт; </a:t>
            </a:r>
          </a:p>
          <a:p>
            <a:r>
              <a:rPr lang="ru-RU" sz="1200" b="0" i="0" u="none" strike="noStrike" kern="1200" baseline="0" dirty="0" smtClean="0">
                <a:solidFill>
                  <a:schemeClr val="tx1"/>
                </a:solidFill>
                <a:latin typeface="+mn-lt"/>
                <a:ea typeface="+mn-ea"/>
                <a:cs typeface="+mn-cs"/>
              </a:rPr>
              <a:t>«Я-сообщение» - сигналит о границах дозволенного в необидной для ребенка форме; </a:t>
            </a:r>
          </a:p>
          <a:p>
            <a:r>
              <a:rPr lang="ru-RU" sz="1200" b="0" i="0" u="none" strike="noStrike" kern="1200" baseline="0" dirty="0" smtClean="0">
                <a:solidFill>
                  <a:schemeClr val="tx1"/>
                </a:solidFill>
                <a:latin typeface="+mn-lt"/>
                <a:ea typeface="+mn-ea"/>
                <a:cs typeface="+mn-cs"/>
              </a:rPr>
              <a:t>«Я-сообщение» - это способ передать ответственность за свои действия самому ребенку. Ребенок сам решает, что ему делать «в свете новой информации»; </a:t>
            </a:r>
          </a:p>
          <a:p>
            <a:r>
              <a:rPr lang="ru-RU" sz="1200" b="0" i="0" u="none" strike="noStrike" kern="1200" baseline="0" dirty="0" smtClean="0">
                <a:solidFill>
                  <a:schemeClr val="tx1"/>
                </a:solidFill>
                <a:latin typeface="+mn-lt"/>
                <a:ea typeface="+mn-ea"/>
                <a:cs typeface="+mn-cs"/>
              </a:rPr>
              <a:t>«Я-сообщение» предполагает уверенное поведение (мы раскрываем свое внутреннее «Я») вместо агрессивного поведения; </a:t>
            </a:r>
          </a:p>
          <a:p>
            <a:r>
              <a:rPr lang="ru-RU" sz="1200" b="0" i="0" u="none" strike="noStrike" kern="1200" baseline="0" dirty="0" smtClean="0">
                <a:solidFill>
                  <a:schemeClr val="tx1"/>
                </a:solidFill>
                <a:latin typeface="+mn-lt"/>
                <a:ea typeface="+mn-ea"/>
                <a:cs typeface="+mn-cs"/>
              </a:rPr>
              <a:t>«Я-сообщение» предполагает в общении с ребенком позицию «на равных», вместо позиции «сверху». Несмотря на свою кажущуюся простоту формулирование «Я-сообщения» вызывает большие трудности у родителей и педагогов. Это говорит о том, что у них самих блокирована связь со своим внутренним «Я», они привыкли скрывать свои чувства, а также им трудно отказаться от удобной для них позиции в общении — «сверху». </a:t>
            </a:r>
          </a:p>
          <a:p>
            <a:r>
              <a:rPr lang="ru-RU" b="1" i="1" dirty="0" smtClean="0"/>
              <a:t>Ребенок разговаривает на уроке во время объяснения нового материала. </a:t>
            </a:r>
            <a:endParaRPr lang="ru-RU" dirty="0" smtClean="0"/>
          </a:p>
          <a:p>
            <a:r>
              <a:rPr lang="ru-RU" b="1" i="1" dirty="0" smtClean="0"/>
              <a:t>Учитель: </a:t>
            </a:r>
            <a:endParaRPr lang="ru-RU" dirty="0" smtClean="0"/>
          </a:p>
          <a:p>
            <a:r>
              <a:rPr lang="ru-RU" dirty="0" smtClean="0"/>
              <a:t>- </a:t>
            </a:r>
            <a:r>
              <a:rPr lang="ru-RU" b="1" i="1" dirty="0" smtClean="0"/>
              <a:t>(«Ты-высказывание»): «Ты можешь закрыть рот, в конце концов? Ты мне мешаешь. Прекрати разговаривать». </a:t>
            </a:r>
            <a:endParaRPr lang="ru-RU" dirty="0" smtClean="0"/>
          </a:p>
          <a:p>
            <a:r>
              <a:rPr lang="ru-RU" dirty="0" smtClean="0"/>
              <a:t>- </a:t>
            </a:r>
            <a:r>
              <a:rPr lang="ru-RU" b="1" i="1" dirty="0" smtClean="0"/>
              <a:t>«Я-высказывание»: «Когда разговаривают во время объяснения, мне трудно говорить, я начинаю раздражаться, и от этого мне еще сложнее. Пожалуйста, перестань разговаривать». </a:t>
            </a:r>
            <a:endParaRPr lang="ru-RU" dirty="0" smtClean="0"/>
          </a:p>
          <a:p>
            <a:endParaRPr lang="ru-RU" dirty="0"/>
          </a:p>
        </p:txBody>
      </p:sp>
      <p:sp>
        <p:nvSpPr>
          <p:cNvPr id="4" name="Номер слайда 3"/>
          <p:cNvSpPr>
            <a:spLocks noGrp="1"/>
          </p:cNvSpPr>
          <p:nvPr>
            <p:ph type="sldNum" sz="quarter" idx="10"/>
          </p:nvPr>
        </p:nvSpPr>
        <p:spPr/>
        <p:txBody>
          <a:bodyPr/>
          <a:lstStyle/>
          <a:p>
            <a:fld id="{B09100B4-095D-4AC1-9357-6F22841F36C5}" type="slidenum">
              <a:rPr lang="ru-RU" smtClean="0"/>
              <a:t>42</a:t>
            </a:fld>
            <a:endParaRPr lang="ru-RU"/>
          </a:p>
        </p:txBody>
      </p:sp>
    </p:spTree>
    <p:extLst>
      <p:ext uri="{BB962C8B-B14F-4D97-AF65-F5344CB8AC3E}">
        <p14:creationId xmlns:p14="http://schemas.microsoft.com/office/powerpoint/2010/main" val="4174374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Нужно: </a:t>
            </a:r>
          </a:p>
          <a:p>
            <a:r>
              <a:rPr lang="ru-RU" sz="1200" kern="1200" dirty="0" smtClean="0">
                <a:solidFill>
                  <a:schemeClr val="tx1"/>
                </a:solidFill>
                <a:effectLst/>
                <a:latin typeface="+mn-lt"/>
                <a:ea typeface="+mn-ea"/>
                <a:cs typeface="+mn-cs"/>
              </a:rPr>
              <a:t>1. объективно описать события, ситуацию без экспрессии, вызывающей напряжение («Когда вижу, что…..», «Когда это происходит….», Когда я сталкиваюсь с тем, что …»)</a:t>
            </a:r>
          </a:p>
          <a:p>
            <a:r>
              <a:rPr lang="ru-RU" sz="1200" kern="1200" dirty="0" smtClean="0">
                <a:solidFill>
                  <a:schemeClr val="tx1"/>
                </a:solidFill>
                <a:effectLst/>
                <a:latin typeface="+mn-lt"/>
                <a:ea typeface="+mn-ea"/>
                <a:cs typeface="+mn-cs"/>
              </a:rPr>
              <a:t>2. Описать свою эмоциональную реакцию, точно-назвать свое чувство в этой ситуации («Я чувствую …», «Я огорчаюсь…»,  «Я не знаю, как реагировать ..»).</a:t>
            </a:r>
          </a:p>
          <a:p>
            <a:r>
              <a:rPr lang="ru-RU" sz="1200" kern="1200" dirty="0" smtClean="0">
                <a:solidFill>
                  <a:schemeClr val="tx1"/>
                </a:solidFill>
                <a:effectLst/>
                <a:latin typeface="+mn-lt"/>
                <a:ea typeface="+mn-ea"/>
                <a:cs typeface="+mn-cs"/>
              </a:rPr>
              <a:t>3. Объяснить причины этого чувства и высказать свои пожелания («Потому что я не люблю ..», «Мне бы хотелось..»).</a:t>
            </a:r>
          </a:p>
          <a:p>
            <a:r>
              <a:rPr lang="ru-RU" sz="1200" kern="1200" dirty="0" smtClean="0">
                <a:solidFill>
                  <a:schemeClr val="tx1"/>
                </a:solidFill>
                <a:effectLst/>
                <a:latin typeface="+mn-lt"/>
                <a:ea typeface="+mn-ea"/>
                <a:cs typeface="+mn-cs"/>
              </a:rPr>
              <a:t>4. Представить как можно больше альтернативных вариантов («Возможно, тебе стоит поступить так ..», «В следующий раз сделай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EA92162B-C6C1-4A66-B2AF-7629A1DA7293}" type="slidenum">
              <a:rPr lang="ru-RU" smtClean="0"/>
              <a:t>44</a:t>
            </a:fld>
            <a:endParaRPr lang="ru-RU"/>
          </a:p>
        </p:txBody>
      </p:sp>
    </p:spTree>
    <p:extLst>
      <p:ext uri="{BB962C8B-B14F-4D97-AF65-F5344CB8AC3E}">
        <p14:creationId xmlns:p14="http://schemas.microsoft.com/office/powerpoint/2010/main" val="809761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45</a:t>
            </a:fld>
            <a:endParaRPr lang="ru-RU"/>
          </a:p>
        </p:txBody>
      </p:sp>
    </p:spTree>
    <p:extLst>
      <p:ext uri="{BB962C8B-B14F-4D97-AF65-F5344CB8AC3E}">
        <p14:creationId xmlns:p14="http://schemas.microsoft.com/office/powerpoint/2010/main" val="1333428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5</a:t>
            </a:fld>
            <a:endParaRPr lang="ru-RU"/>
          </a:p>
        </p:txBody>
      </p:sp>
    </p:spTree>
    <p:extLst>
      <p:ext uri="{BB962C8B-B14F-4D97-AF65-F5344CB8AC3E}">
        <p14:creationId xmlns:p14="http://schemas.microsoft.com/office/powerpoint/2010/main" val="318138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Безнадзорность В данном случае речь идёт о семьях, где детей недостаточно кормят или пищу готовят непригодным способом (например, грудным детям дают плохо обработанную, не протертую пищу), где детей одевают не по погоде, где ребёнка игнорируют и не проявляют к нему должного внимания, не заботятся о здоровье ребёнка, не выполняют медицинских рекомендаций, не отдают по возрасту ребёнка в школу, а если он всё-таки начал посещать школу, практически не интересуются его успеваемостью, не контролируют посещение школы. К вариантам пренебрежительного отношения относятся случаи, когда маленького ребёнка отпускают гулять одного в вечернее время или рядом с проезжей частью. А также когда ребенок из-за небрежности взрослых может выпить оставленное без присмотра сильнодействующее лекарство, опрокинуть на себя горячую воду, выпасть из окна многоэтажного дома или получить сильный удар электричеством.</a:t>
            </a:r>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6</a:t>
            </a:fld>
            <a:endParaRPr lang="ru-RU"/>
          </a:p>
        </p:txBody>
      </p:sp>
    </p:spTree>
    <p:extLst>
      <p:ext uri="{BB962C8B-B14F-4D97-AF65-F5344CB8AC3E}">
        <p14:creationId xmlns:p14="http://schemas.microsoft.com/office/powerpoint/2010/main" val="418475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7</a:t>
            </a:fld>
            <a:endParaRPr lang="ru-RU"/>
          </a:p>
        </p:txBody>
      </p:sp>
    </p:spTree>
    <p:extLst>
      <p:ext uri="{BB962C8B-B14F-4D97-AF65-F5344CB8AC3E}">
        <p14:creationId xmlns:p14="http://schemas.microsoft.com/office/powerpoint/2010/main" val="271758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A92162B-C6C1-4A66-B2AF-7629A1DA7293}" type="slidenum">
              <a:rPr lang="ru-RU" smtClean="0"/>
              <a:t>8</a:t>
            </a:fld>
            <a:endParaRPr lang="ru-RU"/>
          </a:p>
        </p:txBody>
      </p:sp>
    </p:spTree>
    <p:extLst>
      <p:ext uri="{BB962C8B-B14F-4D97-AF65-F5344CB8AC3E}">
        <p14:creationId xmlns:p14="http://schemas.microsoft.com/office/powerpoint/2010/main" val="4032104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Бьют и жестоко обращаются с детьми всех возрастов, даже с младенцами. Наиболее частые повреждения у младенцев бывают в результате тряски. Трясти младенцев очень опасно. Голова, младенца слишком большая по сравнению с остальным телом. Когда головку не поддерживают, она свободно падает, т. к. мускулы шеи еще не способны ее удерживать. Тряска заставляет голову двигаться слишком быстро вперед и назад с большой силой. Когда это происходит, крошечные кровеносные сосуды лопаются, и кровь внутри мозга ребёнка может быть причиной: слепоты, глухоты, припадков, трудностей с обучением, повреждения мозга или даже смерти.</a:t>
            </a:r>
          </a:p>
          <a:p>
            <a:endParaRPr lang="ru-RU" dirty="0"/>
          </a:p>
        </p:txBody>
      </p:sp>
      <p:sp>
        <p:nvSpPr>
          <p:cNvPr id="4" name="Номер слайда 3"/>
          <p:cNvSpPr>
            <a:spLocks noGrp="1"/>
          </p:cNvSpPr>
          <p:nvPr>
            <p:ph type="sldNum" sz="quarter" idx="10"/>
          </p:nvPr>
        </p:nvSpPr>
        <p:spPr/>
        <p:txBody>
          <a:bodyPr/>
          <a:lstStyle/>
          <a:p>
            <a:fld id="{EA92162B-C6C1-4A66-B2AF-7629A1DA7293}" type="slidenum">
              <a:rPr lang="ru-RU" smtClean="0"/>
              <a:t>9</a:t>
            </a:fld>
            <a:endParaRPr lang="ru-RU"/>
          </a:p>
        </p:txBody>
      </p:sp>
    </p:spTree>
    <p:extLst>
      <p:ext uri="{BB962C8B-B14F-4D97-AF65-F5344CB8AC3E}">
        <p14:creationId xmlns:p14="http://schemas.microsoft.com/office/powerpoint/2010/main" val="2695289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4B79D24-0B98-4AD0-8E5D-D389B254B6C9}" type="datetimeFigureOut">
              <a:rPr lang="ru-RU" smtClean="0"/>
              <a:t>25.11.2019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A2F7C062-0551-49DB-B369-88440F14C10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ru-RU" smtClean="0"/>
              <a:t>Образец заголовка</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ru-RU" smtClean="0"/>
              <a:t>Образец текста</a:t>
            </a:r>
          </a:p>
        </p:txBody>
      </p:sp>
      <p:sp>
        <p:nvSpPr>
          <p:cNvPr id="4" name="Date Placeholder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4B79D24-0B98-4AD0-8E5D-D389B254B6C9}" type="datetimeFigureOut">
              <a:rPr lang="ru-RU" smtClean="0"/>
              <a:t>25.11.2019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F7C062-0551-49DB-B369-88440F14C10B}"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ru-RU" smtClean="0"/>
              <a:t>Образец текста</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4B79D24-0B98-4AD0-8E5D-D389B254B6C9}" type="datetimeFigureOut">
              <a:rPr lang="ru-RU" smtClean="0"/>
              <a:t>25.11.2019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14B79D24-0B98-4AD0-8E5D-D389B254B6C9}" type="datetimeFigureOut">
              <a:rPr lang="ru-RU" smtClean="0"/>
              <a:t>25.11.2019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79D24-0B98-4AD0-8E5D-D389B254B6C9}" type="datetimeFigureOut">
              <a:rPr lang="ru-RU" smtClean="0"/>
              <a:t>25.11.2019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mtClean="0"/>
              <a:t>Образец заголовка</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ru-RU" smtClean="0"/>
              <a:t>Образец текста</a:t>
            </a:r>
          </a:p>
        </p:txBody>
      </p:sp>
      <p:sp>
        <p:nvSpPr>
          <p:cNvPr id="5" name="Date Placeholder 4"/>
          <p:cNvSpPr>
            <a:spLocks noGrp="1"/>
          </p:cNvSpPr>
          <p:nvPr>
            <p:ph type="dt" sz="half" idx="10"/>
          </p:nvPr>
        </p:nvSpPr>
        <p:spPr/>
        <p:txBody>
          <a:bodyPr/>
          <a:lstStyle/>
          <a:p>
            <a:fld id="{14B79D24-0B98-4AD0-8E5D-D389B254B6C9}" type="datetimeFigureOut">
              <a:rPr lang="ru-RU" smtClean="0"/>
              <a:t>25.11.2019</a:t>
            </a:fld>
            <a:endParaRPr lang="ru-R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ru-RU" smtClean="0"/>
              <a:t>Вставка рисунка</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4B79D24-0B98-4AD0-8E5D-D389B254B6C9}" type="datetimeFigureOut">
              <a:rPr lang="ru-RU" smtClean="0"/>
              <a:t>25.11.2019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4B79D24-0B98-4AD0-8E5D-D389B254B6C9}" type="datetimeFigureOut">
              <a:rPr lang="ru-RU" smtClean="0"/>
              <a:t>25.11.2019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F7C062-0551-49DB-B369-88440F14C10B}"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4B79D24-0B98-4AD0-8E5D-D389B254B6C9}" type="datetimeFigureOut">
              <a:rPr lang="ru-RU" smtClean="0"/>
              <a:t>25.11.2019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4B79D24-0B98-4AD0-8E5D-D389B254B6C9}" type="datetimeFigureOut">
              <a:rPr lang="ru-RU" smtClean="0"/>
              <a:t>25.11.2019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14B79D24-0B98-4AD0-8E5D-D389B254B6C9}" type="datetimeFigureOut">
              <a:rPr lang="ru-RU" smtClean="0"/>
              <a:t>25.11.2019</a:t>
            </a:fld>
            <a:endParaRPr lang="ru-RU"/>
          </a:p>
        </p:txBody>
      </p:sp>
      <p:sp>
        <p:nvSpPr>
          <p:cNvPr id="8" name="Номер слайда 7"/>
          <p:cNvSpPr>
            <a:spLocks noGrp="1"/>
          </p:cNvSpPr>
          <p:nvPr>
            <p:ph type="sldNum" sz="quarter" idx="11"/>
          </p:nvPr>
        </p:nvSpPr>
        <p:spPr/>
        <p:txBody>
          <a:bodyPr/>
          <a:lstStyle/>
          <a:p>
            <a:fld id="{A2F7C062-0551-49DB-B369-88440F14C10B}"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B79D24-0B98-4AD0-8E5D-D389B254B6C9}" type="datetimeFigureOut">
              <a:rPr lang="ru-RU" smtClean="0"/>
              <a:t>25.11.2019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4B79D24-0B98-4AD0-8E5D-D389B254B6C9}" type="datetimeFigureOut">
              <a:rPr lang="ru-RU" smtClean="0"/>
              <a:t>25.11.2019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14B79D24-0B98-4AD0-8E5D-D389B254B6C9}" type="datetimeFigureOut">
              <a:rPr lang="ru-RU" smtClean="0"/>
              <a:t>25.11.2019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F7C062-0551-49DB-B369-88440F14C10B}"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4B79D24-0B98-4AD0-8E5D-D389B254B6C9}" type="datetimeFigureOut">
              <a:rPr lang="ru-RU" smtClean="0"/>
              <a:t>25.11.2019</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2F7C062-0551-49DB-B369-88440F14C10B}"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4B79D24-0B98-4AD0-8E5D-D389B254B6C9}" type="datetimeFigureOut">
              <a:rPr lang="ru-RU" smtClean="0"/>
              <a:t>25.11.2019</a:t>
            </a:fld>
            <a:endParaRPr lang="ru-R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ru-R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2F7C062-0551-49DB-B369-88440F14C10B}"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16684" y="2852936"/>
            <a:ext cx="6480048" cy="2301240"/>
          </a:xfrm>
        </p:spPr>
        <p:txBody>
          <a:bodyPr>
            <a:normAutofit/>
          </a:bodyPr>
          <a:lstStyle/>
          <a:p>
            <a:pPr algn="ctr"/>
            <a:r>
              <a:rPr lang="ru-RU" sz="3200" dirty="0" smtClean="0">
                <a:solidFill>
                  <a:schemeClr val="tx1"/>
                </a:solidFill>
              </a:rPr>
              <a:t>Виды </a:t>
            </a:r>
            <a:r>
              <a:rPr lang="ru-RU" sz="3200" dirty="0" smtClean="0">
                <a:solidFill>
                  <a:schemeClr val="tx1"/>
                </a:solidFill>
              </a:rPr>
              <a:t/>
            </a:r>
            <a:br>
              <a:rPr lang="ru-RU" sz="3200" dirty="0" smtClean="0">
                <a:solidFill>
                  <a:schemeClr val="tx1"/>
                </a:solidFill>
              </a:rPr>
            </a:br>
            <a:r>
              <a:rPr lang="ru-RU" sz="3200" dirty="0" smtClean="0">
                <a:solidFill>
                  <a:schemeClr val="tx1"/>
                </a:solidFill>
              </a:rPr>
              <a:t>жестокого </a:t>
            </a:r>
            <a:r>
              <a:rPr lang="ru-RU" sz="3200" dirty="0" smtClean="0">
                <a:solidFill>
                  <a:schemeClr val="tx1"/>
                </a:solidFill>
              </a:rPr>
              <a:t>обращения </a:t>
            </a:r>
            <a:r>
              <a:rPr lang="ru-RU" sz="3200" dirty="0" smtClean="0">
                <a:solidFill>
                  <a:schemeClr val="tx1"/>
                </a:solidFill>
              </a:rPr>
              <a:t/>
            </a:r>
            <a:br>
              <a:rPr lang="ru-RU" sz="3200" dirty="0" smtClean="0">
                <a:solidFill>
                  <a:schemeClr val="tx1"/>
                </a:solidFill>
              </a:rPr>
            </a:br>
            <a:r>
              <a:rPr lang="ru-RU" sz="3200" dirty="0" smtClean="0">
                <a:solidFill>
                  <a:schemeClr val="tx1"/>
                </a:solidFill>
              </a:rPr>
              <a:t>с </a:t>
            </a:r>
            <a:r>
              <a:rPr lang="ru-RU" sz="3200" dirty="0" smtClean="0">
                <a:solidFill>
                  <a:schemeClr val="tx1"/>
                </a:solidFill>
              </a:rPr>
              <a:t>детьми, </a:t>
            </a:r>
            <a:r>
              <a:rPr lang="ru-RU" sz="3200" dirty="0" smtClean="0">
                <a:solidFill>
                  <a:schemeClr val="tx1"/>
                </a:solidFill>
              </a:rPr>
              <a:t/>
            </a:r>
            <a:br>
              <a:rPr lang="ru-RU" sz="3200" dirty="0" smtClean="0">
                <a:solidFill>
                  <a:schemeClr val="tx1"/>
                </a:solidFill>
              </a:rPr>
            </a:br>
            <a:r>
              <a:rPr lang="ru-RU" sz="3200" dirty="0" smtClean="0">
                <a:solidFill>
                  <a:schemeClr val="tx1"/>
                </a:solidFill>
              </a:rPr>
              <a:t>последствия </a:t>
            </a:r>
            <a:endParaRPr lang="ru-RU" sz="32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60648"/>
            <a:ext cx="1152128" cy="101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94368" y="1340768"/>
            <a:ext cx="8136904" cy="1323439"/>
          </a:xfrm>
          <a:prstGeom prst="rect">
            <a:avLst/>
          </a:prstGeom>
        </p:spPr>
        <p:txBody>
          <a:bodyPr wrap="square">
            <a:spAutoFit/>
          </a:bodyPr>
          <a:lstStyle/>
          <a:p>
            <a:pPr algn="ctr"/>
            <a:r>
              <a:rPr lang="ru-RU" sz="1600" b="1" dirty="0">
                <a:latin typeface="Times New Roman" panose="02020603050405020304" pitchFamily="18" charset="0"/>
                <a:cs typeface="Times New Roman" panose="02020603050405020304" pitchFamily="18" charset="0"/>
              </a:rPr>
              <a:t>МИНИСТЕРСТВО СОЦИАЛЬНОЙ ПОЛИТИКИ КРАСНОЯРСКОГО КРАЯ</a:t>
            </a:r>
          </a:p>
          <a:p>
            <a:pPr algn="ctr"/>
            <a:r>
              <a:rPr lang="ru-RU" sz="1600" b="1" dirty="0">
                <a:latin typeface="Times New Roman" panose="02020603050405020304" pitchFamily="18" charset="0"/>
                <a:cs typeface="Times New Roman" panose="02020603050405020304" pitchFamily="18" charset="0"/>
              </a:rPr>
              <a:t>КРАЕВОЕ ГОСУДАРСТВЕННОЕ БЮДЖЕТНОЕ УЧРЕЖДЕНИЕ </a:t>
            </a:r>
            <a:endParaRPr lang="ru-RU" sz="1600" b="1" dirty="0" smtClean="0">
              <a:latin typeface="Times New Roman" panose="02020603050405020304" pitchFamily="18" charset="0"/>
              <a:cs typeface="Times New Roman" panose="02020603050405020304" pitchFamily="18" charset="0"/>
            </a:endParaRPr>
          </a:p>
          <a:p>
            <a:pPr algn="ctr"/>
            <a:r>
              <a:rPr lang="ru-RU" sz="1600" b="1" dirty="0" smtClean="0">
                <a:latin typeface="Times New Roman" panose="02020603050405020304" pitchFamily="18" charset="0"/>
                <a:cs typeface="Times New Roman" panose="02020603050405020304" pitchFamily="18" charset="0"/>
              </a:rPr>
              <a:t>СОЦИАЛЬНОГО </a:t>
            </a:r>
            <a:r>
              <a:rPr lang="ru-RU" sz="1600" b="1" dirty="0">
                <a:latin typeface="Times New Roman" panose="02020603050405020304" pitchFamily="18" charset="0"/>
                <a:cs typeface="Times New Roman" panose="02020603050405020304" pitchFamily="18" charset="0"/>
              </a:rPr>
              <a:t>ОБСЛУЖИВАНИЯ</a:t>
            </a:r>
          </a:p>
          <a:p>
            <a:pPr algn="ctr"/>
            <a:r>
              <a:rPr lang="ru-RU" sz="1600" b="1" dirty="0">
                <a:latin typeface="Times New Roman" panose="02020603050405020304" pitchFamily="18" charset="0"/>
                <a:cs typeface="Times New Roman" panose="02020603050405020304" pitchFamily="18" charset="0"/>
              </a:rPr>
              <a:t> «КРАЕВОЙ ЦЕНТР СЕМЬИ И ДЕТЕЙ»</a:t>
            </a:r>
          </a:p>
          <a:p>
            <a:pPr algn="ctr"/>
            <a:r>
              <a:rPr lang="ru-RU" sz="1600" b="1" dirty="0">
                <a:latin typeface="Times New Roman" panose="02020603050405020304" pitchFamily="18" charset="0"/>
                <a:cs typeface="Times New Roman" panose="02020603050405020304" pitchFamily="18" charset="0"/>
              </a:rPr>
              <a:t>Академика Павлова ул., д. 17, г. Красноярск, 660003,</a:t>
            </a:r>
          </a:p>
        </p:txBody>
      </p:sp>
    </p:spTree>
    <p:extLst>
      <p:ext uri="{BB962C8B-B14F-4D97-AF65-F5344CB8AC3E}">
        <p14:creationId xmlns:p14="http://schemas.microsoft.com/office/powerpoint/2010/main" val="24947685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223"/>
            <a:ext cx="7467600" cy="796950"/>
          </a:xfrm>
        </p:spPr>
        <p:txBody>
          <a:bodyPr>
            <a:normAutofit/>
          </a:bodyPr>
          <a:lstStyle/>
          <a:p>
            <a:pPr algn="ctr"/>
            <a:r>
              <a:rPr lang="ru-RU" sz="3600" b="1" u="sng" dirty="0" smtClean="0">
                <a:latin typeface="Times New Roman" panose="02020603050405020304" pitchFamily="18" charset="0"/>
                <a:cs typeface="Times New Roman" panose="02020603050405020304" pitchFamily="18" charset="0"/>
              </a:rPr>
              <a:t>Признаки </a:t>
            </a:r>
            <a:r>
              <a:rPr lang="ru-RU" sz="3600" b="1" u="sng" dirty="0">
                <a:latin typeface="Times New Roman" panose="02020603050405020304" pitchFamily="18" charset="0"/>
                <a:cs typeface="Times New Roman" panose="02020603050405020304" pitchFamily="18" charset="0"/>
              </a:rPr>
              <a:t>сексуального </a:t>
            </a:r>
            <a:r>
              <a:rPr lang="ru-RU" sz="3600" b="1" u="sng" dirty="0" smtClean="0">
                <a:latin typeface="Times New Roman" panose="02020603050405020304" pitchFamily="18" charset="0"/>
                <a:cs typeface="Times New Roman" panose="02020603050405020304" pitchFamily="18" charset="0"/>
              </a:rPr>
              <a:t>насилия</a:t>
            </a:r>
            <a:endParaRPr lang="ru-RU" sz="3600"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836712"/>
            <a:ext cx="8712968" cy="5904656"/>
          </a:xfrm>
        </p:spPr>
        <p:txBody>
          <a:bodyPr>
            <a:normAutofit/>
          </a:bodyPr>
          <a:lstStyle/>
          <a:p>
            <a:pPr marL="36576" indent="0" algn="ctr">
              <a:buNone/>
            </a:pPr>
            <a:r>
              <a:rPr lang="ru-RU" sz="3900" u="sng" dirty="0" smtClean="0">
                <a:latin typeface="Times New Roman" panose="02020603050405020304" pitchFamily="18" charset="0"/>
                <a:cs typeface="Times New Roman" panose="02020603050405020304" pitchFamily="18" charset="0"/>
              </a:rPr>
              <a:t>Внешние показатели:</a:t>
            </a:r>
            <a:endParaRPr lang="ru-RU" sz="3900" u="sng" dirty="0">
              <a:latin typeface="Times New Roman" panose="02020603050405020304" pitchFamily="18" charset="0"/>
              <a:cs typeface="Times New Roman" panose="02020603050405020304" pitchFamily="18" charset="0"/>
            </a:endParaRPr>
          </a:p>
          <a:p>
            <a:pPr lvl="0"/>
            <a:r>
              <a:rPr lang="ru-RU" sz="3700" dirty="0">
                <a:latin typeface="Times New Roman" panose="02020603050405020304" pitchFamily="18" charset="0"/>
                <a:cs typeface="Times New Roman" panose="02020603050405020304" pitchFamily="18" charset="0"/>
              </a:rPr>
              <a:t>Порванное, запачканное или окровавленное нижнее белье.</a:t>
            </a:r>
          </a:p>
          <a:p>
            <a:pPr lvl="0"/>
            <a:r>
              <a:rPr lang="ru-RU" sz="3700" dirty="0">
                <a:latin typeface="Times New Roman" panose="02020603050405020304" pitchFamily="18" charset="0"/>
                <a:cs typeface="Times New Roman" panose="02020603050405020304" pitchFamily="18" charset="0"/>
              </a:rPr>
              <a:t>Трудности при ходьбе и сидении.</a:t>
            </a:r>
          </a:p>
          <a:p>
            <a:r>
              <a:rPr lang="ru-RU" sz="3700" dirty="0">
                <a:latin typeface="Times New Roman" panose="02020603050405020304" pitchFamily="18" charset="0"/>
                <a:cs typeface="Times New Roman" panose="02020603050405020304" pitchFamily="18" charset="0"/>
              </a:rPr>
              <a:t>Жалобы на </a:t>
            </a:r>
            <a:r>
              <a:rPr lang="ru-RU" sz="3700" dirty="0" smtClean="0">
                <a:latin typeface="Times New Roman" panose="02020603050405020304" pitchFamily="18" charset="0"/>
                <a:cs typeface="Times New Roman" panose="02020603050405020304" pitchFamily="18" charset="0"/>
              </a:rPr>
              <a:t>боль, опухоль, синяки в </a:t>
            </a:r>
            <a:r>
              <a:rPr lang="ru-RU" sz="3700" dirty="0">
                <a:latin typeface="Times New Roman" panose="02020603050405020304" pitchFamily="18" charset="0"/>
                <a:cs typeface="Times New Roman" panose="02020603050405020304" pitchFamily="18" charset="0"/>
              </a:rPr>
              <a:t>области половых </a:t>
            </a:r>
            <a:r>
              <a:rPr lang="ru-RU" sz="3700" dirty="0" smtClean="0">
                <a:latin typeface="Times New Roman" panose="02020603050405020304" pitchFamily="18" charset="0"/>
                <a:cs typeface="Times New Roman" panose="02020603050405020304" pitchFamily="18" charset="0"/>
              </a:rPr>
              <a:t>органов. </a:t>
            </a:r>
          </a:p>
          <a:p>
            <a:r>
              <a:rPr lang="ru-RU" sz="3700" dirty="0" smtClean="0">
                <a:latin typeface="Times New Roman" panose="02020603050405020304" pitchFamily="18" charset="0"/>
                <a:cs typeface="Times New Roman" panose="02020603050405020304" pitchFamily="18" charset="0"/>
              </a:rPr>
              <a:t>Гематомы </a:t>
            </a:r>
            <a:r>
              <a:rPr lang="ru-RU" sz="3700" dirty="0">
                <a:latin typeface="Times New Roman" panose="02020603050405020304" pitchFamily="18" charset="0"/>
                <a:cs typeface="Times New Roman" panose="02020603050405020304" pitchFamily="18" charset="0"/>
              </a:rPr>
              <a:t>на груди, ягодицах, нижней части живота, бедрах.</a:t>
            </a:r>
          </a:p>
          <a:p>
            <a:pPr lvl="0"/>
            <a:r>
              <a:rPr lang="ru-RU" sz="3700" dirty="0">
                <a:latin typeface="Times New Roman" panose="02020603050405020304" pitchFamily="18" charset="0"/>
                <a:cs typeface="Times New Roman" panose="02020603050405020304" pitchFamily="18" charset="0"/>
              </a:rPr>
              <a:t>Следы спермы на одежде, </a:t>
            </a:r>
            <a:r>
              <a:rPr lang="ru-RU" sz="3700" dirty="0" smtClean="0">
                <a:latin typeface="Times New Roman" panose="02020603050405020304" pitchFamily="18" charset="0"/>
                <a:cs typeface="Times New Roman" panose="02020603050405020304" pitchFamily="18" charset="0"/>
              </a:rPr>
              <a:t>коже.</a:t>
            </a:r>
            <a:endParaRPr lang="ru-RU" sz="3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413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
            </a:r>
            <a:br>
              <a:rPr lang="ru-RU" b="1" dirty="0" smtClean="0"/>
            </a:br>
            <a:r>
              <a:rPr lang="ru-RU" sz="4000" b="1" u="sng" dirty="0" smtClean="0">
                <a:latin typeface="Times New Roman" panose="02020603050405020304" pitchFamily="18" charset="0"/>
                <a:cs typeface="Times New Roman" panose="02020603050405020304" pitchFamily="18" charset="0"/>
              </a:rPr>
              <a:t>Особенности психического состояния и поведения</a:t>
            </a:r>
            <a:r>
              <a:rPr lang="ru-RU" sz="4000" u="sng" dirty="0" smtClean="0">
                <a:latin typeface="Times New Roman" panose="02020603050405020304" pitchFamily="18" charset="0"/>
                <a:cs typeface="Times New Roman" panose="02020603050405020304" pitchFamily="18" charset="0"/>
              </a:rPr>
              <a:t/>
            </a:r>
            <a:br>
              <a:rPr lang="ru-RU" sz="4000" u="sng" dirty="0" smtClean="0">
                <a:latin typeface="Times New Roman" panose="02020603050405020304" pitchFamily="18" charset="0"/>
                <a:cs typeface="Times New Roman" panose="02020603050405020304" pitchFamily="18" charset="0"/>
              </a:rPr>
            </a:br>
            <a:endParaRPr lang="ru-RU" sz="4000"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412776"/>
            <a:ext cx="8784976" cy="5328592"/>
          </a:xfrm>
        </p:spPr>
        <p:txBody>
          <a:bodyPr>
            <a:normAutofit fontScale="92500" lnSpcReduction="10000"/>
          </a:bodyPr>
          <a:lstStyle/>
          <a:p>
            <a:pPr marL="36576" indent="0" algn="ctr">
              <a:buNone/>
            </a:pPr>
            <a:r>
              <a:rPr lang="ru-RU" sz="3600" b="1" u="sng" dirty="0" smtClean="0">
                <a:latin typeface="Times New Roman" panose="02020603050405020304" pitchFamily="18" charset="0"/>
                <a:cs typeface="Times New Roman" panose="02020603050405020304" pitchFamily="18" charset="0"/>
              </a:rPr>
              <a:t>Дети дошкольного возраста:</a:t>
            </a:r>
            <a:endParaRPr lang="ru-RU" sz="3600" dirty="0" smtClean="0">
              <a:latin typeface="Times New Roman" panose="02020603050405020304" pitchFamily="18" charset="0"/>
              <a:cs typeface="Times New Roman" panose="02020603050405020304" pitchFamily="18" charset="0"/>
            </a:endParaRPr>
          </a:p>
          <a:p>
            <a:pPr lvl="0"/>
            <a:r>
              <a:rPr lang="ru-RU" sz="3600" dirty="0" smtClean="0">
                <a:latin typeface="Times New Roman" panose="02020603050405020304" pitchFamily="18" charset="0"/>
                <a:cs typeface="Times New Roman" panose="02020603050405020304" pitchFamily="18" charset="0"/>
              </a:rPr>
              <a:t>Ночные кошмары, нарушение сна, </a:t>
            </a:r>
            <a:r>
              <a:rPr lang="ru-RU" sz="3600" dirty="0" err="1" smtClean="0">
                <a:latin typeface="Times New Roman" panose="02020603050405020304" pitchFamily="18" charset="0"/>
                <a:cs typeface="Times New Roman" panose="02020603050405020304" pitchFamily="18" charset="0"/>
              </a:rPr>
              <a:t>встревоженность</a:t>
            </a:r>
            <a:r>
              <a:rPr lang="ru-RU" sz="3600" dirty="0" smtClean="0">
                <a:latin typeface="Times New Roman" panose="02020603050405020304" pitchFamily="18" charset="0"/>
                <a:cs typeface="Times New Roman" panose="02020603050405020304" pitchFamily="18" charset="0"/>
              </a:rPr>
              <a:t> и страхи.</a:t>
            </a:r>
          </a:p>
          <a:p>
            <a:pPr lvl="0"/>
            <a:r>
              <a:rPr lang="ru-RU" sz="3600" dirty="0" smtClean="0">
                <a:latin typeface="Times New Roman" panose="02020603050405020304" pitchFamily="18" charset="0"/>
                <a:cs typeface="Times New Roman" panose="02020603050405020304" pitchFamily="18" charset="0"/>
              </a:rPr>
              <a:t>Несвойственные возрасту знания о сексуальном поведении, а также сексуально-агрессивные игры со сверстниками, игрушками или с самим собой.</a:t>
            </a:r>
          </a:p>
          <a:p>
            <a:pPr lvl="0"/>
            <a:r>
              <a:rPr lang="ru-RU" sz="3600" dirty="0" smtClean="0">
                <a:latin typeface="Times New Roman" panose="02020603050405020304" pitchFamily="18" charset="0"/>
                <a:cs typeface="Times New Roman" panose="02020603050405020304" pitchFamily="18" charset="0"/>
              </a:rPr>
              <a:t>Открытая мастурбация.</a:t>
            </a:r>
          </a:p>
          <a:p>
            <a:pPr lvl="0"/>
            <a:r>
              <a:rPr lang="ru-RU" sz="3600" dirty="0" smtClean="0">
                <a:latin typeface="Times New Roman" panose="02020603050405020304" pitchFamily="18" charset="0"/>
                <a:cs typeface="Times New Roman" panose="02020603050405020304" pitchFamily="18" charset="0"/>
              </a:rPr>
              <a:t>Боязнь оставаться один на один с кем-то из взрослых.</a:t>
            </a:r>
          </a:p>
          <a:p>
            <a:endParaRPr lang="ru-RU" dirty="0"/>
          </a:p>
        </p:txBody>
      </p:sp>
    </p:spTree>
    <p:extLst>
      <p:ext uri="{BB962C8B-B14F-4D97-AF65-F5344CB8AC3E}">
        <p14:creationId xmlns:p14="http://schemas.microsoft.com/office/powerpoint/2010/main" val="133361311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16632"/>
            <a:ext cx="7467600" cy="1143000"/>
          </a:xfrm>
        </p:spPr>
        <p:txBody>
          <a:bodyPr>
            <a:normAutofit/>
          </a:bodyPr>
          <a:lstStyle/>
          <a:p>
            <a:pPr algn="ctr"/>
            <a:r>
              <a:rPr lang="ru-RU" sz="3300" b="1" u="sng" dirty="0" smtClean="0">
                <a:latin typeface="Times New Roman" panose="02020603050405020304" pitchFamily="18" charset="0"/>
                <a:cs typeface="Times New Roman" panose="02020603050405020304" pitchFamily="18" charset="0"/>
              </a:rPr>
              <a:t>Дети младшего школьного возраста:</a:t>
            </a:r>
            <a:endParaRPr lang="ru-RU" sz="33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124744"/>
            <a:ext cx="8712968" cy="5400600"/>
          </a:xfrm>
        </p:spPr>
        <p:txBody>
          <a:bodyPr>
            <a:noAutofit/>
          </a:bodyPr>
          <a:lstStyle/>
          <a:p>
            <a:pPr lvl="0"/>
            <a:r>
              <a:rPr lang="ru-RU" sz="3300" dirty="0" smtClean="0">
                <a:latin typeface="Times New Roman" panose="02020603050405020304" pitchFamily="18" charset="0"/>
                <a:cs typeface="Times New Roman" panose="02020603050405020304" pitchFamily="18" charset="0"/>
              </a:rPr>
              <a:t>Резкое ухудшение успеваемости.</a:t>
            </a:r>
          </a:p>
          <a:p>
            <a:pPr lvl="0"/>
            <a:r>
              <a:rPr lang="ru-RU" sz="3300" dirty="0" smtClean="0">
                <a:latin typeface="Times New Roman" panose="02020603050405020304" pitchFamily="18" charset="0"/>
                <a:cs typeface="Times New Roman" panose="02020603050405020304" pitchFamily="18" charset="0"/>
              </a:rPr>
              <a:t>Несвойственные возрасту знания о половых вопросах, сексуально-окрашенное поведение.</a:t>
            </a:r>
          </a:p>
          <a:p>
            <a:pPr lvl="0"/>
            <a:r>
              <a:rPr lang="ru-RU" sz="3300" dirty="0" smtClean="0">
                <a:latin typeface="Times New Roman" panose="02020603050405020304" pitchFamily="18" charset="0"/>
                <a:cs typeface="Times New Roman" panose="02020603050405020304" pitchFamily="18" charset="0"/>
              </a:rPr>
              <a:t>Гнев, агрессивное поведение.</a:t>
            </a:r>
          </a:p>
          <a:p>
            <a:pPr lvl="0"/>
            <a:r>
              <a:rPr lang="ru-RU" sz="3300" dirty="0" smtClean="0">
                <a:latin typeface="Times New Roman" panose="02020603050405020304" pitchFamily="18" charset="0"/>
                <a:cs typeface="Times New Roman" panose="02020603050405020304" pitchFamily="18" charset="0"/>
              </a:rPr>
              <a:t>Ухудшение взаимоотношений со сверстниками и родителями, не являющимися насильниками.</a:t>
            </a:r>
          </a:p>
          <a:p>
            <a:pPr lvl="0"/>
            <a:r>
              <a:rPr lang="ru-RU" sz="3300" dirty="0" smtClean="0">
                <a:latin typeface="Times New Roman" panose="02020603050405020304" pitchFamily="18" charset="0"/>
                <a:cs typeface="Times New Roman" panose="02020603050405020304" pitchFamily="18" charset="0"/>
              </a:rPr>
              <a:t>Мастурбация.</a:t>
            </a:r>
          </a:p>
        </p:txBody>
      </p:sp>
    </p:spTree>
    <p:extLst>
      <p:ext uri="{BB962C8B-B14F-4D97-AF65-F5344CB8AC3E}">
        <p14:creationId xmlns:p14="http://schemas.microsoft.com/office/powerpoint/2010/main" val="84508294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7467600" cy="710952"/>
          </a:xfrm>
        </p:spPr>
        <p:txBody>
          <a:bodyPr>
            <a:normAutofit/>
          </a:bodyPr>
          <a:lstStyle/>
          <a:p>
            <a:pPr algn="ctr"/>
            <a:r>
              <a:rPr lang="ru-RU" sz="3300" b="1" u="sng" dirty="0" smtClean="0">
                <a:latin typeface="Times New Roman" panose="02020603050405020304" pitchFamily="18" charset="0"/>
                <a:cs typeface="Times New Roman" panose="02020603050405020304" pitchFamily="18" charset="0"/>
              </a:rPr>
              <a:t>Подростковый возраст:</a:t>
            </a:r>
            <a:endParaRPr lang="ru-RU" sz="33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1864" y="980728"/>
            <a:ext cx="8928992" cy="5661248"/>
          </a:xfrm>
        </p:spPr>
        <p:txBody>
          <a:bodyPr>
            <a:normAutofit lnSpcReduction="10000"/>
          </a:bodyPr>
          <a:lstStyle/>
          <a:p>
            <a:pPr lvl="0"/>
            <a:r>
              <a:rPr lang="ru-RU" sz="3400" dirty="0" smtClean="0">
                <a:latin typeface="Times New Roman" panose="02020603050405020304" pitchFamily="18" charset="0"/>
                <a:cs typeface="Times New Roman" panose="02020603050405020304" pitchFamily="18" charset="0"/>
              </a:rPr>
              <a:t>Депрессия, низкая самооценка, агрессивное, антисоциальное поведение.</a:t>
            </a:r>
          </a:p>
          <a:p>
            <a:pPr lvl="0"/>
            <a:r>
              <a:rPr lang="ru-RU" sz="3400" dirty="0" smtClean="0">
                <a:latin typeface="Times New Roman" panose="02020603050405020304" pitchFamily="18" charset="0"/>
                <a:cs typeface="Times New Roman" panose="02020603050405020304" pitchFamily="18" charset="0"/>
              </a:rPr>
              <a:t>Проблемы в школе, социальная изоляция.</a:t>
            </a:r>
          </a:p>
          <a:p>
            <a:r>
              <a:rPr lang="ru-RU" sz="3400" dirty="0" err="1" smtClean="0">
                <a:latin typeface="Times New Roman" panose="02020603050405020304" pitchFamily="18" charset="0"/>
                <a:cs typeface="Times New Roman" panose="02020603050405020304" pitchFamily="18" charset="0"/>
              </a:rPr>
              <a:t>Сексуальноокрашенное</a:t>
            </a:r>
            <a:r>
              <a:rPr lang="ru-RU" sz="3400" dirty="0" smtClean="0">
                <a:latin typeface="Times New Roman" panose="02020603050405020304" pitchFamily="18" charset="0"/>
                <a:cs typeface="Times New Roman" panose="02020603050405020304" pitchFamily="18" charset="0"/>
              </a:rPr>
              <a:t> </a:t>
            </a:r>
            <a:r>
              <a:rPr lang="ru-RU" sz="3400" dirty="0">
                <a:latin typeface="Times New Roman" panose="02020603050405020304" pitchFamily="18" charset="0"/>
                <a:cs typeface="Times New Roman" panose="02020603050405020304" pitchFamily="18" charset="0"/>
              </a:rPr>
              <a:t>поведение.</a:t>
            </a:r>
          </a:p>
          <a:p>
            <a:r>
              <a:rPr lang="ru-RU" sz="3400" dirty="0">
                <a:latin typeface="Times New Roman" panose="02020603050405020304" pitchFamily="18" charset="0"/>
                <a:cs typeface="Times New Roman" panose="02020603050405020304" pitchFamily="18" charset="0"/>
              </a:rPr>
              <a:t>Насилие (в том числе сексуальное) по отношению к более слабым.</a:t>
            </a:r>
            <a:endParaRPr lang="ru-RU" sz="3200" dirty="0"/>
          </a:p>
          <a:p>
            <a:r>
              <a:rPr lang="ru-RU" sz="3400" dirty="0">
                <a:latin typeface="Times New Roman" panose="02020603050405020304" pitchFamily="18" charset="0"/>
                <a:cs typeface="Times New Roman" panose="02020603050405020304" pitchFamily="18" charset="0"/>
              </a:rPr>
              <a:t>Проституция, беспорядочные половые связи.</a:t>
            </a:r>
          </a:p>
          <a:p>
            <a:pPr lvl="0"/>
            <a:r>
              <a:rPr lang="ru-RU" sz="3400" dirty="0" smtClean="0">
                <a:latin typeface="Times New Roman" panose="02020603050405020304" pitchFamily="18" charset="0"/>
                <a:cs typeface="Times New Roman" panose="02020603050405020304" pitchFamily="18" charset="0"/>
              </a:rPr>
              <a:t>Затруднения с половой идентификацией.</a:t>
            </a:r>
          </a:p>
          <a:p>
            <a:r>
              <a:rPr lang="ru-RU" sz="3400" dirty="0" smtClean="0">
                <a:latin typeface="Times New Roman" panose="02020603050405020304" pitchFamily="18" charset="0"/>
                <a:cs typeface="Times New Roman" panose="02020603050405020304" pitchFamily="18" charset="0"/>
              </a:rPr>
              <a:t>Угрозы </a:t>
            </a:r>
            <a:r>
              <a:rPr lang="ru-RU" sz="3400" dirty="0">
                <a:latin typeface="Times New Roman" panose="02020603050405020304" pitchFamily="18" charset="0"/>
                <a:cs typeface="Times New Roman" panose="02020603050405020304" pitchFamily="18" charset="0"/>
              </a:rPr>
              <a:t>и попытки самоубийства.</a:t>
            </a:r>
          </a:p>
          <a:p>
            <a:endParaRPr lang="ru-RU" dirty="0"/>
          </a:p>
        </p:txBody>
      </p:sp>
    </p:spTree>
    <p:extLst>
      <p:ext uri="{BB962C8B-B14F-4D97-AF65-F5344CB8AC3E}">
        <p14:creationId xmlns:p14="http://schemas.microsoft.com/office/powerpoint/2010/main" val="26512466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412776"/>
            <a:ext cx="7467600" cy="4525963"/>
          </a:xfrm>
        </p:spPr>
        <p:txBody>
          <a:bodyPr>
            <a:normAutofit/>
          </a:bodyPr>
          <a:lstStyle/>
          <a:p>
            <a:pPr marL="36576" indent="0" algn="ctr">
              <a:buNone/>
            </a:pPr>
            <a:r>
              <a:rPr lang="ru-RU" sz="4800" b="1" dirty="0" smtClean="0">
                <a:latin typeface="Times New Roman" panose="02020603050405020304" pitchFamily="18" charset="0"/>
                <a:cs typeface="Times New Roman" panose="02020603050405020304" pitchFamily="18" charset="0"/>
              </a:rPr>
              <a:t>За жестокое обращение с детьми предусмотрена административная и уголовная ответственность</a:t>
            </a:r>
            <a:endParaRPr lang="ru-RU"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0845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151168" cy="792088"/>
          </a:xfrm>
        </p:spPr>
        <p:txBody>
          <a:bodyPr>
            <a:noAutofit/>
          </a:bodyPr>
          <a:lstStyle/>
          <a:p>
            <a:pPr algn="ctr"/>
            <a:r>
              <a:rPr lang="ru-RU" sz="4300" b="1" u="sng" dirty="0" smtClean="0">
                <a:latin typeface="Times New Roman" panose="02020603050405020304" pitchFamily="18" charset="0"/>
                <a:cs typeface="Times New Roman" panose="02020603050405020304" pitchFamily="18" charset="0"/>
              </a:rPr>
              <a:t>Последствия жестокого обращения:</a:t>
            </a:r>
            <a:endParaRPr lang="ru-RU" sz="43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628800"/>
            <a:ext cx="8363272" cy="3672408"/>
          </a:xfrm>
        </p:spPr>
        <p:txBody>
          <a:bodyPr>
            <a:normAutofit lnSpcReduction="10000"/>
          </a:bodyPr>
          <a:lstStyle/>
          <a:p>
            <a:pPr marL="0" indent="0" algn="ctr">
              <a:lnSpc>
                <a:spcPct val="120000"/>
              </a:lnSpc>
              <a:buNone/>
            </a:pPr>
            <a:endParaRPr lang="ru-RU" sz="4000" b="1" cap="all" dirty="0" smtClean="0">
              <a:latin typeface="Times New Roman" panose="02020603050405020304" pitchFamily="18" charset="0"/>
              <a:cs typeface="Times New Roman" panose="02020603050405020304" pitchFamily="18" charset="0"/>
            </a:endParaRPr>
          </a:p>
          <a:p>
            <a:pPr marL="0" indent="0" algn="ctr">
              <a:lnSpc>
                <a:spcPct val="150000"/>
              </a:lnSpc>
              <a:buNone/>
            </a:pPr>
            <a:r>
              <a:rPr lang="ru-RU" sz="4000" b="1" cap="all" dirty="0" smtClean="0">
                <a:latin typeface="Times New Roman" panose="02020603050405020304" pitchFamily="18" charset="0"/>
                <a:cs typeface="Times New Roman" panose="02020603050405020304" pitchFamily="18" charset="0"/>
              </a:rPr>
              <a:t>Дети становятся недоверчивыми и боязливыми </a:t>
            </a:r>
          </a:p>
          <a:p>
            <a:pPr marL="0" indent="0">
              <a:lnSpc>
                <a:spcPct val="120000"/>
              </a:lnSpc>
              <a:buNone/>
            </a:pPr>
            <a:endParaRPr lang="ru-RU" sz="4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82993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36576" indent="0" algn="ctr">
              <a:buNone/>
            </a:pPr>
            <a:endParaRPr lang="ru-RU" sz="3600" b="1" cap="all" dirty="0" smtClean="0">
              <a:latin typeface="Times New Roman" panose="02020603050405020304" pitchFamily="18" charset="0"/>
              <a:cs typeface="Times New Roman" panose="02020603050405020304" pitchFamily="18" charset="0"/>
            </a:endParaRPr>
          </a:p>
          <a:p>
            <a:pPr marL="36576" indent="0" algn="ctr">
              <a:lnSpc>
                <a:spcPct val="150000"/>
              </a:lnSpc>
              <a:buNone/>
            </a:pPr>
            <a:r>
              <a:rPr lang="ru-RU" sz="3600" b="1" cap="all" dirty="0" smtClean="0">
                <a:latin typeface="Times New Roman" panose="02020603050405020304" pitchFamily="18" charset="0"/>
                <a:cs typeface="Times New Roman" panose="02020603050405020304" pitchFamily="18" charset="0"/>
              </a:rPr>
              <a:t>Формируется </a:t>
            </a:r>
          </a:p>
          <a:p>
            <a:pPr marL="36576" indent="0" algn="ctr">
              <a:lnSpc>
                <a:spcPct val="150000"/>
              </a:lnSpc>
              <a:buNone/>
            </a:pPr>
            <a:r>
              <a:rPr lang="ru-RU" sz="3600" b="1" cap="all" dirty="0" smtClean="0">
                <a:latin typeface="Times New Roman" panose="02020603050405020304" pitchFamily="18" charset="0"/>
                <a:cs typeface="Times New Roman" panose="02020603050405020304" pitchFamily="18" charset="0"/>
              </a:rPr>
              <a:t>низкая самооценка</a:t>
            </a:r>
            <a:endParaRPr lang="ru-RU" sz="3600" b="1" cap="all" dirty="0">
              <a:latin typeface="Times New Roman" panose="02020603050405020304" pitchFamily="18" charset="0"/>
              <a:cs typeface="Times New Roman" panose="02020603050405020304" pitchFamily="18" charset="0"/>
            </a:endParaRPr>
          </a:p>
          <a:p>
            <a:pPr marL="36576" indent="0">
              <a:buNone/>
            </a:pPr>
            <a:endParaRPr lang="ru-RU" dirty="0"/>
          </a:p>
        </p:txBody>
      </p:sp>
    </p:spTree>
    <p:extLst>
      <p:ext uri="{BB962C8B-B14F-4D97-AF65-F5344CB8AC3E}">
        <p14:creationId xmlns:p14="http://schemas.microsoft.com/office/powerpoint/2010/main" val="392116769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19256" cy="5832647"/>
          </a:xfrm>
        </p:spPr>
        <p:txBody>
          <a:bodyPr>
            <a:normAutofit/>
          </a:bodyPr>
          <a:lstStyle/>
          <a:p>
            <a:pPr marL="0" indent="0" algn="ctr">
              <a:lnSpc>
                <a:spcPct val="120000"/>
              </a:lnSpc>
              <a:buNone/>
            </a:pPr>
            <a:endParaRPr lang="ru-RU" sz="3600" b="1" cap="all" dirty="0" smtClean="0">
              <a:latin typeface="Times New Roman" panose="02020603050405020304" pitchFamily="18" charset="0"/>
              <a:cs typeface="Times New Roman" panose="02020603050405020304" pitchFamily="18" charset="0"/>
            </a:endParaRPr>
          </a:p>
          <a:p>
            <a:pPr marL="0" indent="0" algn="ctr">
              <a:lnSpc>
                <a:spcPct val="150000"/>
              </a:lnSpc>
              <a:buNone/>
            </a:pPr>
            <a:r>
              <a:rPr lang="ru-RU" sz="3600" b="1" cap="all" dirty="0" smtClean="0">
                <a:latin typeface="Times New Roman" panose="02020603050405020304" pitchFamily="18" charset="0"/>
                <a:cs typeface="Times New Roman" panose="02020603050405020304" pitchFamily="18" charset="0"/>
              </a:rPr>
              <a:t>могут </a:t>
            </a:r>
            <a:r>
              <a:rPr lang="ru-RU" sz="3600" b="1" cap="all" dirty="0">
                <a:latin typeface="Times New Roman" panose="02020603050405020304" pitchFamily="18" charset="0"/>
                <a:cs typeface="Times New Roman" panose="02020603050405020304" pitchFamily="18" charset="0"/>
              </a:rPr>
              <a:t>стать агрессорами или начать провоцировать других на драки и </a:t>
            </a:r>
            <a:r>
              <a:rPr lang="ru-RU" sz="3600" b="1" cap="all" dirty="0" smtClean="0">
                <a:latin typeface="Times New Roman" panose="02020603050405020304" pitchFamily="18" charset="0"/>
                <a:cs typeface="Times New Roman" panose="02020603050405020304" pitchFamily="18" charset="0"/>
              </a:rPr>
              <a:t>ссоры</a:t>
            </a:r>
            <a:endParaRPr lang="ru-RU" sz="3600" b="1" cap="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79957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lnSpc>
                <a:spcPct val="150000"/>
              </a:lnSpc>
              <a:buNone/>
            </a:pPr>
            <a:r>
              <a:rPr lang="ru-RU" sz="3600" b="1" cap="all" dirty="0">
                <a:latin typeface="Times New Roman" panose="02020603050405020304" pitchFamily="18" charset="0"/>
                <a:cs typeface="Times New Roman" panose="02020603050405020304" pitchFamily="18" charset="0"/>
              </a:rPr>
              <a:t>Большинство из детей не способны на нежность, любовь и </a:t>
            </a:r>
            <a:r>
              <a:rPr lang="ru-RU" sz="3600" b="1" cap="all" dirty="0" err="1" smtClean="0">
                <a:latin typeface="Times New Roman" panose="02020603050405020304" pitchFamily="18" charset="0"/>
                <a:cs typeface="Times New Roman" panose="02020603050405020304" pitchFamily="18" charset="0"/>
              </a:rPr>
              <a:t>эмпатию</a:t>
            </a:r>
            <a:endParaRPr lang="ru-RU" sz="3600" b="1" cap="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5664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36576" indent="0" algn="ctr">
              <a:lnSpc>
                <a:spcPct val="150000"/>
              </a:lnSpc>
              <a:buNone/>
            </a:pPr>
            <a:r>
              <a:rPr lang="ru-RU" sz="3600" b="1" cap="all" dirty="0">
                <a:latin typeface="Times New Roman" panose="02020603050405020304" pitchFamily="18" charset="0"/>
                <a:cs typeface="Times New Roman" panose="02020603050405020304" pitchFamily="18" charset="0"/>
              </a:rPr>
              <a:t>Могут принести в свою семью модель жестокого обращения с </a:t>
            </a:r>
            <a:r>
              <a:rPr lang="ru-RU" sz="3600" b="1" cap="all" dirty="0" smtClean="0">
                <a:latin typeface="Times New Roman" panose="02020603050405020304" pitchFamily="18" charset="0"/>
                <a:cs typeface="Times New Roman" panose="02020603050405020304" pitchFamily="18" charset="0"/>
              </a:rPr>
              <a:t>детьми</a:t>
            </a:r>
            <a:endParaRPr lang="ru-RU" dirty="0"/>
          </a:p>
        </p:txBody>
      </p:sp>
    </p:spTree>
    <p:extLst>
      <p:ext uri="{BB962C8B-B14F-4D97-AF65-F5344CB8AC3E}">
        <p14:creationId xmlns:p14="http://schemas.microsoft.com/office/powerpoint/2010/main" val="247117270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6"/>
            <a:ext cx="8784976" cy="6336704"/>
          </a:xfrm>
        </p:spPr>
        <p:txBody>
          <a:bodyPr>
            <a:normAutofit/>
          </a:bodyPr>
          <a:lstStyle/>
          <a:p>
            <a:pPr marL="0" lvl="0" indent="0">
              <a:lnSpc>
                <a:spcPct val="150000"/>
              </a:lnSpc>
              <a:buNone/>
            </a:pPr>
            <a:r>
              <a:rPr lang="ru-RU" sz="4000" b="1" dirty="0" smtClean="0">
                <a:latin typeface="Times New Roman" panose="02020603050405020304" pitchFamily="18" charset="0"/>
                <a:cs typeface="Times New Roman" panose="02020603050405020304" pitchFamily="18" charset="0"/>
              </a:rPr>
              <a:t>Эмоциональное</a:t>
            </a: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(психологическое) насилие.</a:t>
            </a:r>
          </a:p>
          <a:p>
            <a:pPr marL="0" lvl="0" indent="0">
              <a:lnSpc>
                <a:spcPct val="150000"/>
              </a:lnSpc>
              <a:buNone/>
            </a:pPr>
            <a:r>
              <a:rPr lang="ru-RU" sz="4000" b="1" dirty="0">
                <a:latin typeface="Times New Roman" panose="02020603050405020304" pitchFamily="18" charset="0"/>
                <a:cs typeface="Times New Roman" panose="02020603050405020304" pitchFamily="18" charset="0"/>
              </a:rPr>
              <a:t>Физическое </a:t>
            </a:r>
            <a:r>
              <a:rPr lang="ru-RU" sz="4000" dirty="0">
                <a:latin typeface="Times New Roman" panose="02020603050405020304" pitchFamily="18" charset="0"/>
                <a:cs typeface="Times New Roman" panose="02020603050405020304" pitchFamily="18" charset="0"/>
              </a:rPr>
              <a:t>насилие.</a:t>
            </a:r>
          </a:p>
          <a:p>
            <a:pPr marL="0" lvl="0" indent="0">
              <a:lnSpc>
                <a:spcPct val="150000"/>
              </a:lnSpc>
              <a:buNone/>
            </a:pPr>
            <a:r>
              <a:rPr lang="ru-RU" sz="4000" b="1" dirty="0">
                <a:latin typeface="Times New Roman" panose="02020603050405020304" pitchFamily="18" charset="0"/>
                <a:cs typeface="Times New Roman" panose="02020603050405020304" pitchFamily="18" charset="0"/>
              </a:rPr>
              <a:t>Сексуальное</a:t>
            </a:r>
            <a:r>
              <a:rPr lang="ru-RU" sz="4000" dirty="0">
                <a:latin typeface="Times New Roman" panose="02020603050405020304" pitchFamily="18" charset="0"/>
                <a:cs typeface="Times New Roman" panose="02020603050405020304" pitchFamily="18" charset="0"/>
              </a:rPr>
              <a:t> насилие.</a:t>
            </a:r>
          </a:p>
          <a:p>
            <a:pPr marL="0" lvl="0" indent="0">
              <a:lnSpc>
                <a:spcPct val="150000"/>
              </a:lnSpc>
              <a:buNone/>
            </a:pPr>
            <a:r>
              <a:rPr lang="ru-RU" sz="4000" b="1" dirty="0">
                <a:latin typeface="Times New Roman" panose="02020603050405020304" pitchFamily="18" charset="0"/>
                <a:cs typeface="Times New Roman" panose="02020603050405020304" pitchFamily="18" charset="0"/>
              </a:rPr>
              <a:t>Пренебрежение</a:t>
            </a:r>
            <a:r>
              <a:rPr lang="ru-RU" sz="4000" dirty="0">
                <a:latin typeface="Times New Roman" panose="02020603050405020304" pitchFamily="18" charset="0"/>
                <a:cs typeface="Times New Roman" panose="02020603050405020304" pitchFamily="18" charset="0"/>
              </a:rPr>
              <a:t> (заброшенность, </a:t>
            </a:r>
            <a:r>
              <a:rPr lang="ru-RU" sz="4000" dirty="0" smtClean="0">
                <a:latin typeface="Times New Roman" panose="02020603050405020304" pitchFamily="18" charset="0"/>
                <a:cs typeface="Times New Roman" panose="02020603050405020304" pitchFamily="18" charset="0"/>
              </a:rPr>
              <a:t>беспризорность</a:t>
            </a:r>
            <a:r>
              <a:rPr lang="ru-RU" sz="4000" dirty="0">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19691499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363272" cy="5577483"/>
          </a:xfrm>
        </p:spPr>
        <p:txBody>
          <a:bodyPr>
            <a:normAutofit/>
          </a:bodyPr>
          <a:lstStyle/>
          <a:p>
            <a:pPr marL="0" indent="0" algn="ctr">
              <a:lnSpc>
                <a:spcPct val="150000"/>
              </a:lnSpc>
              <a:buNone/>
            </a:pPr>
            <a:endParaRPr lang="ru-RU" sz="3600" b="1" cap="all" dirty="0" smtClean="0">
              <a:latin typeface="Times New Roman" panose="02020603050405020304" pitchFamily="18" charset="0"/>
              <a:cs typeface="Times New Roman" panose="02020603050405020304" pitchFamily="18" charset="0"/>
            </a:endParaRPr>
          </a:p>
          <a:p>
            <a:pPr marL="0" indent="0" algn="ctr">
              <a:lnSpc>
                <a:spcPct val="150000"/>
              </a:lnSpc>
              <a:buNone/>
            </a:pPr>
            <a:r>
              <a:rPr lang="ru-RU" sz="3600" b="1" cap="all" dirty="0" smtClean="0">
                <a:latin typeface="Times New Roman" panose="02020603050405020304" pitchFamily="18" charset="0"/>
                <a:cs typeface="Times New Roman" panose="02020603050405020304" pitchFamily="18" charset="0"/>
              </a:rPr>
              <a:t>нарушения </a:t>
            </a:r>
            <a:r>
              <a:rPr lang="ru-RU" sz="3600" b="1" cap="all" dirty="0">
                <a:latin typeface="Times New Roman" panose="02020603050405020304" pitchFamily="18" charset="0"/>
                <a:cs typeface="Times New Roman" panose="02020603050405020304" pitchFamily="18" charset="0"/>
              </a:rPr>
              <a:t>в функциях центральной нервной </a:t>
            </a:r>
            <a:r>
              <a:rPr lang="ru-RU" sz="3600" b="1" cap="all" dirty="0" smtClean="0">
                <a:latin typeface="Times New Roman" panose="02020603050405020304" pitchFamily="18" charset="0"/>
                <a:cs typeface="Times New Roman" panose="02020603050405020304" pitchFamily="18" charset="0"/>
              </a:rPr>
              <a:t>системы </a:t>
            </a:r>
            <a:endParaRPr lang="ru-RU" sz="3600" b="1" cap="all" dirty="0"/>
          </a:p>
        </p:txBody>
      </p:sp>
    </p:spTree>
    <p:extLst>
      <p:ext uri="{BB962C8B-B14F-4D97-AF65-F5344CB8AC3E}">
        <p14:creationId xmlns:p14="http://schemas.microsoft.com/office/powerpoint/2010/main" val="24800833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19256" cy="4525963"/>
          </a:xfrm>
        </p:spPr>
        <p:txBody>
          <a:bodyPr/>
          <a:lstStyle/>
          <a:p>
            <a:pPr marL="36576" indent="0" algn="ctr">
              <a:buNone/>
            </a:pPr>
            <a:endParaRPr lang="ru-RU" sz="6600" b="1" cap="all" dirty="0" smtClean="0">
              <a:latin typeface="Times New Roman" panose="02020603050405020304" pitchFamily="18" charset="0"/>
              <a:cs typeface="Times New Roman" panose="02020603050405020304" pitchFamily="18" charset="0"/>
            </a:endParaRPr>
          </a:p>
          <a:p>
            <a:pPr marL="36576" indent="0" algn="ctr">
              <a:buNone/>
            </a:pPr>
            <a:r>
              <a:rPr lang="ru-RU" sz="6600" b="1" cap="all" dirty="0" smtClean="0">
                <a:latin typeface="Times New Roman" panose="02020603050405020304" pitchFamily="18" charset="0"/>
                <a:cs typeface="Times New Roman" panose="02020603050405020304" pitchFamily="18" charset="0"/>
              </a:rPr>
              <a:t>Самоубийство</a:t>
            </a:r>
          </a:p>
          <a:p>
            <a:pPr marL="36576" indent="0">
              <a:buNone/>
            </a:pPr>
            <a:endParaRPr lang="ru-RU" dirty="0"/>
          </a:p>
        </p:txBody>
      </p:sp>
    </p:spTree>
    <p:extLst>
      <p:ext uri="{BB962C8B-B14F-4D97-AF65-F5344CB8AC3E}">
        <p14:creationId xmlns:p14="http://schemas.microsoft.com/office/powerpoint/2010/main" val="13638177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endParaRPr lang="ru-RU" sz="4400" dirty="0" smtClean="0">
              <a:latin typeface="Times New Roman" panose="02020603050405020304" pitchFamily="18" charset="0"/>
              <a:cs typeface="Times New Roman" panose="02020603050405020304" pitchFamily="18" charset="0"/>
            </a:endParaRPr>
          </a:p>
          <a:p>
            <a:pPr algn="ctr"/>
            <a:r>
              <a:rPr lang="ru-RU" sz="9600" dirty="0" smtClean="0">
                <a:solidFill>
                  <a:schemeClr val="accent3">
                    <a:lumMod val="75000"/>
                  </a:schemeClr>
                </a:solidFill>
                <a:latin typeface="Times New Roman" panose="02020603050405020304" pitchFamily="18" charset="0"/>
                <a:cs typeface="Times New Roman" panose="02020603050405020304" pitchFamily="18" charset="0"/>
              </a:rPr>
              <a:t>Что делать?</a:t>
            </a:r>
            <a:endParaRPr lang="ru-RU" sz="9600" dirty="0">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2005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08912" cy="936104"/>
          </a:xfrm>
        </p:spPr>
        <p:txBody>
          <a:bodyPr/>
          <a:lstStyle/>
          <a:p>
            <a:pPr algn="ctr"/>
            <a:r>
              <a:rPr lang="ru-RU" sz="3300" b="1" dirty="0" smtClean="0">
                <a:solidFill>
                  <a:srgbClr val="002060"/>
                </a:solidFill>
                <a:latin typeface="Times New Roman" panose="02020603050405020304" pitchFamily="18" charset="0"/>
                <a:cs typeface="Times New Roman" panose="02020603050405020304" pitchFamily="18" charset="0"/>
              </a:rPr>
              <a:t>Иерархия потребностей </a:t>
            </a:r>
            <a:br>
              <a:rPr lang="ru-RU" sz="3300" b="1" dirty="0" smtClean="0">
                <a:solidFill>
                  <a:srgbClr val="002060"/>
                </a:solidFill>
                <a:latin typeface="Times New Roman" panose="02020603050405020304" pitchFamily="18" charset="0"/>
                <a:cs typeface="Times New Roman" panose="02020603050405020304" pitchFamily="18" charset="0"/>
              </a:rPr>
            </a:br>
            <a:r>
              <a:rPr lang="ru-RU" sz="3300" b="1" dirty="0" smtClean="0">
                <a:solidFill>
                  <a:srgbClr val="002060"/>
                </a:solidFill>
                <a:latin typeface="Times New Roman" panose="02020603050405020304" pitchFamily="18" charset="0"/>
                <a:cs typeface="Times New Roman" panose="02020603050405020304" pitchFamily="18" charset="0"/>
              </a:rPr>
              <a:t>по </a:t>
            </a:r>
            <a:r>
              <a:rPr lang="ru-RU" sz="3300" b="1" dirty="0" err="1" smtClean="0">
                <a:solidFill>
                  <a:srgbClr val="002060"/>
                </a:solidFill>
                <a:latin typeface="Times New Roman" panose="02020603050405020304" pitchFamily="18" charset="0"/>
                <a:cs typeface="Times New Roman" panose="02020603050405020304" pitchFamily="18" charset="0"/>
              </a:rPr>
              <a:t>Маслоу</a:t>
            </a:r>
            <a:endParaRPr lang="ru-RU" sz="3300" b="1" dirty="0">
              <a:solidFill>
                <a:srgbClr val="002060"/>
              </a:solidFill>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522" y="1556791"/>
            <a:ext cx="8576954" cy="482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78859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692696"/>
            <a:ext cx="8712968" cy="4128572"/>
          </a:xfrm>
        </p:spPr>
        <p:txBody>
          <a:bodyPr/>
          <a:lstStyle/>
          <a:p>
            <a:pPr algn="ctr"/>
            <a:r>
              <a:rPr lang="ru-RU" sz="3200" dirty="0" smtClean="0">
                <a:solidFill>
                  <a:srgbClr val="002060"/>
                </a:solidFill>
                <a:latin typeface="Times New Roman" panose="02020603050405020304" pitchFamily="18" charset="0"/>
                <a:cs typeface="Times New Roman" panose="02020603050405020304" pitchFamily="18" charset="0"/>
              </a:rPr>
              <a:t>	</a:t>
            </a:r>
            <a:r>
              <a:rPr lang="ru-RU" sz="3600" dirty="0" smtClean="0">
                <a:solidFill>
                  <a:srgbClr val="002060"/>
                </a:solidFill>
                <a:latin typeface="Times New Roman" panose="02020603050405020304" pitchFamily="18" charset="0"/>
                <a:cs typeface="Times New Roman" panose="02020603050405020304" pitchFamily="18" charset="0"/>
              </a:rPr>
              <a:t>То</a:t>
            </a:r>
            <a:r>
              <a:rPr lang="ru-RU" sz="3600" dirty="0">
                <a:solidFill>
                  <a:srgbClr val="002060"/>
                </a:solidFill>
                <a:latin typeface="Times New Roman" panose="02020603050405020304" pitchFamily="18" charset="0"/>
                <a:cs typeface="Times New Roman" panose="02020603050405020304" pitchFamily="18" charset="0"/>
              </a:rPr>
              <a:t>, какой стиль воспитания </a:t>
            </a:r>
            <a:r>
              <a:rPr lang="ru-RU" sz="3600" dirty="0" smtClean="0">
                <a:solidFill>
                  <a:srgbClr val="002060"/>
                </a:solidFill>
                <a:latin typeface="Times New Roman" panose="02020603050405020304" pitchFamily="18" charset="0"/>
                <a:cs typeface="Times New Roman" panose="02020603050405020304" pitchFamily="18" charset="0"/>
              </a:rPr>
              <a:t>предпочтут </a:t>
            </a:r>
            <a:r>
              <a:rPr lang="ru-RU" sz="3600" dirty="0">
                <a:solidFill>
                  <a:srgbClr val="002060"/>
                </a:solidFill>
                <a:latin typeface="Times New Roman" panose="02020603050405020304" pitchFamily="18" charset="0"/>
                <a:cs typeface="Times New Roman" panose="02020603050405020304" pitchFamily="18" charset="0"/>
              </a:rPr>
              <a:t>взрослые по отношению к </a:t>
            </a:r>
            <a:r>
              <a:rPr lang="ru-RU" sz="3600" dirty="0" smtClean="0">
                <a:solidFill>
                  <a:srgbClr val="002060"/>
                </a:solidFill>
                <a:latin typeface="Times New Roman" panose="02020603050405020304" pitchFamily="18" charset="0"/>
                <a:cs typeface="Times New Roman" panose="02020603050405020304" pitchFamily="18" charset="0"/>
              </a:rPr>
              <a:t>малышу</a:t>
            </a:r>
            <a:r>
              <a:rPr lang="ru-RU" sz="3600" dirty="0">
                <a:solidFill>
                  <a:srgbClr val="002060"/>
                </a:solidFill>
                <a:latin typeface="Times New Roman" panose="02020603050405020304" pitchFamily="18" charset="0"/>
                <a:cs typeface="Times New Roman" panose="02020603050405020304" pitchFamily="18" charset="0"/>
              </a:rPr>
              <a:t>, определит его дальнейшую жизнь.</a:t>
            </a:r>
          </a:p>
          <a:p>
            <a:endParaRPr lang="ru-RU" sz="1800" dirty="0">
              <a:latin typeface="Times New Roman" panose="02020603050405020304" pitchFamily="18" charset="0"/>
              <a:cs typeface="Times New Roman" panose="02020603050405020304" pitchFamily="18" charset="0"/>
            </a:endParaRPr>
          </a:p>
          <a:p>
            <a:endParaRPr lang="ru-RU" dirty="0"/>
          </a:p>
        </p:txBody>
      </p:sp>
      <p:pic>
        <p:nvPicPr>
          <p:cNvPr id="2053" name="Picture 5" descr="http://www.arnapress.kz/i/Posts/981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2996950"/>
            <a:ext cx="5658004" cy="3772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9452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u="sng" dirty="0" smtClean="0">
                <a:solidFill>
                  <a:srgbClr val="002060"/>
                </a:solidFill>
                <a:latin typeface="Times New Roman" panose="02020603050405020304" pitchFamily="18" charset="0"/>
                <a:cs typeface="Times New Roman" panose="02020603050405020304" pitchFamily="18" charset="0"/>
              </a:rPr>
              <a:t>Стили воспитания</a:t>
            </a:r>
            <a:endParaRPr lang="ru-RU" sz="3600" b="1" u="sng"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r>
              <a:rPr lang="ru-RU" sz="3600" u="sng" dirty="0" smtClean="0">
                <a:latin typeface="Times New Roman" panose="02020603050405020304" pitchFamily="18" charset="0"/>
                <a:cs typeface="Times New Roman" panose="02020603050405020304" pitchFamily="18" charset="0"/>
              </a:rPr>
              <a:t>Авторитарный</a:t>
            </a:r>
          </a:p>
          <a:p>
            <a:r>
              <a:rPr lang="ru-RU" sz="3600" dirty="0">
                <a:latin typeface="Times New Roman" panose="02020603050405020304" pitchFamily="18" charset="0"/>
                <a:cs typeface="Times New Roman" panose="02020603050405020304" pitchFamily="18" charset="0"/>
              </a:rPr>
              <a:t>желание </a:t>
            </a:r>
            <a:r>
              <a:rPr lang="ru-RU" sz="3600" dirty="0" smtClean="0">
                <a:latin typeface="Times New Roman" panose="02020603050405020304" pitchFamily="18" charset="0"/>
                <a:cs typeface="Times New Roman" panose="02020603050405020304" pitchFamily="18" charset="0"/>
              </a:rPr>
              <a:t>родителей</a:t>
            </a:r>
            <a:r>
              <a:rPr lang="ru-RU" sz="3600" dirty="0">
                <a:latin typeface="Times New Roman" panose="02020603050405020304" pitchFamily="18" charset="0"/>
                <a:cs typeface="Times New Roman" panose="02020603050405020304" pitchFamily="18" charset="0"/>
              </a:rPr>
              <a:t>, как закон</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348880"/>
            <a:ext cx="4680520" cy="40769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665150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365760"/>
            <a:ext cx="7520940" cy="326936"/>
          </a:xfrm>
        </p:spPr>
        <p:txBody>
          <a:bodyPr/>
          <a:lstStyle/>
          <a:p>
            <a:pPr algn="ctr"/>
            <a:r>
              <a:rPr lang="ru-RU" dirty="0" smtClean="0"/>
              <a:t/>
            </a:r>
            <a:br>
              <a:rPr lang="ru-RU" dirty="0" smtClean="0"/>
            </a:br>
            <a:r>
              <a:rPr lang="ru-RU" dirty="0" smtClean="0"/>
              <a:t/>
            </a:r>
            <a:br>
              <a:rPr lang="ru-RU" dirty="0" smtClean="0"/>
            </a:br>
            <a:r>
              <a:rPr lang="ru-RU" sz="3600" b="1" u="sng" dirty="0" smtClean="0">
                <a:latin typeface="Times New Roman" panose="02020603050405020304" pitchFamily="18" charset="0"/>
                <a:cs typeface="Times New Roman" panose="02020603050405020304" pitchFamily="18" charset="0"/>
              </a:rPr>
              <a:t>Либеральный (попустительский)</a:t>
            </a:r>
            <a:r>
              <a:rPr lang="ru-RU" u="sng" dirty="0"/>
              <a:t/>
            </a:r>
            <a:br>
              <a:rPr lang="ru-RU" u="sng" dirty="0"/>
            </a:br>
            <a:endParaRPr lang="ru-RU" u="sng" dirty="0"/>
          </a:p>
        </p:txBody>
      </p:sp>
      <p:sp>
        <p:nvSpPr>
          <p:cNvPr id="3" name="Объект 2"/>
          <p:cNvSpPr>
            <a:spLocks noGrp="1"/>
          </p:cNvSpPr>
          <p:nvPr>
            <p:ph idx="1"/>
          </p:nvPr>
        </p:nvSpPr>
        <p:spPr>
          <a:xfrm>
            <a:off x="899592" y="1556792"/>
            <a:ext cx="7520940" cy="3579849"/>
          </a:xfrm>
        </p:spPr>
        <p:txBody>
          <a:bodyPr/>
          <a:lstStyle/>
          <a:p>
            <a:pPr algn="ctr"/>
            <a:r>
              <a:rPr lang="ru-RU" sz="4000" dirty="0" smtClean="0">
                <a:latin typeface="Times New Roman" panose="02020603050405020304" pitchFamily="18" charset="0"/>
                <a:cs typeface="Times New Roman" panose="02020603050405020304" pitchFamily="18" charset="0"/>
              </a:rPr>
              <a:t>Для детей нет </a:t>
            </a:r>
            <a:r>
              <a:rPr lang="ru-RU" sz="4000" dirty="0">
                <a:latin typeface="Times New Roman" panose="02020603050405020304" pitchFamily="18" charset="0"/>
                <a:cs typeface="Times New Roman" panose="02020603050405020304" pitchFamily="18" charset="0"/>
              </a:rPr>
              <a:t>запретов и </a:t>
            </a:r>
            <a:endParaRPr lang="ru-RU" sz="4000" dirty="0" smtClean="0">
              <a:latin typeface="Times New Roman" panose="02020603050405020304" pitchFamily="18" charset="0"/>
              <a:cs typeface="Times New Roman" panose="02020603050405020304" pitchFamily="18" charset="0"/>
            </a:endParaRPr>
          </a:p>
          <a:p>
            <a:pPr algn="ctr"/>
            <a:r>
              <a:rPr lang="ru-RU" sz="4000" dirty="0" smtClean="0">
                <a:latin typeface="Times New Roman" panose="02020603050405020304" pitchFamily="18" charset="0"/>
                <a:cs typeface="Times New Roman" panose="02020603050405020304" pitchFamily="18" charset="0"/>
              </a:rPr>
              <a:t>ограничений</a:t>
            </a:r>
          </a:p>
          <a:p>
            <a:endParaRPr lang="ru-RU" dirty="0"/>
          </a:p>
        </p:txBody>
      </p:sp>
      <p:pic>
        <p:nvPicPr>
          <p:cNvPr id="4101" name="Picture 5" descr="http://be-be.ru/upload/bebe/article2/2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874937"/>
            <a:ext cx="5688632" cy="38113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12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8"/>
            <a:ext cx="7520940" cy="548640"/>
          </a:xfrm>
        </p:spPr>
        <p:txBody>
          <a:bodyPr/>
          <a:lstStyle/>
          <a:p>
            <a:pPr algn="ctr"/>
            <a:r>
              <a:rPr lang="ru-RU" sz="3600" b="1" u="sng" dirty="0" smtClean="0">
                <a:latin typeface="Times New Roman" panose="02020603050405020304" pitchFamily="18" charset="0"/>
                <a:cs typeface="Times New Roman" panose="02020603050405020304" pitchFamily="18" charset="0"/>
              </a:rPr>
              <a:t>Индифферентный (равнодушный)</a:t>
            </a:r>
            <a:endParaRPr lang="ru-RU" sz="36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99592" y="1988840"/>
            <a:ext cx="7520940" cy="3003785"/>
          </a:xfrm>
        </p:spPr>
        <p:txBody>
          <a:bodyPr>
            <a:normAutofit/>
          </a:bodyPr>
          <a:lstStyle/>
          <a:p>
            <a:pPr algn="ctr"/>
            <a:r>
              <a:rPr lang="ru-RU" sz="3600" dirty="0" smtClean="0">
                <a:latin typeface="Times New Roman" panose="02020603050405020304" pitchFamily="18" charset="0"/>
                <a:cs typeface="Times New Roman" panose="02020603050405020304" pitchFamily="18" charset="0"/>
              </a:rPr>
              <a:t>характеризуется </a:t>
            </a:r>
            <a:r>
              <a:rPr lang="ru-RU" sz="3600" dirty="0">
                <a:latin typeface="Times New Roman" panose="02020603050405020304" pitchFamily="18" charset="0"/>
                <a:cs typeface="Times New Roman" panose="02020603050405020304" pitchFamily="18" charset="0"/>
              </a:rPr>
              <a:t>небольшим количеством требований, низким уровнем общения и взаимодействия </a:t>
            </a:r>
            <a:endParaRPr lang="ru-RU" sz="3600" dirty="0" smtClean="0">
              <a:latin typeface="Times New Roman" panose="02020603050405020304" pitchFamily="18" charset="0"/>
              <a:cs typeface="Times New Roman" panose="02020603050405020304" pitchFamily="18" charset="0"/>
            </a:endParaRPr>
          </a:p>
          <a:p>
            <a:pPr algn="ctr"/>
            <a:r>
              <a:rPr lang="ru-RU" sz="3600" dirty="0" smtClean="0">
                <a:latin typeface="Times New Roman" panose="02020603050405020304" pitchFamily="18" charset="0"/>
                <a:cs typeface="Times New Roman" panose="02020603050405020304" pitchFamily="18" charset="0"/>
              </a:rPr>
              <a:t>«</a:t>
            </a:r>
            <a:r>
              <a:rPr lang="ru-RU" sz="3600" dirty="0">
                <a:latin typeface="Times New Roman" panose="02020603050405020304" pitchFamily="18" charset="0"/>
                <a:cs typeface="Times New Roman" panose="02020603050405020304" pitchFamily="18" charset="0"/>
              </a:rPr>
              <a:t>родители-дети</a:t>
            </a:r>
            <a:r>
              <a:rPr lang="ru-RU" sz="3600" dirty="0" smtClean="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45132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600" b="1" u="sng" dirty="0">
                <a:latin typeface="Times New Roman" panose="02020603050405020304" pitchFamily="18" charset="0"/>
                <a:cs typeface="Times New Roman" panose="02020603050405020304" pitchFamily="18" charset="0"/>
              </a:rPr>
              <a:t>Демократический</a:t>
            </a:r>
            <a:endParaRPr lang="ru-RU" sz="3600"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87624" y="1100628"/>
            <a:ext cx="7156276" cy="3579849"/>
          </a:xfrm>
        </p:spPr>
        <p:txBody>
          <a:bodyPr>
            <a:normAutofit/>
          </a:bodyPr>
          <a:lstStyle/>
          <a:p>
            <a:r>
              <a:rPr lang="ru-RU" sz="3600" dirty="0" smtClean="0">
                <a:latin typeface="Times New Roman" panose="02020603050405020304" pitchFamily="18" charset="0"/>
                <a:cs typeface="Times New Roman" panose="02020603050405020304" pitchFamily="18" charset="0"/>
              </a:rPr>
              <a:t>Родители </a:t>
            </a:r>
            <a:r>
              <a:rPr lang="ru-RU" sz="3600" dirty="0">
                <a:latin typeface="Times New Roman" panose="02020603050405020304" pitchFamily="18" charset="0"/>
                <a:cs typeface="Times New Roman" panose="02020603050405020304" pitchFamily="18" charset="0"/>
              </a:rPr>
              <a:t>уважительно относятся </a:t>
            </a:r>
            <a:endParaRPr lang="ru-RU" sz="3600" dirty="0" smtClean="0">
              <a:latin typeface="Times New Roman" panose="02020603050405020304" pitchFamily="18" charset="0"/>
              <a:cs typeface="Times New Roman" panose="02020603050405020304" pitchFamily="18" charset="0"/>
            </a:endParaRPr>
          </a:p>
          <a:p>
            <a:r>
              <a:rPr lang="ru-RU" sz="3600" dirty="0" smtClean="0">
                <a:latin typeface="Times New Roman" panose="02020603050405020304" pitchFamily="18" charset="0"/>
                <a:cs typeface="Times New Roman" panose="02020603050405020304" pitchFamily="18" charset="0"/>
              </a:rPr>
              <a:t>к </a:t>
            </a:r>
            <a:r>
              <a:rPr lang="ru-RU" sz="3600" dirty="0">
                <a:latin typeface="Times New Roman" panose="02020603050405020304" pitchFamily="18" charset="0"/>
                <a:cs typeface="Times New Roman" panose="02020603050405020304" pitchFamily="18" charset="0"/>
              </a:rPr>
              <a:t>мнению детей и поэтому </a:t>
            </a:r>
            <a:endParaRPr lang="ru-RU" sz="3600" dirty="0" smtClean="0">
              <a:latin typeface="Times New Roman" panose="02020603050405020304" pitchFamily="18" charset="0"/>
              <a:cs typeface="Times New Roman" panose="02020603050405020304" pitchFamily="18" charset="0"/>
            </a:endParaRPr>
          </a:p>
          <a:p>
            <a:r>
              <a:rPr lang="ru-RU" sz="3600" dirty="0" smtClean="0">
                <a:latin typeface="Times New Roman" panose="02020603050405020304" pitchFamily="18" charset="0"/>
                <a:cs typeface="Times New Roman" panose="02020603050405020304" pitchFamily="18" charset="0"/>
              </a:rPr>
              <a:t>советуются </a:t>
            </a:r>
            <a:r>
              <a:rPr lang="ru-RU" sz="3600" dirty="0">
                <a:latin typeface="Times New Roman" panose="02020603050405020304" pitchFamily="18" charset="0"/>
                <a:cs typeface="Times New Roman" panose="02020603050405020304" pitchFamily="18" charset="0"/>
              </a:rPr>
              <a:t>с ними, когда это </a:t>
            </a:r>
            <a:endParaRPr lang="ru-RU" sz="3600" dirty="0" smtClean="0">
              <a:latin typeface="Times New Roman" panose="02020603050405020304" pitchFamily="18" charset="0"/>
              <a:cs typeface="Times New Roman" panose="02020603050405020304" pitchFamily="18" charset="0"/>
            </a:endParaRPr>
          </a:p>
          <a:p>
            <a:r>
              <a:rPr lang="ru-RU" sz="3600" dirty="0" smtClean="0">
                <a:latin typeface="Times New Roman" panose="02020603050405020304" pitchFamily="18" charset="0"/>
                <a:cs typeface="Times New Roman" panose="02020603050405020304" pitchFamily="18" charset="0"/>
              </a:rPr>
              <a:t>нужно</a:t>
            </a:r>
            <a:r>
              <a:rPr lang="ru-RU" sz="3600" dirty="0">
                <a:latin typeface="Times New Roman" panose="02020603050405020304" pitchFamily="18" charset="0"/>
                <a:cs typeface="Times New Roman" panose="02020603050405020304" pitchFamily="18"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140968"/>
            <a:ext cx="4896544" cy="35072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00422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2656"/>
            <a:ext cx="8496944" cy="3705275"/>
          </a:xfrm>
        </p:spPr>
        <p:txBody>
          <a:bodyPr>
            <a:noAutofit/>
          </a:bodyPr>
          <a:lstStyle/>
          <a:p>
            <a:pPr marL="0" indent="0" algn="ctr">
              <a:buNone/>
            </a:pPr>
            <a:r>
              <a:rPr lang="ru-RU" sz="4000" b="1" dirty="0">
                <a:latin typeface="Times New Roman" panose="02020603050405020304" pitchFamily="18" charset="0"/>
                <a:cs typeface="Times New Roman" panose="02020603050405020304" pitchFamily="18" charset="0"/>
              </a:rPr>
              <a:t>Плохая пища отравляет организм; неправильное общение «отравляет» психику ребенка, ставит под удар его психологическое здоровье, эмоциональное благополучие, а впоследствии, конечно, и его судьбу. </a:t>
            </a:r>
          </a:p>
        </p:txBody>
      </p:sp>
    </p:spTree>
    <p:extLst>
      <p:ext uri="{BB962C8B-B14F-4D97-AF65-F5344CB8AC3E}">
        <p14:creationId xmlns:p14="http://schemas.microsoft.com/office/powerpoint/2010/main" val="992227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640960" cy="1143000"/>
          </a:xfrm>
        </p:spPr>
        <p:txBody>
          <a:bodyPr>
            <a:normAutofit fontScale="90000"/>
          </a:bodyPr>
          <a:lstStyle/>
          <a:p>
            <a:pPr algn="ctr"/>
            <a:r>
              <a:rPr lang="ru-RU" sz="4000" b="1" u="sng" dirty="0" smtClean="0">
                <a:latin typeface="Times New Roman" panose="02020603050405020304" pitchFamily="18" charset="0"/>
                <a:cs typeface="Times New Roman" panose="02020603050405020304" pitchFamily="18" charset="0"/>
              </a:rPr>
              <a:t>ЭМОЦИОНАЛЬНОЕ </a:t>
            </a:r>
            <a:r>
              <a:rPr lang="ru-RU" sz="4000" b="1" u="sng" dirty="0">
                <a:latin typeface="Times New Roman" panose="02020603050405020304" pitchFamily="18" charset="0"/>
                <a:cs typeface="Times New Roman" panose="02020603050405020304" pitchFamily="18" charset="0"/>
              </a:rPr>
              <a:t>(ПСИХОЛОГИЧЕСКОЕ) НАСИЛИЕ </a:t>
            </a:r>
          </a:p>
        </p:txBody>
      </p:sp>
      <p:sp>
        <p:nvSpPr>
          <p:cNvPr id="3" name="Объект 2"/>
          <p:cNvSpPr>
            <a:spLocks noGrp="1"/>
          </p:cNvSpPr>
          <p:nvPr>
            <p:ph idx="1"/>
          </p:nvPr>
        </p:nvSpPr>
        <p:spPr>
          <a:xfrm>
            <a:off x="467544" y="1639341"/>
            <a:ext cx="8291264" cy="4525963"/>
          </a:xfrm>
        </p:spPr>
        <p:txBody>
          <a:bodyPr>
            <a:normAutofit lnSpcReduction="10000"/>
          </a:bodyPr>
          <a:lstStyle/>
          <a:p>
            <a:pPr marL="36576" indent="0">
              <a:buNone/>
            </a:pPr>
            <a:r>
              <a:rPr lang="ru-RU" sz="3300" b="1" dirty="0">
                <a:latin typeface="Times New Roman" panose="02020603050405020304" pitchFamily="18" charset="0"/>
                <a:cs typeface="Times New Roman" panose="02020603050405020304" pitchFamily="18" charset="0"/>
              </a:rPr>
              <a:t>1. Отказ родителей от детей.</a:t>
            </a:r>
            <a:endParaRPr lang="ru-RU" sz="3300" dirty="0">
              <a:latin typeface="Times New Roman" panose="02020603050405020304" pitchFamily="18" charset="0"/>
              <a:cs typeface="Times New Roman" panose="02020603050405020304" pitchFamily="18" charset="0"/>
            </a:endParaRPr>
          </a:p>
          <a:p>
            <a:pPr marL="36576" indent="0">
              <a:buNone/>
            </a:pPr>
            <a:r>
              <a:rPr lang="ru-RU" sz="3300" b="1" dirty="0">
                <a:latin typeface="Times New Roman" panose="02020603050405020304" pitchFamily="18" charset="0"/>
                <a:cs typeface="Times New Roman" panose="02020603050405020304" pitchFamily="18" charset="0"/>
              </a:rPr>
              <a:t>2. Изоляция детей:</a:t>
            </a:r>
            <a:endParaRPr lang="ru-RU" sz="3300" dirty="0">
              <a:latin typeface="Times New Roman" panose="02020603050405020304" pitchFamily="18" charset="0"/>
              <a:cs typeface="Times New Roman" panose="02020603050405020304" pitchFamily="18" charset="0"/>
            </a:endParaRPr>
          </a:p>
          <a:p>
            <a:pPr marL="36576" indent="0">
              <a:buNone/>
            </a:pPr>
            <a:r>
              <a:rPr lang="ru-RU" sz="3300" dirty="0">
                <a:latin typeface="Times New Roman" panose="02020603050405020304" pitchFamily="18" charset="0"/>
                <a:cs typeface="Times New Roman" panose="02020603050405020304" pitchFamily="18" charset="0"/>
              </a:rPr>
              <a:t>а) эмоциональная,</a:t>
            </a:r>
          </a:p>
          <a:p>
            <a:pPr marL="36576" indent="0">
              <a:buNone/>
            </a:pPr>
            <a:r>
              <a:rPr lang="ru-RU" sz="3300" dirty="0">
                <a:latin typeface="Times New Roman" panose="02020603050405020304" pitchFamily="18" charset="0"/>
                <a:cs typeface="Times New Roman" panose="02020603050405020304" pitchFamily="18" charset="0"/>
              </a:rPr>
              <a:t>б) физическая.</a:t>
            </a:r>
          </a:p>
          <a:p>
            <a:pPr marL="36576" indent="0">
              <a:buNone/>
            </a:pPr>
            <a:r>
              <a:rPr lang="ru-RU" sz="3300" b="1" dirty="0">
                <a:latin typeface="Times New Roman" panose="02020603050405020304" pitchFamily="18" charset="0"/>
                <a:cs typeface="Times New Roman" panose="02020603050405020304" pitchFamily="18" charset="0"/>
              </a:rPr>
              <a:t>3. Запугивание.</a:t>
            </a:r>
            <a:endParaRPr lang="ru-RU" sz="3300" dirty="0">
              <a:latin typeface="Times New Roman" panose="02020603050405020304" pitchFamily="18" charset="0"/>
              <a:cs typeface="Times New Roman" panose="02020603050405020304" pitchFamily="18" charset="0"/>
            </a:endParaRPr>
          </a:p>
          <a:p>
            <a:pPr marL="36576" indent="0">
              <a:buNone/>
            </a:pPr>
            <a:r>
              <a:rPr lang="ru-RU" sz="3300" b="1" dirty="0">
                <a:latin typeface="Times New Roman" panose="02020603050405020304" pitchFamily="18" charset="0"/>
                <a:cs typeface="Times New Roman" panose="02020603050405020304" pitchFamily="18" charset="0"/>
              </a:rPr>
              <a:t>4. Постоянные </a:t>
            </a:r>
            <a:r>
              <a:rPr lang="ru-RU" sz="3300" b="1" dirty="0" smtClean="0">
                <a:latin typeface="Times New Roman" panose="02020603050405020304" pitchFamily="18" charset="0"/>
                <a:cs typeface="Times New Roman" panose="02020603050405020304" pitchFamily="18" charset="0"/>
              </a:rPr>
              <a:t>оскорбления (презрение, насмешки).</a:t>
            </a:r>
            <a:endParaRPr lang="ru-RU" sz="3300" dirty="0">
              <a:latin typeface="Times New Roman" panose="02020603050405020304" pitchFamily="18" charset="0"/>
              <a:cs typeface="Times New Roman" panose="02020603050405020304" pitchFamily="18" charset="0"/>
            </a:endParaRPr>
          </a:p>
          <a:p>
            <a:pPr marL="36576" indent="0">
              <a:buNone/>
            </a:pPr>
            <a:r>
              <a:rPr lang="ru-RU" sz="3300" b="1" dirty="0">
                <a:latin typeface="Times New Roman" panose="02020603050405020304" pitchFamily="18" charset="0"/>
                <a:cs typeface="Times New Roman" panose="02020603050405020304" pitchFamily="18" charset="0"/>
              </a:rPr>
              <a:t>5. Игнорирование.</a:t>
            </a:r>
            <a:endParaRPr lang="ru-RU" sz="33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8143456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664"/>
            <a:ext cx="8136904" cy="4608512"/>
          </a:xfrm>
        </p:spPr>
        <p:txBody>
          <a:bodyPr>
            <a:normAutofit/>
          </a:bodyPr>
          <a:lstStyle/>
          <a:p>
            <a:pPr marL="0" indent="0" algn="ctr">
              <a:buNone/>
            </a:pPr>
            <a:r>
              <a:rPr lang="ru-RU" sz="3900" b="1" dirty="0">
                <a:latin typeface="Times New Roman" panose="02020603050405020304" pitchFamily="18" charset="0"/>
                <a:cs typeface="Times New Roman" panose="02020603050405020304" pitchFamily="18" charset="0"/>
              </a:rPr>
              <a:t>«Проблемные», «трудные», «непослушные» и «невозможные» дети, так же, как дети «с комплексами», «забитые» или «несчастные» — всегда результат неправильно сложившихся отношений в семье. </a:t>
            </a:r>
          </a:p>
        </p:txBody>
      </p:sp>
    </p:spTree>
    <p:extLst>
      <p:ext uri="{BB962C8B-B14F-4D97-AF65-F5344CB8AC3E}">
        <p14:creationId xmlns:p14="http://schemas.microsoft.com/office/powerpoint/2010/main" val="32930390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1052736"/>
            <a:ext cx="7632848" cy="3888432"/>
          </a:xfrm>
        </p:spPr>
        <p:txBody>
          <a:bodyPr>
            <a:normAutofit fontScale="92500"/>
          </a:bodyPr>
          <a:lstStyle/>
          <a:p>
            <a:pPr lvl="0" algn="ctr">
              <a:lnSpc>
                <a:spcPct val="150000"/>
              </a:lnSpc>
            </a:pPr>
            <a:r>
              <a:rPr lang="ru-RU" sz="3600" cap="all" dirty="0">
                <a:latin typeface="Times New Roman" panose="02020603050405020304" pitchFamily="18" charset="0"/>
                <a:cs typeface="Times New Roman" panose="02020603050405020304" pitchFamily="18" charset="0"/>
              </a:rPr>
              <a:t>Нежелательное поведение ребенка есть </a:t>
            </a:r>
            <a:r>
              <a:rPr lang="ru-RU" sz="3600" u="sng" cap="all" dirty="0">
                <a:latin typeface="Times New Roman" panose="02020603050405020304" pitchFamily="18" charset="0"/>
                <a:cs typeface="Times New Roman" panose="02020603050405020304" pitchFamily="18" charset="0"/>
              </a:rPr>
              <a:t>нормальная реакция </a:t>
            </a:r>
            <a:r>
              <a:rPr lang="ru-RU" sz="3600" cap="all" dirty="0">
                <a:latin typeface="Times New Roman" panose="02020603050405020304" pitchFamily="18" charset="0"/>
                <a:cs typeface="Times New Roman" panose="02020603050405020304" pitchFamily="18" charset="0"/>
              </a:rPr>
              <a:t>на ненормальные условия жизни. </a:t>
            </a:r>
          </a:p>
          <a:p>
            <a:endParaRPr lang="ru-RU" dirty="0"/>
          </a:p>
        </p:txBody>
      </p:sp>
    </p:spTree>
    <p:extLst>
      <p:ext uri="{BB962C8B-B14F-4D97-AF65-F5344CB8AC3E}">
        <p14:creationId xmlns:p14="http://schemas.microsoft.com/office/powerpoint/2010/main" val="13367222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04664"/>
            <a:ext cx="7520940" cy="548640"/>
          </a:xfrm>
        </p:spPr>
        <p:txBody>
          <a:bodyPr/>
          <a:lstStyle/>
          <a:p>
            <a:pPr lvl="0" algn="ctr">
              <a:lnSpc>
                <a:spcPct val="150000"/>
              </a:lnSpc>
            </a:pP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Рекомендации по воспитанию родителям</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От </a:t>
            </a:r>
            <a:r>
              <a:rPr lang="ru-RU" sz="3600" b="1" dirty="0">
                <a:latin typeface="Times New Roman" panose="02020603050405020304" pitchFamily="18" charset="0"/>
                <a:cs typeface="Times New Roman" panose="02020603050405020304" pitchFamily="18" charset="0"/>
              </a:rPr>
              <a:t>Юлии Борисовны </a:t>
            </a:r>
            <a:r>
              <a:rPr lang="ru-RU" sz="3600" b="1" dirty="0" err="1" smtClean="0">
                <a:latin typeface="Times New Roman" panose="02020603050405020304" pitchFamily="18" charset="0"/>
                <a:cs typeface="Times New Roman" panose="02020603050405020304" pitchFamily="18" charset="0"/>
              </a:rPr>
              <a:t>Гиппенрейтер</a:t>
            </a:r>
            <a:r>
              <a:rPr lang="ru-RU" sz="3600" b="1" dirty="0" smtClean="0">
                <a:latin typeface="Times New Roman" panose="02020603050405020304" pitchFamily="18" charset="0"/>
                <a:cs typeface="Times New Roman" panose="02020603050405020304" pitchFamily="18" charset="0"/>
              </a:rPr>
              <a:t>: </a:t>
            </a:r>
            <a:r>
              <a:rPr lang="ru-RU" sz="3600" b="1" dirty="0">
                <a:latin typeface="Times New Roman" panose="02020603050405020304" pitchFamily="18" charset="0"/>
                <a:cs typeface="Times New Roman" panose="02020603050405020304" pitchFamily="18" charset="0"/>
              </a:rPr>
              <a:t/>
            </a:r>
            <a:br>
              <a:rPr lang="ru-RU" sz="3600" b="1" dirty="0">
                <a:latin typeface="Times New Roman" panose="02020603050405020304" pitchFamily="18" charset="0"/>
                <a:cs typeface="Times New Roman" panose="02020603050405020304" pitchFamily="18" charset="0"/>
              </a:rPr>
            </a:b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9171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496944" cy="4203805"/>
          </a:xfrm>
        </p:spPr>
        <p:txBody>
          <a:bodyPr>
            <a:normAutofit/>
          </a:bodyPr>
          <a:lstStyle/>
          <a:p>
            <a:pPr marL="0" indent="0" algn="ctr">
              <a:buNone/>
            </a:pPr>
            <a:r>
              <a:rPr lang="ru-RU" sz="4000" b="1" dirty="0">
                <a:latin typeface="Times New Roman" panose="02020603050405020304" pitchFamily="18" charset="0"/>
                <a:cs typeface="Times New Roman" panose="02020603050405020304" pitchFamily="18" charset="0"/>
              </a:rPr>
              <a:t>Безусловно принимать ребенка — значит любить его не за то, что он красивый, умный, способный, отличник, помощник и так далее, а просто так, просто за то, что он есть! </a:t>
            </a:r>
          </a:p>
          <a:p>
            <a:pPr marL="0" indent="0">
              <a:buNone/>
            </a:pPr>
            <a:endParaRPr lang="ru-RU" dirty="0"/>
          </a:p>
        </p:txBody>
      </p:sp>
    </p:spTree>
    <p:extLst>
      <p:ext uri="{BB962C8B-B14F-4D97-AF65-F5344CB8AC3E}">
        <p14:creationId xmlns:p14="http://schemas.microsoft.com/office/powerpoint/2010/main" val="19268691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692696"/>
            <a:ext cx="7520940" cy="3579849"/>
          </a:xfrm>
        </p:spPr>
        <p:txBody>
          <a:bodyPr>
            <a:normAutofit lnSpcReduction="10000"/>
          </a:bodyPr>
          <a:lstStyle/>
          <a:p>
            <a:pPr algn="ctr">
              <a:lnSpc>
                <a:spcPct val="150000"/>
              </a:lnSpc>
            </a:pPr>
            <a:r>
              <a:rPr lang="ru-RU" sz="3600" cap="all" dirty="0">
                <a:latin typeface="Times New Roman" panose="02020603050405020304" pitchFamily="18" charset="0"/>
                <a:cs typeface="Times New Roman" panose="02020603050405020304" pitchFamily="18" charset="0"/>
              </a:rPr>
              <a:t>Дисциплина не до, </a:t>
            </a:r>
          </a:p>
          <a:p>
            <a:pPr algn="ctr">
              <a:lnSpc>
                <a:spcPct val="150000"/>
              </a:lnSpc>
            </a:pPr>
            <a:r>
              <a:rPr lang="ru-RU" sz="3600" cap="all" dirty="0">
                <a:latin typeface="Times New Roman" panose="02020603050405020304" pitchFamily="18" charset="0"/>
                <a:cs typeface="Times New Roman" panose="02020603050405020304" pitchFamily="18" charset="0"/>
              </a:rPr>
              <a:t>а после установления добрых отношений, </a:t>
            </a:r>
          </a:p>
          <a:p>
            <a:pPr algn="ctr">
              <a:lnSpc>
                <a:spcPct val="150000"/>
              </a:lnSpc>
            </a:pPr>
            <a:r>
              <a:rPr lang="ru-RU" sz="3600" cap="all" dirty="0">
                <a:latin typeface="Times New Roman" panose="02020603050405020304" pitchFamily="18" charset="0"/>
                <a:cs typeface="Times New Roman" panose="02020603050405020304" pitchFamily="18" charset="0"/>
              </a:rPr>
              <a:t>и только на базе их!</a:t>
            </a:r>
          </a:p>
          <a:p>
            <a:endParaRPr lang="ru-RU" dirty="0"/>
          </a:p>
        </p:txBody>
      </p:sp>
    </p:spTree>
    <p:extLst>
      <p:ext uri="{BB962C8B-B14F-4D97-AF65-F5344CB8AC3E}">
        <p14:creationId xmlns:p14="http://schemas.microsoft.com/office/powerpoint/2010/main" val="31908684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Autofit/>
          </a:bodyPr>
          <a:lstStyle/>
          <a:p>
            <a:pPr algn="ctr"/>
            <a:r>
              <a:rPr lang="ru-RU" sz="3600" cap="all" dirty="0" smtClean="0">
                <a:latin typeface="Times New Roman" panose="02020603050405020304" pitchFamily="18" charset="0"/>
                <a:cs typeface="Times New Roman" panose="02020603050405020304" pitchFamily="18" charset="0"/>
              </a:rPr>
              <a:t>Чем </a:t>
            </a:r>
            <a:r>
              <a:rPr lang="ru-RU" sz="3600" cap="all" dirty="0">
                <a:latin typeface="Times New Roman" panose="02020603050405020304" pitchFamily="18" charset="0"/>
                <a:cs typeface="Times New Roman" panose="02020603050405020304" pitchFamily="18" charset="0"/>
              </a:rPr>
              <a:t>больше ребенка ругают, </a:t>
            </a:r>
            <a:endParaRPr lang="ru-RU" sz="3600" cap="all" dirty="0" smtClean="0">
              <a:latin typeface="Times New Roman" panose="02020603050405020304" pitchFamily="18" charset="0"/>
              <a:cs typeface="Times New Roman" panose="02020603050405020304" pitchFamily="18" charset="0"/>
            </a:endParaRPr>
          </a:p>
          <a:p>
            <a:pPr algn="ctr"/>
            <a:r>
              <a:rPr lang="ru-RU" sz="3600" cap="all" dirty="0" smtClean="0">
                <a:latin typeface="Times New Roman" panose="02020603050405020304" pitchFamily="18" charset="0"/>
                <a:cs typeface="Times New Roman" panose="02020603050405020304" pitchFamily="18" charset="0"/>
              </a:rPr>
              <a:t>тем хуже </a:t>
            </a:r>
            <a:r>
              <a:rPr lang="ru-RU" sz="3600" cap="all" dirty="0">
                <a:latin typeface="Times New Roman" panose="02020603050405020304" pitchFamily="18" charset="0"/>
                <a:cs typeface="Times New Roman" panose="02020603050405020304" pitchFamily="18" charset="0"/>
              </a:rPr>
              <a:t>он становится. </a:t>
            </a:r>
            <a:endParaRPr lang="ru-RU" sz="3600" cap="all"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95860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764704"/>
            <a:ext cx="8568952" cy="4464496"/>
          </a:xfrm>
        </p:spPr>
        <p:txBody>
          <a:bodyPr>
            <a:normAutofit fontScale="92500"/>
          </a:bodyPr>
          <a:lstStyle/>
          <a:p>
            <a:pPr lvl="0" algn="ctr">
              <a:lnSpc>
                <a:spcPct val="150000"/>
              </a:lnSpc>
            </a:pPr>
            <a:r>
              <a:rPr lang="ru-RU" sz="3600" cap="all" dirty="0">
                <a:latin typeface="Times New Roman" panose="02020603050405020304" pitchFamily="18" charset="0"/>
                <a:cs typeface="Times New Roman" panose="02020603050405020304" pitchFamily="18" charset="0"/>
              </a:rPr>
              <a:t>Чем чаще родители раздражаются на ребенка, одергивают, критикуют его, </a:t>
            </a:r>
            <a:endParaRPr lang="ru-RU" sz="3600" cap="all" dirty="0" smtClean="0">
              <a:latin typeface="Times New Roman" panose="02020603050405020304" pitchFamily="18" charset="0"/>
              <a:cs typeface="Times New Roman" panose="02020603050405020304" pitchFamily="18" charset="0"/>
            </a:endParaRPr>
          </a:p>
          <a:p>
            <a:pPr lvl="0" algn="ctr">
              <a:lnSpc>
                <a:spcPct val="150000"/>
              </a:lnSpc>
            </a:pPr>
            <a:r>
              <a:rPr lang="ru-RU" sz="3600" cap="all" dirty="0" smtClean="0">
                <a:latin typeface="Times New Roman" panose="02020603050405020304" pitchFamily="18" charset="0"/>
                <a:cs typeface="Times New Roman" panose="02020603050405020304" pitchFamily="18" charset="0"/>
              </a:rPr>
              <a:t>тем </a:t>
            </a:r>
            <a:r>
              <a:rPr lang="ru-RU" sz="3600" cap="all" dirty="0">
                <a:latin typeface="Times New Roman" panose="02020603050405020304" pitchFamily="18" charset="0"/>
                <a:cs typeface="Times New Roman" panose="02020603050405020304" pitchFamily="18" charset="0"/>
              </a:rPr>
              <a:t>быстрее он приходит к обобщению: “Меня не любят</a:t>
            </a:r>
            <a:r>
              <a:rPr lang="ru-RU" sz="3600" cap="all" dirty="0" smtClean="0">
                <a:latin typeface="Times New Roman" panose="02020603050405020304" pitchFamily="18" charset="0"/>
                <a:cs typeface="Times New Roman" panose="02020603050405020304" pitchFamily="18" charset="0"/>
              </a:rPr>
              <a:t>”</a:t>
            </a:r>
            <a:endParaRPr lang="ru-RU" sz="3600" cap="all"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5280100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476672"/>
            <a:ext cx="7520940" cy="4227921"/>
          </a:xfrm>
        </p:spPr>
        <p:txBody>
          <a:bodyPr/>
          <a:lstStyle/>
          <a:p>
            <a:pPr lvl="0" algn="ctr">
              <a:lnSpc>
                <a:spcPct val="150000"/>
              </a:lnSpc>
            </a:pPr>
            <a:r>
              <a:rPr lang="ru-RU" sz="3600" cap="all" dirty="0">
                <a:latin typeface="Times New Roman" panose="02020603050405020304" pitchFamily="18" charset="0"/>
                <a:cs typeface="Times New Roman" panose="02020603050405020304" pitchFamily="18" charset="0"/>
              </a:rPr>
              <a:t>Строгая мама эмоционально отгорожена от ребенка, по крайней мере, он так чувствует. </a:t>
            </a:r>
          </a:p>
          <a:p>
            <a:endParaRPr lang="ru-RU" dirty="0"/>
          </a:p>
        </p:txBody>
      </p:sp>
    </p:spTree>
    <p:extLst>
      <p:ext uri="{BB962C8B-B14F-4D97-AF65-F5344CB8AC3E}">
        <p14:creationId xmlns:p14="http://schemas.microsoft.com/office/powerpoint/2010/main" val="197105498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424936" cy="4896544"/>
          </a:xfrm>
        </p:spPr>
        <p:txBody>
          <a:bodyPr>
            <a:normAutofit/>
          </a:bodyPr>
          <a:lstStyle/>
          <a:p>
            <a:pPr lvl="0"/>
            <a:r>
              <a:rPr lang="ru-RU" sz="3600" dirty="0">
                <a:latin typeface="Times New Roman" panose="02020603050405020304" pitchFamily="18" charset="0"/>
                <a:cs typeface="Times New Roman" panose="02020603050405020304" pitchFamily="18" charset="0"/>
              </a:rPr>
              <a:t>Дайте ребенку быть самим собой. </a:t>
            </a:r>
          </a:p>
          <a:p>
            <a:pPr lvl="0"/>
            <a:r>
              <a:rPr lang="ru-RU" sz="3600" dirty="0" smtClean="0">
                <a:latin typeface="Times New Roman" panose="02020603050405020304" pitchFamily="18" charset="0"/>
                <a:cs typeface="Times New Roman" panose="02020603050405020304" pitchFamily="18" charset="0"/>
              </a:rPr>
              <a:t>Не </a:t>
            </a:r>
            <a:r>
              <a:rPr lang="ru-RU" sz="3600" dirty="0">
                <a:latin typeface="Times New Roman" panose="02020603050405020304" pitchFamily="18" charset="0"/>
                <a:cs typeface="Times New Roman" panose="02020603050405020304" pitchFamily="18" charset="0"/>
              </a:rPr>
              <a:t>подталкивайте его все время. </a:t>
            </a:r>
            <a:endParaRPr lang="ru-RU" sz="3600" dirty="0" smtClean="0">
              <a:latin typeface="Times New Roman" panose="02020603050405020304" pitchFamily="18" charset="0"/>
              <a:cs typeface="Times New Roman" panose="02020603050405020304" pitchFamily="18" charset="0"/>
            </a:endParaRPr>
          </a:p>
          <a:p>
            <a:pPr lvl="0"/>
            <a:r>
              <a:rPr lang="ru-RU" sz="3600" dirty="0" smtClean="0">
                <a:latin typeface="Times New Roman" panose="02020603050405020304" pitchFamily="18" charset="0"/>
                <a:cs typeface="Times New Roman" panose="02020603050405020304" pitchFamily="18" charset="0"/>
              </a:rPr>
              <a:t>Не поучайте </a:t>
            </a:r>
            <a:r>
              <a:rPr lang="ru-RU" sz="3600" dirty="0">
                <a:latin typeface="Times New Roman" panose="02020603050405020304" pitchFamily="18" charset="0"/>
                <a:cs typeface="Times New Roman" panose="02020603050405020304" pitchFamily="18" charset="0"/>
              </a:rPr>
              <a:t>его. </a:t>
            </a:r>
            <a:endParaRPr lang="ru-RU" sz="3600" dirty="0" smtClean="0">
              <a:latin typeface="Times New Roman" panose="02020603050405020304" pitchFamily="18" charset="0"/>
              <a:cs typeface="Times New Roman" panose="02020603050405020304" pitchFamily="18" charset="0"/>
            </a:endParaRPr>
          </a:p>
          <a:p>
            <a:pPr lvl="0"/>
            <a:r>
              <a:rPr lang="ru-RU" sz="3600" dirty="0" smtClean="0">
                <a:latin typeface="Times New Roman" panose="02020603050405020304" pitchFamily="18" charset="0"/>
                <a:cs typeface="Times New Roman" panose="02020603050405020304" pitchFamily="18" charset="0"/>
              </a:rPr>
              <a:t>Не </a:t>
            </a:r>
            <a:r>
              <a:rPr lang="ru-RU" sz="3600" dirty="0">
                <a:latin typeface="Times New Roman" panose="02020603050405020304" pitchFamily="18" charset="0"/>
                <a:cs typeface="Times New Roman" panose="02020603050405020304" pitchFamily="18" charset="0"/>
              </a:rPr>
              <a:t>читайте ему нотаций. </a:t>
            </a:r>
            <a:endParaRPr lang="ru-RU" sz="3600" dirty="0" smtClean="0">
              <a:latin typeface="Times New Roman" panose="02020603050405020304" pitchFamily="18" charset="0"/>
              <a:cs typeface="Times New Roman" panose="02020603050405020304" pitchFamily="18" charset="0"/>
            </a:endParaRPr>
          </a:p>
          <a:p>
            <a:pPr lvl="0"/>
            <a:r>
              <a:rPr lang="ru-RU" sz="3600" dirty="0" smtClean="0">
                <a:latin typeface="Times New Roman" panose="02020603050405020304" pitchFamily="18" charset="0"/>
                <a:cs typeface="Times New Roman" panose="02020603050405020304" pitchFamily="18" charset="0"/>
              </a:rPr>
              <a:t>Не </a:t>
            </a:r>
            <a:r>
              <a:rPr lang="ru-RU" sz="3600" dirty="0">
                <a:latin typeface="Times New Roman" panose="02020603050405020304" pitchFamily="18" charset="0"/>
                <a:cs typeface="Times New Roman" panose="02020603050405020304" pitchFamily="18" charset="0"/>
              </a:rPr>
              <a:t>пытайтесь его превозносить. </a:t>
            </a:r>
            <a:endParaRPr lang="ru-RU" sz="3600" dirty="0" smtClean="0">
              <a:latin typeface="Times New Roman" panose="02020603050405020304" pitchFamily="18" charset="0"/>
              <a:cs typeface="Times New Roman" panose="02020603050405020304" pitchFamily="18" charset="0"/>
            </a:endParaRPr>
          </a:p>
          <a:p>
            <a:pPr lvl="0"/>
            <a:r>
              <a:rPr lang="ru-RU" sz="3600" u="sng" dirty="0" smtClean="0">
                <a:latin typeface="Times New Roman" panose="02020603050405020304" pitchFamily="18" charset="0"/>
                <a:cs typeface="Times New Roman" panose="02020603050405020304" pitchFamily="18" charset="0"/>
              </a:rPr>
              <a:t>Не </a:t>
            </a:r>
            <a:r>
              <a:rPr lang="ru-RU" sz="3600" u="sng" dirty="0">
                <a:latin typeface="Times New Roman" panose="02020603050405020304" pitchFamily="18" charset="0"/>
                <a:cs typeface="Times New Roman" panose="02020603050405020304" pitchFamily="18" charset="0"/>
              </a:rPr>
              <a:t>заставляйте </a:t>
            </a:r>
            <a:r>
              <a:rPr lang="ru-RU" sz="3600" dirty="0">
                <a:latin typeface="Times New Roman" panose="02020603050405020304" pitchFamily="18" charset="0"/>
                <a:cs typeface="Times New Roman" panose="02020603050405020304" pitchFamily="18" charset="0"/>
              </a:rPr>
              <a:t>его делать что бы то </a:t>
            </a:r>
            <a:endParaRPr lang="ru-RU" sz="3600" dirty="0" smtClean="0">
              <a:latin typeface="Times New Roman" panose="02020603050405020304" pitchFamily="18" charset="0"/>
              <a:cs typeface="Times New Roman" panose="02020603050405020304" pitchFamily="18" charset="0"/>
            </a:endParaRPr>
          </a:p>
          <a:p>
            <a:pPr lvl="0"/>
            <a:r>
              <a:rPr lang="ru-RU" sz="3600" dirty="0" smtClean="0">
                <a:latin typeface="Times New Roman" panose="02020603050405020304" pitchFamily="18" charset="0"/>
                <a:cs typeface="Times New Roman" panose="02020603050405020304" pitchFamily="18" charset="0"/>
              </a:rPr>
              <a:t>ни </a:t>
            </a:r>
            <a:r>
              <a:rPr lang="ru-RU" sz="3600" dirty="0">
                <a:latin typeface="Times New Roman" panose="02020603050405020304" pitchFamily="18" charset="0"/>
                <a:cs typeface="Times New Roman" panose="02020603050405020304" pitchFamily="18" charset="0"/>
              </a:rPr>
              <a:t>было! </a:t>
            </a:r>
          </a:p>
        </p:txBody>
      </p:sp>
    </p:spTree>
    <p:extLst>
      <p:ext uri="{BB962C8B-B14F-4D97-AF65-F5344CB8AC3E}">
        <p14:creationId xmlns:p14="http://schemas.microsoft.com/office/powerpoint/2010/main" val="17300096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76672"/>
            <a:ext cx="6512511" cy="638944"/>
          </a:xfrm>
        </p:spPr>
        <p:txBody>
          <a:bodyPr>
            <a:normAutofit fontScale="90000"/>
          </a:bodyPr>
          <a:lstStyle/>
          <a:p>
            <a:pPr algn="ctr"/>
            <a:r>
              <a:rPr lang="ru-RU" sz="4000" b="1" dirty="0" smtClean="0">
                <a:latin typeface="Times New Roman" panose="02020603050405020304" pitchFamily="18" charset="0"/>
                <a:cs typeface="Times New Roman" panose="02020603050405020304" pitchFamily="18" charset="0"/>
              </a:rPr>
              <a:t>Активное слушание </a:t>
            </a:r>
            <a:endParaRPr lang="ru-RU" sz="4000" b="1" dirty="0">
              <a:latin typeface="Times New Roman" panose="02020603050405020304" pitchFamily="18" charset="0"/>
              <a:cs typeface="Times New Roman" panose="02020603050405020304" pitchFamily="18" charset="0"/>
            </a:endParaRPr>
          </a:p>
        </p:txBody>
      </p:sp>
      <p:pic>
        <p:nvPicPr>
          <p:cNvPr id="4098" name="Picture 2" descr="C:\Users\Психолог\Pictures\слушание.jpg"/>
          <p:cNvPicPr>
            <a:picLocks noChangeAspect="1" noChangeArrowheads="1"/>
          </p:cNvPicPr>
          <p:nvPr/>
        </p:nvPicPr>
        <p:blipFill rotWithShape="1">
          <a:blip r:embed="rId3">
            <a:extLst>
              <a:ext uri="{28A0092B-C50C-407E-A947-70E740481C1C}">
                <a14:useLocalDpi xmlns:a14="http://schemas.microsoft.com/office/drawing/2010/main" val="0"/>
              </a:ext>
            </a:extLst>
          </a:blip>
          <a:srcRect b="6411"/>
          <a:stretch/>
        </p:blipFill>
        <p:spPr bwMode="auto">
          <a:xfrm>
            <a:off x="3131840" y="3501008"/>
            <a:ext cx="4603609" cy="3082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23528" y="1196752"/>
            <a:ext cx="7731593" cy="4896544"/>
          </a:xfrm>
        </p:spPr>
        <p:txBody>
          <a:bodyPr>
            <a:normAutofit/>
          </a:bodyPr>
          <a:lstStyle/>
          <a:p>
            <a:pPr marL="0" indent="0">
              <a:buNone/>
            </a:pPr>
            <a:r>
              <a:rPr lang="ru-RU" sz="4000" b="1" i="1" dirty="0" smtClean="0">
                <a:latin typeface="Times New Roman" panose="02020603050405020304" pitchFamily="18" charset="0"/>
                <a:cs typeface="Times New Roman" panose="02020603050405020304" pitchFamily="18" charset="0"/>
              </a:rPr>
              <a:t>Это способ сообщить ребенку, что Вы слышите его чувства, они Вам не безразличны и глубоко Вас волнуют</a:t>
            </a:r>
            <a:endParaRPr lang="ru-RU" sz="4000" dirty="0"/>
          </a:p>
        </p:txBody>
      </p:sp>
    </p:spTree>
    <p:extLst>
      <p:ext uri="{BB962C8B-B14F-4D97-AF65-F5344CB8AC3E}">
        <p14:creationId xmlns:p14="http://schemas.microsoft.com/office/powerpoint/2010/main" val="220894217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u="sng" dirty="0">
                <a:latin typeface="Times New Roman" panose="02020603050405020304" pitchFamily="18" charset="0"/>
                <a:cs typeface="Times New Roman" panose="02020603050405020304" pitchFamily="18" charset="0"/>
              </a:rPr>
              <a:t>ФИЗИЧЕСКОЕ НАСИЛИЕ </a:t>
            </a:r>
          </a:p>
        </p:txBody>
      </p:sp>
      <p:sp>
        <p:nvSpPr>
          <p:cNvPr id="3" name="Объект 2"/>
          <p:cNvSpPr>
            <a:spLocks noGrp="1"/>
          </p:cNvSpPr>
          <p:nvPr>
            <p:ph idx="1"/>
          </p:nvPr>
        </p:nvSpPr>
        <p:spPr>
          <a:xfrm>
            <a:off x="323528" y="1196752"/>
            <a:ext cx="8640960" cy="4525963"/>
          </a:xfrm>
        </p:spPr>
        <p:txBody>
          <a:bodyPr>
            <a:normAutofit/>
          </a:bodyPr>
          <a:lstStyle/>
          <a:p>
            <a:pPr marL="0" indent="0">
              <a:buNone/>
            </a:pPr>
            <a:r>
              <a:rPr lang="ru-RU" sz="4000" dirty="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Любое </a:t>
            </a:r>
            <a:r>
              <a:rPr lang="ru-RU" sz="4000" dirty="0">
                <a:latin typeface="Times New Roman" panose="02020603050405020304" pitchFamily="18" charset="0"/>
                <a:cs typeface="Times New Roman" panose="02020603050405020304" pitchFamily="18" charset="0"/>
              </a:rPr>
              <a:t>неслучайное нанесение телесных повреждений ребёнку </a:t>
            </a:r>
            <a:r>
              <a:rPr lang="ru-RU" sz="4000" dirty="0" smtClean="0">
                <a:latin typeface="Times New Roman" panose="02020603050405020304" pitchFamily="18" charset="0"/>
                <a:cs typeface="Times New Roman" panose="02020603050405020304" pitchFamily="18" charset="0"/>
              </a:rPr>
              <a:t>родителем </a:t>
            </a:r>
            <a:r>
              <a:rPr lang="ru-RU" sz="4000" dirty="0">
                <a:latin typeface="Times New Roman" panose="02020603050405020304" pitchFamily="18" charset="0"/>
                <a:cs typeface="Times New Roman" panose="02020603050405020304" pitchFamily="18" charset="0"/>
              </a:rPr>
              <a:t>или лицом, осуществляющим опеку. </a:t>
            </a:r>
            <a:endParaRPr lang="ru-RU" sz="4000" dirty="0" smtClean="0">
              <a:latin typeface="Times New Roman" panose="02020603050405020304" pitchFamily="18" charset="0"/>
              <a:cs typeface="Times New Roman" panose="02020603050405020304" pitchFamily="18" charset="0"/>
            </a:endParaRPr>
          </a:p>
          <a:p>
            <a:pPr marL="0" indent="0">
              <a:buNone/>
            </a:pPr>
            <a:r>
              <a:rPr lang="ru-RU" sz="4000" dirty="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Когда </a:t>
            </a:r>
            <a:r>
              <a:rPr lang="ru-RU" sz="4000" dirty="0">
                <a:latin typeface="Times New Roman" panose="02020603050405020304" pitchFamily="18" charset="0"/>
                <a:cs typeface="Times New Roman" panose="02020603050405020304" pitchFamily="18" charset="0"/>
              </a:rPr>
              <a:t>родители умышленно не предотвращают возможности причинении телесных повреждений</a:t>
            </a:r>
            <a:r>
              <a:rPr lang="ru-RU" sz="4000" dirty="0" smtClean="0">
                <a:latin typeface="Times New Roman" panose="02020603050405020304" pitchFamily="18" charset="0"/>
                <a:cs typeface="Times New Roman" panose="02020603050405020304" pitchFamily="18" charset="0"/>
              </a:rPr>
              <a:t>.</a:t>
            </a:r>
          </a:p>
          <a:p>
            <a:pPr marL="0" indent="0">
              <a:buNone/>
            </a:pPr>
            <a:endParaRPr lang="ru-RU" dirty="0"/>
          </a:p>
        </p:txBody>
      </p:sp>
    </p:spTree>
    <p:extLst>
      <p:ext uri="{BB962C8B-B14F-4D97-AF65-F5344CB8AC3E}">
        <p14:creationId xmlns:p14="http://schemas.microsoft.com/office/powerpoint/2010/main" val="177958766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035723" cy="1368152"/>
          </a:xfrm>
        </p:spPr>
        <p:txBody>
          <a:bodyPr>
            <a:noAutofit/>
          </a:bodyPr>
          <a:lstStyle/>
          <a:p>
            <a:pPr algn="ctr"/>
            <a:r>
              <a:rPr lang="ru-RU" sz="3600" b="1" u="sng" dirty="0" smtClean="0">
                <a:latin typeface="Times New Roman" panose="02020603050405020304" pitchFamily="18" charset="0"/>
                <a:cs typeface="Times New Roman" panose="02020603050405020304" pitchFamily="18" charset="0"/>
              </a:rPr>
              <a:t>Техника активного слушания</a:t>
            </a:r>
            <a:endParaRPr lang="ru-RU" sz="36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1484784"/>
            <a:ext cx="8856984" cy="5112568"/>
          </a:xfrm>
        </p:spPr>
        <p:txBody>
          <a:bodyPr>
            <a:normAutofit/>
          </a:bodyPr>
          <a:lstStyle/>
          <a:p>
            <a:pPr marL="514350" indent="-514350">
              <a:buAutoNum type="arabicPeriod"/>
            </a:pPr>
            <a:r>
              <a:rPr lang="ru-RU" sz="3200" b="1" i="1" dirty="0" smtClean="0">
                <a:latin typeface="Times New Roman" panose="02020603050405020304" pitchFamily="18" charset="0"/>
                <a:cs typeface="Times New Roman" panose="02020603050405020304" pitchFamily="18" charset="0"/>
              </a:rPr>
              <a:t>Повернуться лицом к ребенку, глаза на одном </a:t>
            </a:r>
            <a:r>
              <a:rPr lang="ru-RU" sz="3200" b="1" i="1" dirty="0" smtClean="0">
                <a:latin typeface="Times New Roman" panose="02020603050405020304" pitchFamily="18" charset="0"/>
                <a:cs typeface="Times New Roman" panose="02020603050405020304" pitchFamily="18" charset="0"/>
              </a:rPr>
              <a:t>уровне</a:t>
            </a:r>
            <a:endParaRPr lang="ru-RU" sz="3200" b="1" i="1" dirty="0" smtClean="0">
              <a:latin typeface="Times New Roman" panose="02020603050405020304" pitchFamily="18" charset="0"/>
              <a:cs typeface="Times New Roman" panose="02020603050405020304" pitchFamily="18" charset="0"/>
            </a:endParaRPr>
          </a:p>
          <a:p>
            <a:pPr marL="514350" indent="-514350">
              <a:buAutoNum type="arabicPeriod"/>
            </a:pPr>
            <a:r>
              <a:rPr lang="ru-RU" sz="3200" b="1" i="1" dirty="0" smtClean="0">
                <a:latin typeface="Times New Roman" panose="02020603050405020304" pitchFamily="18" charset="0"/>
                <a:cs typeface="Times New Roman" panose="02020603050405020304" pitchFamily="18" charset="0"/>
              </a:rPr>
              <a:t>Избегать вопросов, использовать утвердительную форму высказываний (Позволь, я повторю, чтобы удостовериться, что правильно понял тебя. Мне интересно, что ты рассказываешь)</a:t>
            </a:r>
          </a:p>
          <a:p>
            <a:pPr marL="0" indent="0"/>
            <a:endParaRPr lang="ru-RU" dirty="0"/>
          </a:p>
        </p:txBody>
      </p:sp>
    </p:spTree>
    <p:extLst>
      <p:ext uri="{BB962C8B-B14F-4D97-AF65-F5344CB8AC3E}">
        <p14:creationId xmlns:p14="http://schemas.microsoft.com/office/powerpoint/2010/main" val="161206848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lvl="0" indent="0"/>
            <a:r>
              <a:rPr lang="ru-RU" sz="3200" i="1" dirty="0" smtClean="0">
                <a:solidFill>
                  <a:srgbClr val="000000"/>
                </a:solidFill>
                <a:latin typeface="Times New Roman" panose="02020603050405020304" pitchFamily="18" charset="0"/>
                <a:cs typeface="Times New Roman" panose="02020603050405020304" pitchFamily="18" charset="0"/>
              </a:rPr>
              <a:t>3. Держать </a:t>
            </a:r>
            <a:r>
              <a:rPr lang="ru-RU" sz="3200" i="1" dirty="0">
                <a:solidFill>
                  <a:srgbClr val="000000"/>
                </a:solidFill>
                <a:latin typeface="Times New Roman" panose="02020603050405020304" pitchFamily="18" charset="0"/>
                <a:cs typeface="Times New Roman" panose="02020603050405020304" pitchFamily="18" charset="0"/>
              </a:rPr>
              <a:t>паузу, давая ребенку время на обдумывание (пауза помогает ребенку разобраться в своих переживаниях</a:t>
            </a:r>
            <a:r>
              <a:rPr lang="ru-RU" sz="3200" i="1" dirty="0" smtClean="0">
                <a:solidFill>
                  <a:srgbClr val="000000"/>
                </a:solidFill>
                <a:latin typeface="Times New Roman" panose="02020603050405020304" pitchFamily="18" charset="0"/>
                <a:cs typeface="Times New Roman" panose="02020603050405020304" pitchFamily="18" charset="0"/>
              </a:rPr>
              <a:t>)</a:t>
            </a:r>
          </a:p>
          <a:p>
            <a:pPr marL="0" lvl="0" indent="0"/>
            <a:r>
              <a:rPr lang="ru-RU" sz="3200" i="1" dirty="0" smtClean="0">
                <a:solidFill>
                  <a:srgbClr val="000000"/>
                </a:solidFill>
                <a:latin typeface="Times New Roman" panose="02020603050405020304" pitchFamily="18" charset="0"/>
                <a:cs typeface="Times New Roman" panose="02020603050405020304" pitchFamily="18" charset="0"/>
              </a:rPr>
              <a:t>4. Обозначать </a:t>
            </a:r>
            <a:r>
              <a:rPr lang="ru-RU" sz="3200" i="1" dirty="0">
                <a:solidFill>
                  <a:srgbClr val="000000"/>
                </a:solidFill>
                <a:latin typeface="Times New Roman" panose="02020603050405020304" pitchFamily="18" charset="0"/>
                <a:cs typeface="Times New Roman" panose="02020603050405020304" pitchFamily="18" charset="0"/>
              </a:rPr>
              <a:t>чувства, испытываемые ребенком</a:t>
            </a:r>
          </a:p>
          <a:p>
            <a:endParaRPr lang="ru-RU" dirty="0"/>
          </a:p>
        </p:txBody>
      </p:sp>
    </p:spTree>
    <p:extLst>
      <p:ext uri="{BB962C8B-B14F-4D97-AF65-F5344CB8AC3E}">
        <p14:creationId xmlns:p14="http://schemas.microsoft.com/office/powerpoint/2010/main" val="9156613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478216" cy="785024"/>
          </a:xfrm>
        </p:spPr>
        <p:txBody>
          <a:bodyPr>
            <a:normAutofit fontScale="90000"/>
          </a:bodyPr>
          <a:lstStyle/>
          <a:p>
            <a:pPr algn="ctr"/>
            <a:r>
              <a:rPr lang="ru-RU" sz="5400" b="1" u="sng" dirty="0">
                <a:latin typeface="Times New Roman" panose="02020603050405020304" pitchFamily="18" charset="0"/>
                <a:cs typeface="Times New Roman" panose="02020603050405020304" pitchFamily="18" charset="0"/>
              </a:rPr>
              <a:t>«Я-высказывание» </a:t>
            </a:r>
          </a:p>
        </p:txBody>
      </p:sp>
      <p:sp>
        <p:nvSpPr>
          <p:cNvPr id="3" name="Объект 2"/>
          <p:cNvSpPr>
            <a:spLocks noGrp="1"/>
          </p:cNvSpPr>
          <p:nvPr>
            <p:ph idx="1"/>
          </p:nvPr>
        </p:nvSpPr>
        <p:spPr>
          <a:xfrm>
            <a:off x="395536" y="1196752"/>
            <a:ext cx="8424936" cy="5328592"/>
          </a:xfrm>
        </p:spPr>
        <p:txBody>
          <a:bodyPr>
            <a:normAutofit/>
          </a:bodyPr>
          <a:lstStyle/>
          <a:p>
            <a:pPr marL="0" indent="0" algn="ctr">
              <a:buNone/>
            </a:pPr>
            <a:r>
              <a:rPr lang="ru-RU" sz="3600" b="1" i="1" dirty="0" smtClean="0">
                <a:latin typeface="Times New Roman" panose="02020603050405020304" pitchFamily="18" charset="0"/>
                <a:cs typeface="Times New Roman" panose="02020603050405020304" pitchFamily="18" charset="0"/>
              </a:rPr>
              <a:t>это </a:t>
            </a:r>
            <a:r>
              <a:rPr lang="ru-RU" sz="3600" b="1" i="1" dirty="0">
                <a:latin typeface="Times New Roman" panose="02020603050405020304" pitchFamily="18" charset="0"/>
                <a:cs typeface="Times New Roman" panose="02020603050405020304" pitchFamily="18" charset="0"/>
              </a:rPr>
              <a:t>прием и способ, с помощью которого взрослый сообщает ребенку о своих чувствах и отрицательных переживаниях, а не о нем и не о его поведении, которое это переживание вызвало (в отличие от «Ты-высказывания»). </a:t>
            </a:r>
            <a:endParaRPr lang="ru-RU" sz="3600" b="1" i="1" dirty="0" smtClean="0">
              <a:latin typeface="Times New Roman" panose="02020603050405020304" pitchFamily="18" charset="0"/>
              <a:cs typeface="Times New Roman" panose="02020603050405020304" pitchFamily="18" charset="0"/>
            </a:endParaRPr>
          </a:p>
          <a:p>
            <a:pPr marL="0" indent="0">
              <a:buNone/>
            </a:pPr>
            <a:endParaRPr lang="ru-RU" sz="3200" b="1" i="1"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20444710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22960" y="1100629"/>
            <a:ext cx="7520940" cy="2544396"/>
          </a:xfrm>
        </p:spPr>
        <p:txBody>
          <a:bodyPr>
            <a:normAutofit lnSpcReduction="10000"/>
          </a:bodyPr>
          <a:lstStyle/>
          <a:p>
            <a:pPr algn="ctr"/>
            <a:r>
              <a:rPr lang="ru-RU" sz="4000" dirty="0">
                <a:latin typeface="Times New Roman" panose="02020603050405020304" pitchFamily="18" charset="0"/>
                <a:cs typeface="Times New Roman" panose="02020603050405020304" pitchFamily="18" charset="0"/>
              </a:rPr>
              <a:t>«Я-высказывание» всегда начинается с личных местоимений: </a:t>
            </a:r>
            <a:endParaRPr lang="ru-RU" sz="4000" dirty="0" smtClean="0">
              <a:latin typeface="Times New Roman" panose="02020603050405020304" pitchFamily="18" charset="0"/>
              <a:cs typeface="Times New Roman" panose="02020603050405020304" pitchFamily="18" charset="0"/>
            </a:endParaRPr>
          </a:p>
          <a:p>
            <a:pPr algn="ctr"/>
            <a:r>
              <a:rPr lang="ru-RU" sz="4000" dirty="0" smtClean="0">
                <a:latin typeface="Times New Roman" panose="02020603050405020304" pitchFamily="18" charset="0"/>
                <a:cs typeface="Times New Roman" panose="02020603050405020304" pitchFamily="18" charset="0"/>
              </a:rPr>
              <a:t>«</a:t>
            </a:r>
            <a:r>
              <a:rPr lang="ru-RU" sz="4000" dirty="0">
                <a:latin typeface="Times New Roman" panose="02020603050405020304" pitchFamily="18" charset="0"/>
                <a:cs typeface="Times New Roman" panose="02020603050405020304" pitchFamily="18" charset="0"/>
              </a:rPr>
              <a:t>я», «мне», «меня</a:t>
            </a:r>
            <a:r>
              <a:rPr lang="ru-RU"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7699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400" b="1" dirty="0" smtClean="0">
                <a:latin typeface="Times New Roman" panose="02020603050405020304" pitchFamily="18" charset="0"/>
                <a:cs typeface="Times New Roman" panose="02020603050405020304" pitchFamily="18" charset="0"/>
              </a:rPr>
              <a:t>Алгоритм </a:t>
            </a:r>
            <a:endParaRPr lang="ru-RU" sz="4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1484784"/>
            <a:ext cx="8928992" cy="3579849"/>
          </a:xfrm>
        </p:spPr>
        <p:txBody>
          <a:bodyPr>
            <a:normAutofit/>
          </a:bodyPr>
          <a:lstStyle/>
          <a:p>
            <a:r>
              <a:rPr lang="ru-RU" sz="3600" dirty="0" smtClean="0">
                <a:latin typeface="Times New Roman" panose="02020603050405020304" pitchFamily="18" charset="0"/>
                <a:cs typeface="Times New Roman" panose="02020603050405020304" pitchFamily="18" charset="0"/>
              </a:rPr>
              <a:t>Когда… (событие, ситуация)</a:t>
            </a:r>
          </a:p>
          <a:p>
            <a:r>
              <a:rPr lang="ru-RU" sz="3600" dirty="0" smtClean="0">
                <a:latin typeface="Times New Roman" panose="02020603050405020304" pitchFamily="18" charset="0"/>
                <a:cs typeface="Times New Roman" panose="02020603050405020304" pitchFamily="18" charset="0"/>
              </a:rPr>
              <a:t>Я чувствую … (ваша реакция)</a:t>
            </a:r>
          </a:p>
          <a:p>
            <a:r>
              <a:rPr lang="ru-RU" sz="3600" dirty="0" smtClean="0">
                <a:latin typeface="Times New Roman" panose="02020603050405020304" pitchFamily="18" charset="0"/>
                <a:cs typeface="Times New Roman" panose="02020603050405020304" pitchFamily="18" charset="0"/>
              </a:rPr>
              <a:t>Потому что … (причины этого чувства)</a:t>
            </a:r>
          </a:p>
          <a:p>
            <a:r>
              <a:rPr lang="ru-RU" sz="3600" dirty="0" smtClean="0">
                <a:latin typeface="Times New Roman" panose="02020603050405020304" pitchFamily="18" charset="0"/>
                <a:cs typeface="Times New Roman" panose="02020603050405020304" pitchFamily="18" charset="0"/>
              </a:rPr>
              <a:t>Мне хотелось бы…(предпочитаемый</a:t>
            </a:r>
          </a:p>
          <a:p>
            <a:r>
              <a:rPr lang="ru-RU" sz="3600" dirty="0" smtClean="0">
                <a:latin typeface="Times New Roman" panose="02020603050405020304" pitchFamily="18" charset="0"/>
                <a:cs typeface="Times New Roman" panose="02020603050405020304" pitchFamily="18" charset="0"/>
              </a:rPr>
              <a:t>вами исход)</a:t>
            </a:r>
            <a:endParaRPr lang="ru-RU"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50350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730" y="692696"/>
            <a:ext cx="8712968" cy="4536504"/>
          </a:xfrm>
        </p:spPr>
        <p:txBody>
          <a:bodyPr>
            <a:normAutofit fontScale="77500" lnSpcReduction="20000"/>
          </a:bodyPr>
          <a:lstStyle/>
          <a:p>
            <a:pPr algn="ctr"/>
            <a:endParaRPr lang="ru-RU" sz="4800" i="1" dirty="0" smtClean="0">
              <a:latin typeface="Times New Roman" panose="02020603050405020304" pitchFamily="18" charset="0"/>
              <a:cs typeface="Times New Roman" panose="02020603050405020304" pitchFamily="18" charset="0"/>
            </a:endParaRPr>
          </a:p>
          <a:p>
            <a:pPr algn="ctr"/>
            <a:endParaRPr lang="ru-RU" sz="4800" i="1" dirty="0">
              <a:latin typeface="Times New Roman" panose="02020603050405020304" pitchFamily="18" charset="0"/>
              <a:cs typeface="Times New Roman" panose="02020603050405020304" pitchFamily="18" charset="0"/>
            </a:endParaRPr>
          </a:p>
          <a:p>
            <a:pPr algn="ctr"/>
            <a:endParaRPr lang="ru-RU" sz="4800" i="1" dirty="0" smtClean="0">
              <a:latin typeface="Times New Roman" panose="02020603050405020304" pitchFamily="18" charset="0"/>
              <a:cs typeface="Times New Roman" panose="02020603050405020304" pitchFamily="18" charset="0"/>
            </a:endParaRPr>
          </a:p>
          <a:p>
            <a:pPr algn="ctr"/>
            <a:endParaRPr lang="ru-RU" sz="4800" i="1" dirty="0">
              <a:latin typeface="Times New Roman" panose="02020603050405020304" pitchFamily="18" charset="0"/>
              <a:cs typeface="Times New Roman" panose="02020603050405020304" pitchFamily="18" charset="0"/>
            </a:endParaRPr>
          </a:p>
          <a:p>
            <a:pPr algn="ctr"/>
            <a:endParaRPr lang="ru-RU" sz="4800" i="1" dirty="0" smtClean="0">
              <a:latin typeface="Times New Roman" panose="02020603050405020304" pitchFamily="18" charset="0"/>
              <a:cs typeface="Times New Roman" panose="02020603050405020304" pitchFamily="18" charset="0"/>
            </a:endParaRPr>
          </a:p>
          <a:p>
            <a:pPr algn="ctr"/>
            <a:endParaRPr lang="ru-RU" sz="4800" i="1" dirty="0" smtClean="0">
              <a:latin typeface="Times New Roman" panose="02020603050405020304" pitchFamily="18" charset="0"/>
              <a:cs typeface="Times New Roman" panose="02020603050405020304" pitchFamily="18" charset="0"/>
            </a:endParaRPr>
          </a:p>
          <a:p>
            <a:pPr algn="ctr"/>
            <a:endParaRPr lang="ru-RU" sz="4800" i="1" dirty="0">
              <a:latin typeface="Times New Roman" panose="02020603050405020304" pitchFamily="18" charset="0"/>
              <a:cs typeface="Times New Roman" panose="02020603050405020304" pitchFamily="18" charset="0"/>
            </a:endParaRPr>
          </a:p>
          <a:p>
            <a:pPr algn="ctr"/>
            <a:r>
              <a:rPr lang="ru-RU" sz="4800" i="1" cap="all" dirty="0" smtClean="0">
                <a:latin typeface="Times New Roman" panose="02020603050405020304" pitchFamily="18" charset="0"/>
                <a:cs typeface="Times New Roman" panose="02020603050405020304" pitchFamily="18" charset="0"/>
              </a:rPr>
              <a:t>Благодарим вас за внимание!</a:t>
            </a:r>
          </a:p>
          <a:p>
            <a:endParaRPr lang="ru-RU" dirty="0"/>
          </a:p>
        </p:txBody>
      </p:sp>
      <p:pic>
        <p:nvPicPr>
          <p:cNvPr id="1027" name="Picture 3" descr="C:\Users\Психолог\Pictures\52e177e63c5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323" y="260648"/>
            <a:ext cx="5743575" cy="42957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9228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u="sng" dirty="0">
                <a:latin typeface="Times New Roman" panose="02020603050405020304" pitchFamily="18" charset="0"/>
                <a:cs typeface="Times New Roman" panose="02020603050405020304" pitchFamily="18" charset="0"/>
              </a:rPr>
              <a:t>СЕКСУАЛЬНОЕ </a:t>
            </a:r>
            <a:r>
              <a:rPr lang="ru-RU" sz="4000" u="sng" dirty="0" smtClean="0">
                <a:latin typeface="Times New Roman" panose="02020603050405020304" pitchFamily="18" charset="0"/>
                <a:cs typeface="Times New Roman" panose="02020603050405020304" pitchFamily="18" charset="0"/>
              </a:rPr>
              <a:t>НАСИЛИЕ</a:t>
            </a:r>
            <a:endParaRPr lang="ru-RU" u="sng" dirty="0"/>
          </a:p>
        </p:txBody>
      </p:sp>
      <p:sp>
        <p:nvSpPr>
          <p:cNvPr id="3" name="Объект 2"/>
          <p:cNvSpPr>
            <a:spLocks noGrp="1"/>
          </p:cNvSpPr>
          <p:nvPr>
            <p:ph idx="1"/>
          </p:nvPr>
        </p:nvSpPr>
        <p:spPr>
          <a:xfrm>
            <a:off x="457200" y="1196752"/>
            <a:ext cx="8435280" cy="4929411"/>
          </a:xfrm>
        </p:spPr>
        <p:txBody>
          <a:bodyPr>
            <a:noAutofit/>
          </a:bodyPr>
          <a:lstStyle/>
          <a:p>
            <a:pPr marL="0" indent="0">
              <a:buNone/>
            </a:pPr>
            <a:r>
              <a:rPr lang="ru-RU" sz="4000" dirty="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Использование ребёнка или подростка для получения сексуального удовлетворения.</a:t>
            </a:r>
          </a:p>
          <a:p>
            <a:pPr marL="0" indent="0">
              <a:buNone/>
            </a:pPr>
            <a:r>
              <a:rPr lang="ru-RU" sz="4000" dirty="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Показ </a:t>
            </a:r>
            <a:r>
              <a:rPr lang="ru-RU" sz="4000" dirty="0">
                <a:latin typeface="Times New Roman" panose="02020603050405020304" pitchFamily="18" charset="0"/>
                <a:cs typeface="Times New Roman" panose="02020603050405020304" pitchFamily="18" charset="0"/>
              </a:rPr>
              <a:t>порнографии детям, использование детей для производства порнографической продукции и сексуальное поведение в присутствии </a:t>
            </a:r>
            <a:r>
              <a:rPr lang="ru-RU" sz="4000" dirty="0" smtClean="0">
                <a:latin typeface="Times New Roman" panose="02020603050405020304" pitchFamily="18" charset="0"/>
                <a:cs typeface="Times New Roman" panose="02020603050405020304" pitchFamily="18" charset="0"/>
              </a:rPr>
              <a:t>детей.</a:t>
            </a:r>
            <a:r>
              <a:rPr lang="ru-RU" sz="4000" dirty="0" smtClean="0"/>
              <a:t/>
            </a:r>
            <a:br>
              <a:rPr lang="ru-RU" sz="4000" dirty="0" smtClean="0"/>
            </a:br>
            <a:endParaRPr lang="ru-RU" sz="4000" dirty="0"/>
          </a:p>
        </p:txBody>
      </p:sp>
    </p:spTree>
    <p:extLst>
      <p:ext uri="{BB962C8B-B14F-4D97-AF65-F5344CB8AC3E}">
        <p14:creationId xmlns:p14="http://schemas.microsoft.com/office/powerpoint/2010/main" val="183061733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467600" cy="1143000"/>
          </a:xfrm>
        </p:spPr>
        <p:txBody>
          <a:bodyPr>
            <a:normAutofit/>
          </a:bodyPr>
          <a:lstStyle/>
          <a:p>
            <a:pPr algn="ctr"/>
            <a:r>
              <a:rPr lang="ru-RU" sz="3600" b="1" u="sng" dirty="0">
                <a:latin typeface="Times New Roman" panose="02020603050405020304" pitchFamily="18" charset="0"/>
                <a:cs typeface="Times New Roman" panose="02020603050405020304" pitchFamily="18" charset="0"/>
              </a:rPr>
              <a:t>ПРЕНЕБРЕЖЕНИЕ</a:t>
            </a:r>
          </a:p>
        </p:txBody>
      </p:sp>
      <p:sp>
        <p:nvSpPr>
          <p:cNvPr id="3" name="Объект 2"/>
          <p:cNvSpPr>
            <a:spLocks noGrp="1"/>
          </p:cNvSpPr>
          <p:nvPr>
            <p:ph idx="1"/>
          </p:nvPr>
        </p:nvSpPr>
        <p:spPr>
          <a:xfrm>
            <a:off x="457200" y="1600200"/>
            <a:ext cx="8363272" cy="4525963"/>
          </a:xfrm>
        </p:spPr>
        <p:txBody>
          <a:bodyPr/>
          <a:lstStyle/>
          <a:p>
            <a:pPr marL="0" indent="0">
              <a:buNone/>
            </a:pPr>
            <a:r>
              <a:rPr lang="ru-RU" sz="4300" dirty="0" smtClean="0">
                <a:latin typeface="Times New Roman" panose="02020603050405020304" pitchFamily="18" charset="0"/>
                <a:cs typeface="Times New Roman" panose="02020603050405020304" pitchFamily="18" charset="0"/>
              </a:rPr>
              <a:t>	Родителями или опекунами не обеспечиваются элементарные нужды ребёнка, такие, как еда, одежда, образование и забота о здоровье.</a:t>
            </a:r>
            <a:endParaRPr lang="ru-RU" sz="43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4477839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67600" cy="1143000"/>
          </a:xfrm>
        </p:spPr>
        <p:txBody>
          <a:bodyPr>
            <a:normAutofit fontScale="90000"/>
          </a:bodyPr>
          <a:lstStyle/>
          <a:p>
            <a:pPr algn="ctr"/>
            <a:r>
              <a:rPr lang="ru-RU" b="1" dirty="0" smtClean="0"/>
              <a:t/>
            </a:r>
            <a:br>
              <a:rPr lang="ru-RU" b="1" dirty="0" smtClean="0"/>
            </a:br>
            <a:r>
              <a:rPr lang="ru-RU" sz="3700" b="1" u="sng" dirty="0" smtClean="0">
                <a:latin typeface="Times New Roman" panose="02020603050405020304" pitchFamily="18" charset="0"/>
                <a:cs typeface="Times New Roman" panose="02020603050405020304" pitchFamily="18" charset="0"/>
              </a:rPr>
              <a:t>Признаки эмоционального насилия:</a:t>
            </a:r>
            <a:r>
              <a:rPr lang="ru-RU" sz="3700" u="sng" dirty="0" smtClean="0">
                <a:latin typeface="Times New Roman" panose="02020603050405020304" pitchFamily="18" charset="0"/>
                <a:cs typeface="Times New Roman" panose="02020603050405020304" pitchFamily="18" charset="0"/>
              </a:rPr>
              <a:t/>
            </a:r>
            <a:br>
              <a:rPr lang="ru-RU" sz="3700" u="sng" dirty="0" smtClean="0">
                <a:latin typeface="Times New Roman" panose="02020603050405020304" pitchFamily="18" charset="0"/>
                <a:cs typeface="Times New Roman" panose="02020603050405020304" pitchFamily="18" charset="0"/>
              </a:rPr>
            </a:br>
            <a:endParaRPr lang="ru-RU" sz="3700"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23528" y="1340768"/>
            <a:ext cx="8507288" cy="4680520"/>
          </a:xfrm>
        </p:spPr>
        <p:txBody>
          <a:bodyPr>
            <a:normAutofit fontScale="62500" lnSpcReduction="20000"/>
          </a:bodyPr>
          <a:lstStyle/>
          <a:p>
            <a:pPr lvl="0"/>
            <a:r>
              <a:rPr lang="ru-RU" sz="5800" dirty="0">
                <a:latin typeface="Times New Roman" panose="02020603050405020304" pitchFamily="18" charset="0"/>
                <a:cs typeface="Times New Roman" panose="02020603050405020304" pitchFamily="18" charset="0"/>
              </a:rPr>
              <a:t>Грустен, </a:t>
            </a:r>
            <a:r>
              <a:rPr lang="ru-RU" sz="5800" dirty="0" err="1">
                <a:latin typeface="Times New Roman" panose="02020603050405020304" pitchFamily="18" charset="0"/>
                <a:cs typeface="Times New Roman" panose="02020603050405020304" pitchFamily="18" charset="0"/>
              </a:rPr>
              <a:t>депрессивен</a:t>
            </a:r>
            <a:r>
              <a:rPr lang="ru-RU" sz="5800" dirty="0">
                <a:latin typeface="Times New Roman" panose="02020603050405020304" pitchFamily="18" charset="0"/>
                <a:cs typeface="Times New Roman" panose="02020603050405020304" pitchFamily="18" charset="0"/>
              </a:rPr>
              <a:t>;</a:t>
            </a:r>
          </a:p>
          <a:p>
            <a:r>
              <a:rPr lang="ru-RU" sz="5800" dirty="0" smtClean="0">
                <a:latin typeface="Times New Roman" panose="02020603050405020304" pitchFamily="18" charset="0"/>
                <a:cs typeface="Times New Roman" panose="02020603050405020304" pitchFamily="18" charset="0"/>
              </a:rPr>
              <a:t>Не </a:t>
            </a:r>
            <a:r>
              <a:rPr lang="ru-RU" sz="5800" dirty="0">
                <a:latin typeface="Times New Roman" panose="02020603050405020304" pitchFamily="18" charset="0"/>
                <a:cs typeface="Times New Roman" panose="02020603050405020304" pitchFamily="18" charset="0"/>
              </a:rPr>
              <a:t>умеет играть с другими детьми; </a:t>
            </a:r>
            <a:endParaRPr lang="ru-RU" sz="5800" dirty="0" smtClean="0">
              <a:latin typeface="Times New Roman" panose="02020603050405020304" pitchFamily="18" charset="0"/>
              <a:cs typeface="Times New Roman" panose="02020603050405020304" pitchFamily="18" charset="0"/>
            </a:endParaRPr>
          </a:p>
          <a:p>
            <a:pPr lvl="0"/>
            <a:r>
              <a:rPr lang="ru-RU" sz="5800" dirty="0" smtClean="0">
                <a:latin typeface="Times New Roman" panose="02020603050405020304" pitchFamily="18" charset="0"/>
                <a:cs typeface="Times New Roman" panose="02020603050405020304" pitchFamily="18" charset="0"/>
              </a:rPr>
              <a:t>Имеет странные привычки (кусается, монотонно раскачивается, щиплется, сосет палец и т. д.); </a:t>
            </a:r>
          </a:p>
          <a:p>
            <a:r>
              <a:rPr lang="ru-RU" sz="5800" dirty="0" smtClean="0">
                <a:latin typeface="Times New Roman" panose="02020603050405020304" pitchFamily="18" charset="0"/>
                <a:cs typeface="Times New Roman" panose="02020603050405020304" pitchFamily="18" charset="0"/>
              </a:rPr>
              <a:t>Ночное </a:t>
            </a:r>
            <a:r>
              <a:rPr lang="ru-RU" sz="5800" dirty="0">
                <a:latin typeface="Times New Roman" panose="02020603050405020304" pitchFamily="18" charset="0"/>
                <a:cs typeface="Times New Roman" panose="02020603050405020304" pitchFamily="18" charset="0"/>
              </a:rPr>
              <a:t>и/или дневное недержание мочи;</a:t>
            </a:r>
          </a:p>
          <a:p>
            <a:pPr lvl="0"/>
            <a:r>
              <a:rPr lang="ru-RU" sz="5800" dirty="0" smtClean="0">
                <a:latin typeface="Times New Roman" panose="02020603050405020304" pitchFamily="18" charset="0"/>
                <a:cs typeface="Times New Roman" panose="02020603050405020304" pitchFamily="18" charset="0"/>
              </a:rPr>
              <a:t>«Приклеивается» к любому взрослому в поисках внимания и тепла.</a:t>
            </a:r>
          </a:p>
          <a:p>
            <a:endParaRPr lang="ru-RU" dirty="0" smtClean="0"/>
          </a:p>
          <a:p>
            <a:endParaRPr lang="ru-RU" dirty="0"/>
          </a:p>
        </p:txBody>
      </p:sp>
    </p:spTree>
    <p:extLst>
      <p:ext uri="{BB962C8B-B14F-4D97-AF65-F5344CB8AC3E}">
        <p14:creationId xmlns:p14="http://schemas.microsoft.com/office/powerpoint/2010/main" val="19168192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778098"/>
          </a:xfrm>
        </p:spPr>
        <p:txBody>
          <a:bodyPr>
            <a:normAutofit/>
          </a:bodyPr>
          <a:lstStyle/>
          <a:p>
            <a:pPr algn="ctr"/>
            <a:r>
              <a:rPr lang="ru-RU" sz="3300" b="1" u="sng" dirty="0" smtClean="0">
                <a:latin typeface="Times New Roman" panose="02020603050405020304" pitchFamily="18" charset="0"/>
                <a:cs typeface="Times New Roman" panose="02020603050405020304" pitchFamily="18" charset="0"/>
              </a:rPr>
              <a:t>Признаки физического насилия</a:t>
            </a:r>
            <a:endParaRPr lang="ru-RU" sz="33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07504" y="836712"/>
            <a:ext cx="9036496" cy="5904656"/>
          </a:xfrm>
        </p:spPr>
        <p:txBody>
          <a:bodyPr>
            <a:noAutofit/>
          </a:bodyPr>
          <a:lstStyle/>
          <a:p>
            <a:pPr marL="36576" indent="0" algn="ctr">
              <a:buNone/>
            </a:pPr>
            <a:r>
              <a:rPr lang="ru-RU" sz="2600" b="1" u="sng" dirty="0" smtClean="0">
                <a:latin typeface="Times New Roman" panose="02020603050405020304" pitchFamily="18" charset="0"/>
                <a:cs typeface="Times New Roman" panose="02020603050405020304" pitchFamily="18" charset="0"/>
              </a:rPr>
              <a:t>Внешние </a:t>
            </a:r>
            <a:r>
              <a:rPr lang="ru-RU" sz="2600" b="1" u="sng" dirty="0">
                <a:latin typeface="Times New Roman" panose="02020603050405020304" pitchFamily="18" charset="0"/>
                <a:cs typeface="Times New Roman" panose="02020603050405020304" pitchFamily="18" charset="0"/>
              </a:rPr>
              <a:t>показатели:</a:t>
            </a:r>
            <a:endParaRPr lang="ru-RU" sz="2600" u="sng" dirty="0">
              <a:latin typeface="Times New Roman" panose="02020603050405020304" pitchFamily="18" charset="0"/>
              <a:cs typeface="Times New Roman" panose="02020603050405020304" pitchFamily="18" charset="0"/>
            </a:endParaRPr>
          </a:p>
          <a:p>
            <a:pPr lvl="0">
              <a:lnSpc>
                <a:spcPct val="150000"/>
              </a:lnSpc>
            </a:pPr>
            <a:r>
              <a:rPr lang="ru-RU" dirty="0">
                <a:latin typeface="Times New Roman" panose="02020603050405020304" pitchFamily="18" charset="0"/>
                <a:cs typeface="Times New Roman" panose="02020603050405020304" pitchFamily="18" charset="0"/>
              </a:rPr>
              <a:t>Синяки и кровоподтеки на </a:t>
            </a:r>
            <a:r>
              <a:rPr lang="ru-RU" dirty="0" smtClean="0">
                <a:latin typeface="Times New Roman" panose="02020603050405020304" pitchFamily="18" charset="0"/>
                <a:cs typeface="Times New Roman" panose="02020603050405020304" pitchFamily="18" charset="0"/>
              </a:rPr>
              <a:t>теле.</a:t>
            </a:r>
            <a:endParaRPr lang="ru-RU" dirty="0">
              <a:latin typeface="Times New Roman" panose="02020603050405020304" pitchFamily="18" charset="0"/>
              <a:cs typeface="Times New Roman" panose="02020603050405020304" pitchFamily="18" charset="0"/>
            </a:endParaRPr>
          </a:p>
          <a:p>
            <a:pPr lvl="0">
              <a:lnSpc>
                <a:spcPct val="150000"/>
              </a:lnSpc>
            </a:pPr>
            <a:r>
              <a:rPr lang="ru-RU" dirty="0">
                <a:latin typeface="Times New Roman" panose="02020603050405020304" pitchFamily="18" charset="0"/>
                <a:cs typeface="Times New Roman" panose="02020603050405020304" pitchFamily="18" charset="0"/>
              </a:rPr>
              <a:t>Необъяснимые следы </a:t>
            </a:r>
            <a:r>
              <a:rPr lang="ru-RU" dirty="0" smtClean="0">
                <a:latin typeface="Times New Roman" panose="02020603050405020304" pitchFamily="18" charset="0"/>
                <a:cs typeface="Times New Roman" panose="02020603050405020304" pitchFamily="18" charset="0"/>
              </a:rPr>
              <a:t>ожогов.</a:t>
            </a:r>
          </a:p>
          <a:p>
            <a:pPr lvl="0">
              <a:lnSpc>
                <a:spcPct val="150000"/>
              </a:lnSpc>
            </a:pPr>
            <a:r>
              <a:rPr lang="ru-RU" dirty="0" smtClean="0">
                <a:latin typeface="Times New Roman" panose="02020603050405020304" pitchFamily="18" charset="0"/>
                <a:cs typeface="Times New Roman" panose="02020603050405020304" pitchFamily="18" charset="0"/>
              </a:rPr>
              <a:t>Внутренние </a:t>
            </a:r>
            <a:r>
              <a:rPr lang="ru-RU" dirty="0">
                <a:latin typeface="Times New Roman" panose="02020603050405020304" pitchFamily="18" charset="0"/>
                <a:cs typeface="Times New Roman" panose="02020603050405020304" pitchFamily="18" charset="0"/>
              </a:rPr>
              <a:t>повреждения (разрыв печени, в результате удара в живот).</a:t>
            </a:r>
          </a:p>
          <a:p>
            <a:pPr lvl="0">
              <a:lnSpc>
                <a:spcPct val="150000"/>
              </a:lnSpc>
            </a:pPr>
            <a:r>
              <a:rPr lang="ru-RU" dirty="0">
                <a:latin typeface="Times New Roman" panose="02020603050405020304" pitchFamily="18" charset="0"/>
                <a:cs typeface="Times New Roman" panose="02020603050405020304" pitchFamily="18" charset="0"/>
              </a:rPr>
              <a:t>Переломы, вывихи или </a:t>
            </a:r>
            <a:r>
              <a:rPr lang="ru-RU" dirty="0" smtClean="0">
                <a:latin typeface="Times New Roman" panose="02020603050405020304" pitchFamily="18" charset="0"/>
                <a:cs typeface="Times New Roman" panose="02020603050405020304" pitchFamily="18" charset="0"/>
              </a:rPr>
              <a:t>растяжения.</a:t>
            </a:r>
          </a:p>
          <a:p>
            <a:pPr lvl="0">
              <a:lnSpc>
                <a:spcPct val="150000"/>
              </a:lnSpc>
            </a:pPr>
            <a:r>
              <a:rPr lang="ru-RU" dirty="0" smtClean="0">
                <a:latin typeface="Times New Roman" panose="02020603050405020304" pitchFamily="18" charset="0"/>
                <a:cs typeface="Times New Roman" panose="02020603050405020304" pitchFamily="18" charset="0"/>
              </a:rPr>
              <a:t>Необычное </a:t>
            </a:r>
            <a:r>
              <a:rPr lang="ru-RU" dirty="0">
                <a:latin typeface="Times New Roman" panose="02020603050405020304" pitchFamily="18" charset="0"/>
                <a:cs typeface="Times New Roman" panose="02020603050405020304" pitchFamily="18" charset="0"/>
              </a:rPr>
              <a:t>состояние ребёнка после насильственного приема лекарств или алкоголя</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41586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634082"/>
          </a:xfrm>
        </p:spPr>
        <p:txBody>
          <a:bodyPr>
            <a:noAutofit/>
          </a:bodyPr>
          <a:lstStyle/>
          <a:p>
            <a:r>
              <a:rPr lang="ru-RU" sz="3200" b="1" u="sng" dirty="0" smtClean="0">
                <a:latin typeface="Times New Roman" panose="02020603050405020304" pitchFamily="18" charset="0"/>
                <a:cs typeface="Times New Roman" panose="02020603050405020304" pitchFamily="18" charset="0"/>
              </a:rPr>
              <a:t>Эмоциональные и поведенческие реакции:</a:t>
            </a:r>
            <a:endParaRPr lang="ru-RU" sz="3200" b="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79512" y="836712"/>
            <a:ext cx="8784976" cy="6021288"/>
          </a:xfrm>
        </p:spPr>
        <p:txBody>
          <a:bodyPr>
            <a:normAutofit lnSpcReduction="10000"/>
          </a:bodyPr>
          <a:lstStyle/>
          <a:p>
            <a:pPr>
              <a:lnSpc>
                <a:spcPct val="150000"/>
              </a:lnSpc>
            </a:pPr>
            <a:r>
              <a:rPr lang="ru-RU" dirty="0">
                <a:latin typeface="Times New Roman" panose="02020603050405020304" pitchFamily="18" charset="0"/>
                <a:cs typeface="Times New Roman" panose="02020603050405020304" pitchFamily="18" charset="0"/>
              </a:rPr>
              <a:t>Не плачет при осмотре врача.</a:t>
            </a:r>
          </a:p>
          <a:p>
            <a:pPr>
              <a:lnSpc>
                <a:spcPct val="150000"/>
              </a:lnSpc>
            </a:pPr>
            <a:r>
              <a:rPr lang="ru-RU" dirty="0">
                <a:latin typeface="Times New Roman" panose="02020603050405020304" pitchFamily="18" charset="0"/>
                <a:cs typeface="Times New Roman" panose="02020603050405020304" pitchFamily="18" charset="0"/>
              </a:rPr>
              <a:t>Иногда ведет себя чрезмерно по-взрослому.</a:t>
            </a:r>
          </a:p>
          <a:p>
            <a:pPr lvl="0">
              <a:lnSpc>
                <a:spcPct val="150000"/>
              </a:lnSpc>
            </a:pPr>
            <a:r>
              <a:rPr lang="ru-RU" dirty="0" smtClean="0">
                <a:latin typeface="Times New Roman" panose="02020603050405020304" pitchFamily="18" charset="0"/>
                <a:cs typeface="Times New Roman" panose="02020603050405020304" pitchFamily="18" charset="0"/>
              </a:rPr>
              <a:t>Проявляет крайние формы поведения: или агрессивность, или нежелание общаться.</a:t>
            </a:r>
          </a:p>
          <a:p>
            <a:pPr lvl="0">
              <a:lnSpc>
                <a:spcPct val="150000"/>
              </a:lnSpc>
            </a:pPr>
            <a:r>
              <a:rPr lang="ru-RU" dirty="0" smtClean="0">
                <a:latin typeface="Times New Roman" panose="02020603050405020304" pitchFamily="18" charset="0"/>
                <a:cs typeface="Times New Roman" panose="02020603050405020304" pitchFamily="18" charset="0"/>
              </a:rPr>
              <a:t>Боится родителей, боится идти домой.</a:t>
            </a:r>
          </a:p>
          <a:p>
            <a:pPr lvl="0">
              <a:lnSpc>
                <a:spcPct val="150000"/>
              </a:lnSpc>
            </a:pPr>
            <a:r>
              <a:rPr lang="ru-RU" dirty="0" smtClean="0">
                <a:latin typeface="Times New Roman" panose="02020603050405020304" pitchFamily="18" charset="0"/>
                <a:cs typeface="Times New Roman" panose="02020603050405020304" pitchFamily="18" charset="0"/>
              </a:rPr>
              <a:t>Побеги (уходы) из дома.</a:t>
            </a:r>
          </a:p>
          <a:p>
            <a:pPr lvl="0">
              <a:lnSpc>
                <a:spcPct val="150000"/>
              </a:lnSpc>
            </a:pPr>
            <a:r>
              <a:rPr lang="ru-RU" dirty="0" smtClean="0">
                <a:latin typeface="Times New Roman" panose="02020603050405020304" pitchFamily="18" charset="0"/>
                <a:cs typeface="Times New Roman" panose="02020603050405020304" pitchFamily="18" charset="0"/>
              </a:rPr>
              <a:t>Ношение неподходящей к погодным условиям одежды (чтобы скрыть кровоподтеки).</a:t>
            </a:r>
          </a:p>
        </p:txBody>
      </p:sp>
    </p:spTree>
    <p:extLst>
      <p:ext uri="{BB962C8B-B14F-4D97-AF65-F5344CB8AC3E}">
        <p14:creationId xmlns:p14="http://schemas.microsoft.com/office/powerpoint/2010/main" val="147060548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Углы">
  <a:themeElements>
    <a:clrScheme name="Углы">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Углы">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Углы">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1257</TotalTime>
  <Words>2911</Words>
  <Application>Microsoft Office PowerPoint</Application>
  <PresentationFormat>Экран (4:3)</PresentationFormat>
  <Paragraphs>246</Paragraphs>
  <Slides>45</Slides>
  <Notes>42</Notes>
  <HiddenSlides>0</HiddenSlides>
  <MMClips>0</MMClips>
  <ScaleCrop>false</ScaleCrop>
  <HeadingPairs>
    <vt:vector size="4" baseType="variant">
      <vt:variant>
        <vt:lpstr>Тема</vt:lpstr>
      </vt:variant>
      <vt:variant>
        <vt:i4>2</vt:i4>
      </vt:variant>
      <vt:variant>
        <vt:lpstr>Заголовки слайдов</vt:lpstr>
      </vt:variant>
      <vt:variant>
        <vt:i4>45</vt:i4>
      </vt:variant>
    </vt:vector>
  </HeadingPairs>
  <TitlesOfParts>
    <vt:vector size="47" baseType="lpstr">
      <vt:lpstr>Техническая</vt:lpstr>
      <vt:lpstr>Углы</vt:lpstr>
      <vt:lpstr>Виды  жестокого обращения  с детьми,  последствия </vt:lpstr>
      <vt:lpstr>Презентация PowerPoint</vt:lpstr>
      <vt:lpstr>ЭМОЦИОНАЛЬНОЕ (ПСИХОЛОГИЧЕСКОЕ) НАСИЛИЕ </vt:lpstr>
      <vt:lpstr>ФИЗИЧЕСКОЕ НАСИЛИЕ </vt:lpstr>
      <vt:lpstr>СЕКСУАЛЬНОЕ НАСИЛИЕ</vt:lpstr>
      <vt:lpstr>ПРЕНЕБРЕЖЕНИЕ</vt:lpstr>
      <vt:lpstr> Признаки эмоционального насилия: </vt:lpstr>
      <vt:lpstr>Признаки физического насилия</vt:lpstr>
      <vt:lpstr>Эмоциональные и поведенческие реакции:</vt:lpstr>
      <vt:lpstr>Признаки сексуального насилия</vt:lpstr>
      <vt:lpstr> Особенности психического состояния и поведения </vt:lpstr>
      <vt:lpstr>Дети младшего школьного возраста:</vt:lpstr>
      <vt:lpstr>Подростковый возраст:</vt:lpstr>
      <vt:lpstr>Презентация PowerPoint</vt:lpstr>
      <vt:lpstr>Последствия жестокого обращения: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Иерархия потребностей  по Маслоу</vt:lpstr>
      <vt:lpstr>Презентация PowerPoint</vt:lpstr>
      <vt:lpstr>Стили воспитания</vt:lpstr>
      <vt:lpstr>  Либеральный (попустительский) </vt:lpstr>
      <vt:lpstr>Индифферентный (равнодушный)</vt:lpstr>
      <vt:lpstr>Демократический</vt:lpstr>
      <vt:lpstr>Презентация PowerPoint</vt:lpstr>
      <vt:lpstr>Презентация PowerPoint</vt:lpstr>
      <vt:lpstr>Презентация PowerPoint</vt:lpstr>
      <vt:lpstr>      Рекомендации по воспитанию родителям От Юлии Борисовны Гиппенрейтер: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Активное слушание </vt:lpstr>
      <vt:lpstr>Техника активного слушания</vt:lpstr>
      <vt:lpstr>Презентация PowerPoint</vt:lpstr>
      <vt:lpstr>«Я-высказывание» </vt:lpstr>
      <vt:lpstr>Презентация PowerPoint</vt:lpstr>
      <vt:lpstr>Алгоритм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Жестокое обращение с детьми в семье и в обществе</dc:title>
  <dc:creator>Психолог</dc:creator>
  <cp:lastModifiedBy>Психолог</cp:lastModifiedBy>
  <cp:revision>130</cp:revision>
  <cp:lastPrinted>2018-01-26T10:42:58Z</cp:lastPrinted>
  <dcterms:created xsi:type="dcterms:W3CDTF">2018-01-15T01:29:58Z</dcterms:created>
  <dcterms:modified xsi:type="dcterms:W3CDTF">2019-11-25T10:41:11Z</dcterms:modified>
</cp:coreProperties>
</file>