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0" r:id="rId1"/>
  </p:sldMasterIdLst>
  <p:sldIdLst>
    <p:sldId id="256" r:id="rId2"/>
    <p:sldId id="257" r:id="rId3"/>
    <p:sldId id="260" r:id="rId4"/>
    <p:sldId id="269" r:id="rId5"/>
    <p:sldId id="274" r:id="rId6"/>
    <p:sldId id="292" r:id="rId7"/>
    <p:sldId id="272" r:id="rId8"/>
    <p:sldId id="259" r:id="rId9"/>
    <p:sldId id="284" r:id="rId10"/>
    <p:sldId id="271" r:id="rId11"/>
    <p:sldId id="266" r:id="rId12"/>
    <p:sldId id="276" r:id="rId13"/>
    <p:sldId id="282" r:id="rId14"/>
    <p:sldId id="262" r:id="rId15"/>
    <p:sldId id="263" r:id="rId16"/>
    <p:sldId id="264" r:id="rId17"/>
    <p:sldId id="285" r:id="rId18"/>
    <p:sldId id="286" r:id="rId19"/>
    <p:sldId id="287" r:id="rId20"/>
    <p:sldId id="288" r:id="rId21"/>
    <p:sldId id="280" r:id="rId22"/>
    <p:sldId id="265" r:id="rId23"/>
    <p:sldId id="283" r:id="rId24"/>
    <p:sldId id="289" r:id="rId25"/>
    <p:sldId id="290" r:id="rId26"/>
    <p:sldId id="29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68" autoAdjust="0"/>
  </p:normalViewPr>
  <p:slideViewPr>
    <p:cSldViewPr>
      <p:cViewPr>
        <p:scale>
          <a:sx n="100" d="100"/>
          <a:sy n="100" d="100"/>
        </p:scale>
        <p:origin x="-294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556793"/>
            <a:ext cx="7918648" cy="204365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Работа социально-психологической </a:t>
            </a:r>
            <a:r>
              <a:rPr lang="ru-RU" sz="3600" dirty="0" smtClean="0"/>
              <a:t>службы </a:t>
            </a:r>
            <a:r>
              <a:rPr lang="ru-RU" sz="3600" dirty="0" smtClean="0"/>
              <a:t>МАОУ СШ №108 в </a:t>
            </a:r>
            <a:r>
              <a:rPr lang="ru-RU" sz="3600" dirty="0" smtClean="0"/>
              <a:t>случае жестокого обращения с детьми.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4509120"/>
            <a:ext cx="4176464" cy="1536576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Ответственные: </a:t>
            </a:r>
          </a:p>
          <a:p>
            <a:r>
              <a:rPr lang="ru-RU" sz="1600" dirty="0" smtClean="0"/>
              <a:t>Корсакова Наталья Владимировна, </a:t>
            </a:r>
          </a:p>
          <a:p>
            <a:r>
              <a:rPr lang="ru-RU" sz="1600" dirty="0" smtClean="0"/>
              <a:t>педагог-психолог МАОУ СШ №108</a:t>
            </a:r>
          </a:p>
          <a:p>
            <a:r>
              <a:rPr lang="ru-RU" sz="1600" dirty="0" smtClean="0"/>
              <a:t>Безматерных Наталья Александровна, </a:t>
            </a:r>
          </a:p>
          <a:p>
            <a:r>
              <a:rPr lang="ru-RU" sz="1600" dirty="0" smtClean="0"/>
              <a:t>социальный педагог МАОУ </a:t>
            </a:r>
            <a:r>
              <a:rPr lang="ru-RU" sz="1600" dirty="0"/>
              <a:t>СШ №</a:t>
            </a:r>
            <a:r>
              <a:rPr lang="ru-RU" sz="1600" dirty="0" smtClean="0"/>
              <a:t>108</a:t>
            </a:r>
            <a:endParaRPr lang="ru-RU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077073"/>
            <a:ext cx="2304256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498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64704"/>
            <a:ext cx="835292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 algn="ctr"/>
            <a:r>
              <a:rPr lang="ru-RU" sz="2400" b="1" i="1" dirty="0" smtClean="0">
                <a:solidFill>
                  <a:schemeClr val="tx2"/>
                </a:solidFill>
              </a:rPr>
              <a:t>Работа социального педагога </a:t>
            </a:r>
            <a:r>
              <a:rPr lang="ru-RU" sz="2400" b="1" i="1" dirty="0" smtClean="0">
                <a:solidFill>
                  <a:schemeClr val="tx2"/>
                </a:solidFill>
              </a:rPr>
              <a:t>:</a:t>
            </a:r>
            <a:endParaRPr lang="ru-RU" sz="2400" b="1" i="1" dirty="0">
              <a:solidFill>
                <a:schemeClr val="tx2"/>
              </a:solidFill>
            </a:endParaRPr>
          </a:p>
          <a:p>
            <a:pPr indent="177800" algn="just"/>
            <a:endParaRPr lang="ru-RU" dirty="0" smtClean="0">
              <a:latin typeface="Sylfaen" pitchFamily="18" charset="0"/>
            </a:endParaRPr>
          </a:p>
          <a:p>
            <a:pPr marL="285750" indent="-285750" algn="just">
              <a:buClr>
                <a:schemeClr val="accent3"/>
              </a:buClr>
              <a:buFont typeface="Wingdings" pitchFamily="2" charset="2"/>
              <a:buChar char="v"/>
            </a:pPr>
            <a:r>
              <a:rPr lang="ru-RU" sz="1600" dirty="0" smtClean="0"/>
              <a:t>Выявление </a:t>
            </a:r>
            <a:r>
              <a:rPr lang="ru-RU" sz="1600" dirty="0"/>
              <a:t>учащихся группы риска</a:t>
            </a:r>
            <a:r>
              <a:rPr lang="ru-RU" sz="1600" dirty="0" smtClean="0"/>
              <a:t>:</a:t>
            </a:r>
          </a:p>
          <a:p>
            <a:pPr marL="342900" indent="-342900" algn="just">
              <a:buClr>
                <a:schemeClr val="accent3"/>
              </a:buClr>
              <a:buFontTx/>
              <a:buChar char="-"/>
            </a:pPr>
            <a:r>
              <a:rPr lang="ru-RU" sz="1400" dirty="0" smtClean="0"/>
              <a:t>Составление социального паспорта школы</a:t>
            </a:r>
          </a:p>
          <a:p>
            <a:pPr marL="342900" indent="-342900" algn="just">
              <a:buClr>
                <a:schemeClr val="accent3"/>
              </a:buClr>
              <a:buFontTx/>
              <a:buChar char="-"/>
            </a:pPr>
            <a:r>
              <a:rPr lang="ru-RU" sz="1400" dirty="0" smtClean="0"/>
              <a:t>Формирование </a:t>
            </a:r>
            <a:r>
              <a:rPr lang="ru-RU" sz="1400" dirty="0"/>
              <a:t>банка данных социально-незащищенных </a:t>
            </a:r>
            <a:r>
              <a:rPr lang="ru-RU" sz="1400" dirty="0" smtClean="0"/>
              <a:t>семей</a:t>
            </a:r>
          </a:p>
          <a:p>
            <a:pPr algn="just">
              <a:buClr>
                <a:schemeClr val="accent3"/>
              </a:buClr>
            </a:pPr>
            <a:r>
              <a:rPr lang="ru-RU" sz="1400" dirty="0"/>
              <a:t> </a:t>
            </a:r>
            <a:r>
              <a:rPr lang="ru-RU" sz="1400" dirty="0" smtClean="0"/>
              <a:t>     * </a:t>
            </a:r>
            <a:r>
              <a:rPr lang="ru-RU" sz="1200" dirty="0" smtClean="0"/>
              <a:t>малообеспеченные семьи,</a:t>
            </a:r>
            <a:endParaRPr lang="ru-RU" sz="1200" dirty="0"/>
          </a:p>
          <a:p>
            <a:pPr>
              <a:buClr>
                <a:schemeClr val="accent3"/>
              </a:buClr>
            </a:pPr>
            <a:r>
              <a:rPr lang="ru-RU" sz="1200" dirty="0"/>
              <a:t>    </a:t>
            </a:r>
            <a:r>
              <a:rPr lang="ru-RU" sz="1200" dirty="0" smtClean="0"/>
              <a:t>    </a:t>
            </a:r>
            <a:r>
              <a:rPr lang="ru-RU" sz="1200" dirty="0"/>
              <a:t>* многодетные семьи</a:t>
            </a:r>
            <a:r>
              <a:rPr lang="ru-RU" sz="1200" dirty="0" smtClean="0"/>
              <a:t>,</a:t>
            </a:r>
            <a:endParaRPr lang="ru-RU" sz="1200" dirty="0"/>
          </a:p>
          <a:p>
            <a:pPr>
              <a:buClr>
                <a:schemeClr val="accent3"/>
              </a:buClr>
            </a:pPr>
            <a:r>
              <a:rPr lang="ru-RU" sz="1200" dirty="0"/>
              <a:t> </a:t>
            </a:r>
            <a:r>
              <a:rPr lang="ru-RU" sz="1200" dirty="0" smtClean="0"/>
              <a:t>       * семьи</a:t>
            </a:r>
            <a:r>
              <a:rPr lang="ru-RU" sz="1200" dirty="0"/>
              <a:t>, имеющие детей с ОВЗ и детей инвалидов,</a:t>
            </a:r>
          </a:p>
          <a:p>
            <a:pPr>
              <a:buClr>
                <a:schemeClr val="accent3"/>
              </a:buClr>
            </a:pPr>
            <a:r>
              <a:rPr lang="ru-RU" sz="1200" dirty="0"/>
              <a:t>   </a:t>
            </a:r>
            <a:r>
              <a:rPr lang="ru-RU" sz="1200" dirty="0" smtClean="0"/>
              <a:t>     * семьи </a:t>
            </a:r>
            <a:r>
              <a:rPr lang="ru-RU" sz="1200" dirty="0"/>
              <a:t>с опекаемыми учащимися,</a:t>
            </a:r>
          </a:p>
          <a:p>
            <a:pPr>
              <a:buClr>
                <a:schemeClr val="accent3"/>
              </a:buClr>
            </a:pPr>
            <a:r>
              <a:rPr lang="ru-RU" sz="1200" dirty="0"/>
              <a:t>   </a:t>
            </a:r>
            <a:r>
              <a:rPr lang="ru-RU" sz="1200" dirty="0" smtClean="0"/>
              <a:t>     </a:t>
            </a:r>
            <a:r>
              <a:rPr lang="ru-RU" sz="1200" dirty="0"/>
              <a:t>* семьи, находящиеся в социально-опасном положении (СОП),</a:t>
            </a:r>
          </a:p>
          <a:p>
            <a:pPr>
              <a:buClr>
                <a:schemeClr val="accent3"/>
              </a:buClr>
            </a:pPr>
            <a:r>
              <a:rPr lang="ru-RU" sz="1200" dirty="0"/>
              <a:t>   </a:t>
            </a:r>
            <a:r>
              <a:rPr lang="ru-RU" sz="1200" dirty="0" smtClean="0"/>
              <a:t>     </a:t>
            </a:r>
            <a:r>
              <a:rPr lang="ru-RU" sz="1200" dirty="0"/>
              <a:t>* учащиеся, состоящие на разных видах </a:t>
            </a:r>
            <a:r>
              <a:rPr lang="ru-RU" sz="1200" dirty="0" smtClean="0"/>
              <a:t>учетах</a:t>
            </a:r>
            <a:endParaRPr lang="ru-RU" sz="1200" dirty="0"/>
          </a:p>
          <a:p>
            <a:pPr algn="just">
              <a:buClr>
                <a:schemeClr val="accent3"/>
              </a:buClr>
            </a:pPr>
            <a:r>
              <a:rPr lang="ru-RU" sz="1400" dirty="0"/>
              <a:t>- Изучение личных дел </a:t>
            </a:r>
            <a:r>
              <a:rPr lang="ru-RU" sz="1400" dirty="0" smtClean="0"/>
              <a:t>учащихся и определение </a:t>
            </a:r>
            <a:r>
              <a:rPr lang="ru-RU" sz="1400" dirty="0"/>
              <a:t>детей «группы риска».</a:t>
            </a:r>
          </a:p>
          <a:p>
            <a:pPr algn="just">
              <a:buClr>
                <a:schemeClr val="accent3"/>
              </a:buClr>
            </a:pPr>
            <a:r>
              <a:rPr lang="ru-RU" sz="1400" dirty="0" smtClean="0"/>
              <a:t>- Составление </a:t>
            </a:r>
            <a:r>
              <a:rPr lang="ru-RU" sz="1400" dirty="0"/>
              <a:t>социальной карты </a:t>
            </a:r>
            <a:r>
              <a:rPr lang="ru-RU" sz="1400" dirty="0" smtClean="0"/>
              <a:t>учащихся «</a:t>
            </a:r>
            <a:r>
              <a:rPr lang="ru-RU" sz="1400" dirty="0"/>
              <a:t>г</a:t>
            </a:r>
            <a:r>
              <a:rPr lang="ru-RU" sz="1400" dirty="0" smtClean="0"/>
              <a:t>руппы риска», класса</a:t>
            </a:r>
            <a:r>
              <a:rPr lang="ru-RU" sz="1400" dirty="0"/>
              <a:t>.</a:t>
            </a:r>
            <a:endParaRPr lang="ru-RU" sz="1400" dirty="0" smtClean="0"/>
          </a:p>
          <a:p>
            <a:pPr algn="just">
              <a:buClr>
                <a:schemeClr val="accent3"/>
              </a:buClr>
            </a:pPr>
            <a:endParaRPr lang="ru-RU" sz="1600" dirty="0"/>
          </a:p>
          <a:p>
            <a:pPr marL="285750" indent="-285750" algn="just">
              <a:buClr>
                <a:schemeClr val="accent3"/>
              </a:buClr>
              <a:buFont typeface="Wingdings" pitchFamily="2" charset="2"/>
              <a:buChar char="v"/>
            </a:pPr>
            <a:r>
              <a:rPr lang="ru-RU" sz="1600" dirty="0" smtClean="0"/>
              <a:t>Изучение социально-педагогической </a:t>
            </a:r>
            <a:r>
              <a:rPr lang="ru-RU" sz="1600" dirty="0"/>
              <a:t>особенности </a:t>
            </a:r>
            <a:r>
              <a:rPr lang="ru-RU" sz="1600" dirty="0" smtClean="0"/>
              <a:t>учащихся:</a:t>
            </a:r>
            <a:endParaRPr lang="ru-RU" sz="1600" dirty="0"/>
          </a:p>
          <a:p>
            <a:pPr algn="just">
              <a:buClr>
                <a:schemeClr val="accent3"/>
              </a:buClr>
            </a:pPr>
            <a:r>
              <a:rPr lang="ru-RU" sz="1600" dirty="0"/>
              <a:t>- </a:t>
            </a:r>
            <a:r>
              <a:rPr lang="ru-RU" sz="1400" dirty="0"/>
              <a:t>Наблюдение в урочной и внеурочной деятельности </a:t>
            </a:r>
            <a:r>
              <a:rPr lang="ru-RU" sz="1400" dirty="0" smtClean="0"/>
              <a:t>обучающихся, через </a:t>
            </a:r>
            <a:r>
              <a:rPr lang="ru-RU" sz="1400" dirty="0"/>
              <a:t>посещение уроков, кружковых занятий;</a:t>
            </a:r>
          </a:p>
          <a:p>
            <a:pPr marL="285750" indent="-285750" algn="just">
              <a:buClr>
                <a:schemeClr val="accent3"/>
              </a:buClr>
              <a:buFontTx/>
              <a:buChar char="-"/>
            </a:pPr>
            <a:r>
              <a:rPr lang="ru-RU" sz="1400" dirty="0" smtClean="0"/>
              <a:t>Педагогическая </a:t>
            </a:r>
            <a:r>
              <a:rPr lang="ru-RU" sz="1400" dirty="0"/>
              <a:t>характеристика обучающихся</a:t>
            </a:r>
            <a:r>
              <a:rPr lang="ru-RU" sz="1400" dirty="0" smtClean="0"/>
              <a:t>.</a:t>
            </a:r>
          </a:p>
          <a:p>
            <a:pPr algn="just">
              <a:buClr>
                <a:schemeClr val="accent3"/>
              </a:buClr>
            </a:pPr>
            <a:endParaRPr lang="ru-RU" sz="1600" dirty="0"/>
          </a:p>
          <a:p>
            <a:pPr marL="342900" indent="-342900" algn="just">
              <a:buClr>
                <a:schemeClr val="accent3"/>
              </a:buClr>
              <a:buFont typeface="Wingdings" panose="05000000000000000000" pitchFamily="2" charset="2"/>
              <a:buChar char="v"/>
            </a:pPr>
            <a:r>
              <a:rPr lang="ru-RU" sz="1600" dirty="0"/>
              <a:t>Проведение анкетирования учащихся класса с целью сбора информации об имеющихся случаях жестокого обращения с детьми в семьях. Индивидуальная работа по выявленным случаям.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437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229600" cy="576064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400" b="1" i="1" dirty="0">
                <a:solidFill>
                  <a:schemeClr val="tx2"/>
                </a:solidFill>
              </a:rPr>
              <a:t>Работа социального педагога </a:t>
            </a:r>
            <a:r>
              <a:rPr lang="ru-RU" sz="2400" b="1" i="1" dirty="0" smtClean="0">
                <a:solidFill>
                  <a:schemeClr val="tx2"/>
                </a:solidFill>
              </a:rPr>
              <a:t>:</a:t>
            </a:r>
            <a:endParaRPr lang="ru-RU" sz="2400" b="1" i="1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ru-RU" sz="1800" dirty="0" smtClean="0">
              <a:latin typeface="Sylfaen" pitchFamily="18" charset="0"/>
            </a:endParaRPr>
          </a:p>
          <a:p>
            <a:pPr marL="285750" indent="-285750" algn="just">
              <a:lnSpc>
                <a:spcPct val="130000"/>
              </a:lnSpc>
              <a:buFont typeface="Wingdings" pitchFamily="2" charset="2"/>
              <a:buChar char="v"/>
            </a:pPr>
            <a:r>
              <a:rPr lang="ru-RU" sz="1600" dirty="0" smtClean="0"/>
              <a:t>Патронаж </a:t>
            </a:r>
            <a:r>
              <a:rPr lang="ru-RU" sz="1600" dirty="0"/>
              <a:t>в семью обучающегося</a:t>
            </a:r>
            <a:r>
              <a:rPr lang="ru-RU" sz="1600" dirty="0" smtClean="0"/>
              <a:t>.</a:t>
            </a:r>
          </a:p>
          <a:p>
            <a:pPr marL="285750" indent="-285750" algn="just">
              <a:lnSpc>
                <a:spcPct val="130000"/>
              </a:lnSpc>
              <a:buFont typeface="Wingdings" pitchFamily="2" charset="2"/>
              <a:buChar char="v"/>
            </a:pPr>
            <a:r>
              <a:rPr lang="ru-RU" sz="1600" dirty="0" smtClean="0"/>
              <a:t>Взаимодействие: </a:t>
            </a:r>
            <a:r>
              <a:rPr lang="ru-RU" sz="1600" dirty="0" smtClean="0"/>
              <a:t>с </a:t>
            </a:r>
            <a:r>
              <a:rPr lang="ru-RU" sz="1600" dirty="0" smtClean="0"/>
              <a:t>классным руководителем, администрацией школы, мед. персонал, учитель по физ. культуре.</a:t>
            </a:r>
            <a:endParaRPr lang="ru-RU" sz="1600" dirty="0" smtClean="0"/>
          </a:p>
          <a:p>
            <a:pPr marL="285750" indent="-285750" algn="just">
              <a:lnSpc>
                <a:spcPct val="130000"/>
              </a:lnSpc>
              <a:buFont typeface="Wingdings" pitchFamily="2" charset="2"/>
              <a:buChar char="v"/>
            </a:pPr>
            <a:r>
              <a:rPr lang="ru-RU" sz="1600" dirty="0"/>
              <a:t>Взаимодействие с субъектами органов профилактики района и </a:t>
            </a:r>
            <a:r>
              <a:rPr lang="ru-RU" sz="1600" dirty="0" smtClean="0"/>
              <a:t>города (КДН и ЗП, </a:t>
            </a:r>
            <a:r>
              <a:rPr lang="ru-RU" sz="1600" dirty="0"/>
              <a:t>ПДН, органы опеки и </a:t>
            </a:r>
            <a:r>
              <a:rPr lang="ru-RU" sz="1600" dirty="0" smtClean="0"/>
              <a:t>попечительства, </a:t>
            </a:r>
            <a:r>
              <a:rPr lang="ru-RU" sz="1600" dirty="0" smtClean="0"/>
              <a:t>ОП №5, ККНД).</a:t>
            </a:r>
            <a:endParaRPr lang="ru-RU" sz="1600" dirty="0"/>
          </a:p>
          <a:p>
            <a:pPr marL="285750" lvl="0" indent="-285750" algn="just">
              <a:lnSpc>
                <a:spcPct val="130000"/>
              </a:lnSpc>
              <a:buFont typeface="Wingdings" pitchFamily="2" charset="2"/>
              <a:buChar char="v"/>
            </a:pPr>
            <a:r>
              <a:rPr lang="ru-RU" sz="1600" dirty="0"/>
              <a:t>Рекомендации для учащихся по безопасному поведению.</a:t>
            </a:r>
          </a:p>
          <a:p>
            <a:pPr marL="285750" indent="-285750" algn="just">
              <a:lnSpc>
                <a:spcPct val="130000"/>
              </a:lnSpc>
              <a:buFont typeface="Wingdings" pitchFamily="2" charset="2"/>
              <a:buChar char="v"/>
            </a:pPr>
            <a:r>
              <a:rPr lang="ru-RU" sz="1600" dirty="0" smtClean="0"/>
              <a:t>Оказание </a:t>
            </a:r>
            <a:r>
              <a:rPr lang="ru-RU" sz="1600" dirty="0"/>
              <a:t>консультационной помощи обучающемуся и его семье:</a:t>
            </a:r>
          </a:p>
          <a:p>
            <a:pPr algn="just">
              <a:lnSpc>
                <a:spcPct val="130000"/>
              </a:lnSpc>
              <a:buFontTx/>
              <a:buChar char="-"/>
            </a:pPr>
            <a:r>
              <a:rPr lang="ru-RU" sz="1600" dirty="0"/>
              <a:t>Индивидуально-консультативная помощь </a:t>
            </a:r>
            <a:r>
              <a:rPr lang="ru-RU" sz="1600" dirty="0" smtClean="0"/>
              <a:t>обучающимся и родителям;</a:t>
            </a:r>
          </a:p>
          <a:p>
            <a:pPr algn="just">
              <a:lnSpc>
                <a:spcPct val="130000"/>
              </a:lnSpc>
              <a:buFontTx/>
              <a:buChar char="-"/>
            </a:pPr>
            <a:r>
              <a:rPr lang="ru-RU" sz="1600" dirty="0" smtClean="0"/>
              <a:t>Предоставление информации о работе реабилитационных служб и социальных центров города.</a:t>
            </a:r>
            <a:endParaRPr lang="ru-RU" sz="1600" dirty="0"/>
          </a:p>
          <a:p>
            <a:pPr lvl="0" algn="just">
              <a:lnSpc>
                <a:spcPct val="130000"/>
              </a:lnSpc>
              <a:buFont typeface="Wingdings" pitchFamily="2" charset="2"/>
              <a:buChar char="v"/>
            </a:pPr>
            <a:r>
              <a:rPr lang="ru-RU" sz="1600" dirty="0" smtClean="0"/>
              <a:t>План </a:t>
            </a:r>
            <a:r>
              <a:rPr lang="ru-RU" sz="1600" dirty="0"/>
              <a:t>работы с родителями по защите прав ребенка (“Совет профилактики”).</a:t>
            </a:r>
          </a:p>
          <a:p>
            <a:pPr algn="just">
              <a:lnSpc>
                <a:spcPct val="130000"/>
              </a:lnSpc>
              <a:buFont typeface="Wingdings" pitchFamily="2" charset="2"/>
              <a:buChar char="v"/>
            </a:pPr>
            <a:r>
              <a:rPr lang="ru-RU" sz="1600" dirty="0" smtClean="0"/>
              <a:t>Организация </a:t>
            </a:r>
            <a:r>
              <a:rPr lang="ru-RU" sz="1600" dirty="0"/>
              <a:t>и проведение классных </a:t>
            </a:r>
            <a:r>
              <a:rPr lang="ru-RU" sz="1600" dirty="0" smtClean="0"/>
              <a:t>часов и </a:t>
            </a:r>
            <a:r>
              <a:rPr lang="ru-RU" sz="1600" dirty="0"/>
              <a:t>тематических родительских </a:t>
            </a:r>
            <a:r>
              <a:rPr lang="ru-RU" sz="1600" dirty="0" smtClean="0"/>
              <a:t>собраний.</a:t>
            </a:r>
            <a:endParaRPr lang="ru-RU" sz="1600" dirty="0"/>
          </a:p>
          <a:p>
            <a:pPr algn="just">
              <a:lnSpc>
                <a:spcPct val="130000"/>
              </a:lnSpc>
              <a:buFont typeface="Wingdings" pitchFamily="2" charset="2"/>
              <a:buChar char="v"/>
            </a:pPr>
            <a:r>
              <a:rPr lang="ru-RU" sz="1600" dirty="0" smtClean="0"/>
              <a:t>Размещение </a:t>
            </a:r>
            <a:r>
              <a:rPr lang="ru-RU" sz="1600" dirty="0"/>
              <a:t>информационных материалов на сайте ОУ, </a:t>
            </a:r>
            <a:r>
              <a:rPr lang="ru-RU" sz="1600" dirty="0" smtClean="0"/>
              <a:t>стендах, </a:t>
            </a:r>
            <a:r>
              <a:rPr lang="ru-RU" sz="1600" dirty="0"/>
              <a:t>в буклетах, </a:t>
            </a:r>
            <a:r>
              <a:rPr lang="ru-RU" sz="1600" dirty="0" smtClean="0"/>
              <a:t>памятках.</a:t>
            </a:r>
          </a:p>
          <a:p>
            <a:pPr algn="just">
              <a:lnSpc>
                <a:spcPct val="130000"/>
              </a:lnSpc>
              <a:buFont typeface="Wingdings" pitchFamily="2" charset="2"/>
              <a:buChar char="v"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60377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деятельности.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Диагностическая работа.</a:t>
            </a:r>
          </a:p>
          <a:p>
            <a:r>
              <a:rPr lang="ru-RU" dirty="0" smtClean="0"/>
              <a:t>Профилактическая работа с учащимися.</a:t>
            </a:r>
          </a:p>
          <a:p>
            <a:r>
              <a:rPr lang="ru-RU" dirty="0"/>
              <a:t>Профилактическая работа с </a:t>
            </a:r>
            <a:r>
              <a:rPr lang="ru-RU" dirty="0" smtClean="0"/>
              <a:t>родителями. </a:t>
            </a:r>
            <a:r>
              <a:rPr lang="ru-RU" dirty="0"/>
              <a:t>Ранняя </a:t>
            </a:r>
            <a:r>
              <a:rPr lang="ru-RU" dirty="0" smtClean="0"/>
              <a:t>профилактика семейного неблагополучия.</a:t>
            </a:r>
          </a:p>
          <a:p>
            <a:r>
              <a:rPr lang="ru-RU" dirty="0" smtClean="0"/>
              <a:t>Коррекционная работа 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058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Диагностическая работа.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0063040"/>
              </p:ext>
            </p:extLst>
          </p:nvPr>
        </p:nvGraphicFramePr>
        <p:xfrm>
          <a:off x="107504" y="2132856"/>
          <a:ext cx="8640960" cy="332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8150"/>
                <a:gridCol w="772281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Этап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Содержание работы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 этап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трудность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в обучении;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агрессия,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неуравновешенность;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неуверенность в себе, трудность во взаимоотношении со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сверстниками и взрослыми;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воровство и т.п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>
                        <a:buFontTx/>
                        <a:buNone/>
                      </a:pP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 этап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-</a:t>
                      </a:r>
                      <a:r>
                        <a:rPr lang="ru-RU" sz="1600" dirty="0" smtClean="0"/>
                        <a:t>Диагностика поведения учеников </a:t>
                      </a:r>
                      <a:endParaRPr lang="ru-RU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-Диагностика </a:t>
                      </a:r>
                      <a:r>
                        <a:rPr lang="ru-RU" sz="1600" dirty="0" smtClean="0"/>
                        <a:t>агрессивности родителей </a:t>
                      </a:r>
                      <a:r>
                        <a:rPr lang="ru-RU" sz="1600" dirty="0" smtClean="0"/>
                        <a:t>детей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 этап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Диагностика </a:t>
                      </a:r>
                      <a:r>
                        <a:rPr lang="ru-RU" sz="1600" dirty="0" smtClean="0"/>
                        <a:t>особенностей семейного </a:t>
                      </a:r>
                      <a:r>
                        <a:rPr lang="ru-RU" sz="1600" dirty="0" smtClean="0"/>
                        <a:t>воспитания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ru-RU" sz="16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82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4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tx2"/>
                </a:solidFill>
              </a:rPr>
              <a:t>Профилактическая работа с учащимися.</a:t>
            </a:r>
          </a:p>
          <a:p>
            <a:pPr marL="0" indent="0" algn="ctr">
              <a:buNone/>
            </a:pPr>
            <a:endParaRPr lang="ru-RU" sz="1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/>
              <a:t>ежедневные контроль за посещением учащегося и оперативное принятие мер по выяснению причины не посещения школы;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/>
              <a:t>посещения на дому учащихся, имеющих проблему в семье. Изучение семейных отношений;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/>
              <a:t> </a:t>
            </a:r>
            <a:r>
              <a:rPr lang="ru-RU" sz="1800" dirty="0" smtClean="0"/>
              <a:t>индивидуальная работа с учащимися, находящимися в зоне риска;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/>
              <a:t>проведение цикла профилактических бесед с учащимися «я и моя семья», «Я и мой мир»;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/>
              <a:t>мероприятие с учащимися «Это вся моя семья»;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/>
              <a:t>конкурс фотографий «Лучший семейный снимок», «Мое семейное древо»;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/>
              <a:t>проведение бесед с учащимися на тему </a:t>
            </a:r>
          </a:p>
          <a:p>
            <a:pPr marL="109728" indent="0">
              <a:buNone/>
            </a:pPr>
            <a:r>
              <a:rPr lang="ru-RU" sz="1800" dirty="0" smtClean="0"/>
              <a:t>«Безопасное поведение», «Давайте будем добрыми»,</a:t>
            </a:r>
          </a:p>
          <a:p>
            <a:pPr marL="109728" indent="0">
              <a:buNone/>
            </a:pPr>
            <a:r>
              <a:rPr lang="ru-RU" sz="1800" dirty="0" smtClean="0"/>
              <a:t>«Что такое агрессия?».</a:t>
            </a:r>
          </a:p>
          <a:p>
            <a:pPr>
              <a:buFontTx/>
              <a:buChar char="-"/>
            </a:pPr>
            <a:endParaRPr lang="ru-RU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437112"/>
            <a:ext cx="2808312" cy="192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538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229600" cy="4813995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ru-RU" b="1" dirty="0" smtClean="0">
                <a:solidFill>
                  <a:schemeClr val="tx2"/>
                </a:solidFill>
              </a:rPr>
              <a:t>Профилактическая </a:t>
            </a:r>
            <a:r>
              <a:rPr lang="ru-RU" b="1" dirty="0">
                <a:solidFill>
                  <a:schemeClr val="tx2"/>
                </a:solidFill>
              </a:rPr>
              <a:t>работа с </a:t>
            </a:r>
            <a:r>
              <a:rPr lang="ru-RU" b="1" dirty="0" smtClean="0">
                <a:solidFill>
                  <a:schemeClr val="tx2"/>
                </a:solidFill>
              </a:rPr>
              <a:t>родителями</a:t>
            </a:r>
          </a:p>
          <a:p>
            <a:pPr marL="109728" indent="0">
              <a:buNone/>
            </a:pPr>
            <a:endParaRPr lang="ru-RU" sz="18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/>
              <a:t>Наблюдение за семьями классным руководителям и выявление неблагополучия в семье.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/>
              <a:t>Выявление и учет семей, оказавшихся в сложной жизненной ситуации.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/>
              <a:t>Индивидуальная работа с семьями, имеющими детей-инвалидов и ОВЗ.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/>
              <a:t>Беседы с родителями «Мои методы воспитания», «Мудрость родительской любви».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/>
              <a:t>Родительские собрания на темы: «Законодательство для родителей о воспитании детей», «Наши дети нуждаются в защите», «Жестокое отношение к детям – примета времени».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/>
              <a:t>Практико-ориентированный семинар для родителей на тему «Право ребенка на защиту от всех форм жестокого обращения».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/>
              <a:t>Родительский лекторий «Жестокое обращение с детьми</a:t>
            </a:r>
          </a:p>
          <a:p>
            <a:pPr marL="109728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   как социально-психологическое явление».</a:t>
            </a:r>
          </a:p>
          <a:p>
            <a:pPr>
              <a:buFontTx/>
              <a:buChar char="-"/>
            </a:pPr>
            <a:endParaRPr lang="ru-RU" sz="1800" dirty="0" smtClean="0"/>
          </a:p>
          <a:p>
            <a:pPr>
              <a:buFontTx/>
              <a:buChar char="-"/>
            </a:pPr>
            <a:endParaRPr lang="ru-RU" sz="1800" dirty="0" smtClean="0"/>
          </a:p>
          <a:p>
            <a:pPr>
              <a:buFontTx/>
              <a:buChar char="-"/>
            </a:pPr>
            <a:endParaRPr lang="ru-RU" sz="1800" dirty="0" smtClean="0"/>
          </a:p>
          <a:p>
            <a:pPr>
              <a:buFontTx/>
              <a:buChar char="-"/>
            </a:pPr>
            <a:endParaRPr lang="ru-RU" sz="1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653137"/>
            <a:ext cx="2167175" cy="220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66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tx2"/>
                </a:solidFill>
              </a:rPr>
              <a:t>Коррекционная работа.</a:t>
            </a:r>
          </a:p>
          <a:p>
            <a:pPr marL="0" indent="0">
              <a:buNone/>
            </a:pPr>
            <a:endParaRPr lang="ru-RU" sz="18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800" dirty="0" smtClean="0"/>
              <a:t>Коррекционные занятия с учащимися, испытывающими трудности в общении.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800" dirty="0" smtClean="0"/>
              <a:t>Круглый стол для родителей «Что можно, что нельзя».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800" dirty="0" err="1" smtClean="0"/>
              <a:t>Тренинговые</a:t>
            </a:r>
            <a:r>
              <a:rPr lang="ru-RU" sz="1800" dirty="0" smtClean="0"/>
              <a:t> </a:t>
            </a:r>
            <a:r>
              <a:rPr lang="ru-RU" sz="1800" dirty="0" smtClean="0"/>
              <a:t>занятия детей и родителей «Взаимодействие взрослых и детей», «Неделя толерантности», «Давайте говорить комплименты».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800" dirty="0" smtClean="0"/>
              <a:t>Индивидуальные беседы с родителями. Поиск выхода из сложных </a:t>
            </a:r>
            <a:r>
              <a:rPr lang="ru-RU" sz="1800" dirty="0" smtClean="0"/>
              <a:t>ситуаций.</a:t>
            </a:r>
            <a:endParaRPr lang="ru-RU" sz="18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800" dirty="0" smtClean="0"/>
              <a:t>Семинар «Как работать с неблагополучными семьями?»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800" dirty="0" smtClean="0"/>
              <a:t>Тренинги на снятие агрессии «Пара ласковых», «Рисунок», «Фигура».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98144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pPr algn="ctr"/>
            <a:r>
              <a:rPr lang="ru-RU" b="1" dirty="0" smtClean="0"/>
              <a:t>Психологическая помощь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89654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Диагностика;</a:t>
            </a:r>
          </a:p>
          <a:p>
            <a:r>
              <a:rPr lang="ru-RU" dirty="0" smtClean="0"/>
              <a:t>Снятие </a:t>
            </a:r>
            <a:r>
              <a:rPr lang="ru-RU" dirty="0"/>
              <a:t>напряжения;</a:t>
            </a:r>
          </a:p>
          <a:p>
            <a:r>
              <a:rPr lang="ru-RU" dirty="0"/>
              <a:t>Методика «несуществующее животное»;</a:t>
            </a:r>
          </a:p>
          <a:p>
            <a:r>
              <a:rPr lang="ru-RU" dirty="0"/>
              <a:t>Тест </a:t>
            </a:r>
            <a:r>
              <a:rPr lang="ru-RU" dirty="0" err="1"/>
              <a:t>Люшера</a:t>
            </a:r>
            <a:r>
              <a:rPr lang="ru-RU" dirty="0"/>
              <a:t>;</a:t>
            </a:r>
          </a:p>
          <a:p>
            <a:r>
              <a:rPr lang="ru-RU" dirty="0"/>
              <a:t>Результаты, </a:t>
            </a:r>
            <a:r>
              <a:rPr lang="ru-RU" dirty="0" smtClean="0"/>
              <a:t>вывод;</a:t>
            </a:r>
            <a:endParaRPr lang="ru-RU" dirty="0"/>
          </a:p>
          <a:p>
            <a:r>
              <a:rPr lang="ru-RU" dirty="0"/>
              <a:t>История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Арт-терапия</a:t>
            </a:r>
          </a:p>
          <a:p>
            <a:r>
              <a:rPr lang="ru-RU" dirty="0" smtClean="0"/>
              <a:t>Песочная терапия</a:t>
            </a:r>
          </a:p>
          <a:p>
            <a:r>
              <a:rPr lang="ru-RU" dirty="0" smtClean="0"/>
              <a:t>Работа с родителями</a:t>
            </a:r>
            <a:endParaRPr lang="ru-RU" dirty="0"/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r>
              <a:rPr lang="ru-RU" dirty="0" smtClean="0"/>
              <a:t>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657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/>
          <a:lstStyle/>
          <a:p>
            <a:pPr algn="ctr"/>
            <a:r>
              <a:rPr lang="ru-RU" b="1" dirty="0" smtClean="0"/>
              <a:t>История.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44824"/>
            <a:ext cx="8229600" cy="3312368"/>
          </a:xfrm>
        </p:spPr>
        <p:txBody>
          <a:bodyPr>
            <a:normAutofit/>
          </a:bodyPr>
          <a:lstStyle/>
          <a:p>
            <a:pPr marL="109728" indent="0">
              <a:lnSpc>
                <a:spcPct val="150000"/>
              </a:lnSpc>
              <a:buNone/>
            </a:pPr>
            <a:r>
              <a:rPr lang="ru-RU" b="1" dirty="0" smtClean="0"/>
              <a:t>	Даем </a:t>
            </a:r>
            <a:r>
              <a:rPr lang="ru-RU" b="1" dirty="0"/>
              <a:t>ребенку представление о его неповторимости личностной ценности, и схожести его со сверстниками. </a:t>
            </a:r>
            <a:r>
              <a:rPr lang="ru-RU" dirty="0" smtClean="0"/>
              <a:t>	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837781"/>
            <a:ext cx="3816424" cy="254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348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/>
              <a:t>Арт-терапия.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204864"/>
            <a:ext cx="8229600" cy="2160240"/>
          </a:xfrm>
        </p:spPr>
        <p:txBody>
          <a:bodyPr>
            <a:normAutofit fontScale="92500" lnSpcReduction="20000"/>
          </a:bodyPr>
          <a:lstStyle/>
          <a:p>
            <a:pPr marL="109728" indent="0" algn="ctr">
              <a:lnSpc>
                <a:spcPct val="150000"/>
              </a:lnSpc>
              <a:buNone/>
            </a:pP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Естественный и бережный метод исцеления и развития души через художественное творчество.</a:t>
            </a:r>
          </a:p>
          <a:p>
            <a:pPr marL="109728" indent="0">
              <a:buNone/>
            </a:pPr>
            <a:endParaRPr lang="ru-RU" b="1" dirty="0"/>
          </a:p>
          <a:p>
            <a:pPr marL="109728" indent="0">
              <a:buNone/>
            </a:pP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581128"/>
            <a:ext cx="2932584" cy="1956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31041"/>
            <a:ext cx="2948008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766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8568952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endParaRPr lang="ru-RU" sz="900" dirty="0" smtClean="0"/>
          </a:p>
          <a:p>
            <a:pPr marL="0" indent="0">
              <a:buNone/>
            </a:pPr>
            <a:r>
              <a:rPr lang="ru-RU" sz="4800" dirty="0" smtClean="0"/>
              <a:t>  «Гнев родителя – следствие его собственных проблем. Но вину за них взрослый возлагает на ребенка.»</a:t>
            </a:r>
          </a:p>
          <a:p>
            <a:pPr marL="0" indent="0" algn="r">
              <a:buNone/>
            </a:pPr>
            <a:r>
              <a:rPr lang="ru-RU" dirty="0" smtClean="0"/>
              <a:t>Алис Миллер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437112"/>
            <a:ext cx="2843808" cy="21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2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/>
          <a:lstStyle/>
          <a:p>
            <a:pPr algn="ctr"/>
            <a:r>
              <a:rPr lang="ru-RU" b="1" dirty="0"/>
              <a:t>Песочная терапия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01720"/>
          </a:xfrm>
        </p:spPr>
        <p:txBody>
          <a:bodyPr/>
          <a:lstStyle/>
          <a:p>
            <a:pPr marL="109728" indent="0" algn="ctr">
              <a:buNone/>
            </a:pPr>
            <a:endParaRPr lang="ru-RU" b="1" dirty="0" smtClean="0"/>
          </a:p>
          <a:p>
            <a:pPr marL="109728" indent="0" algn="ctr">
              <a:buNone/>
            </a:pPr>
            <a:r>
              <a:rPr lang="ru-RU" b="1" dirty="0" smtClean="0"/>
              <a:t>Основные </a:t>
            </a:r>
            <a:r>
              <a:rPr lang="ru-RU" b="1" dirty="0"/>
              <a:t>материалы: песок, вода, маленькие фигурки.</a:t>
            </a:r>
          </a:p>
          <a:p>
            <a:pPr marL="109728" indent="0">
              <a:buNone/>
            </a:pPr>
            <a:endParaRPr lang="ru-RU" b="1" dirty="0"/>
          </a:p>
          <a:p>
            <a:r>
              <a:rPr lang="ru-RU" b="1" dirty="0"/>
              <a:t>1стадия-хаос</a:t>
            </a:r>
          </a:p>
          <a:p>
            <a:r>
              <a:rPr lang="ru-RU" b="1" dirty="0"/>
              <a:t>2стадия-борьба</a:t>
            </a:r>
          </a:p>
          <a:p>
            <a:r>
              <a:rPr lang="ru-RU" b="1" dirty="0"/>
              <a:t>3стадия-гармония</a:t>
            </a:r>
          </a:p>
          <a:p>
            <a:endParaRPr lang="ru-RU" b="1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0688"/>
            <a:ext cx="1656184" cy="124213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576" y="3645024"/>
            <a:ext cx="3785715" cy="2517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717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Р</a:t>
            </a:r>
            <a:r>
              <a:rPr lang="ru-RU" b="1" dirty="0" smtClean="0"/>
              <a:t>абота </a:t>
            </a:r>
            <a:r>
              <a:rPr lang="ru-RU" b="1" dirty="0"/>
              <a:t>с родителями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ru-RU" dirty="0" smtClean="0"/>
              <a:t>	Помощь </a:t>
            </a:r>
            <a:r>
              <a:rPr lang="ru-RU" dirty="0"/>
              <a:t>родителям:</a:t>
            </a:r>
          </a:p>
          <a:p>
            <a:pPr marL="109728" indent="0">
              <a:buNone/>
            </a:pPr>
            <a:r>
              <a:rPr lang="ru-RU" dirty="0"/>
              <a:t>А)индивидуальные беседы;</a:t>
            </a:r>
          </a:p>
          <a:p>
            <a:pPr marL="109728" indent="0">
              <a:buNone/>
            </a:pPr>
            <a:r>
              <a:rPr lang="ru-RU" dirty="0"/>
              <a:t>Б)анкетирование;</a:t>
            </a:r>
          </a:p>
          <a:p>
            <a:pPr marL="109728" indent="0">
              <a:buNone/>
            </a:pPr>
            <a:r>
              <a:rPr lang="ru-RU" dirty="0"/>
              <a:t>В)использование фотографий, статей из журналов.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293096"/>
            <a:ext cx="3773013" cy="2315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984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4311885"/>
              </p:ext>
            </p:extLst>
          </p:nvPr>
        </p:nvGraphicFramePr>
        <p:xfrm>
          <a:off x="107504" y="620688"/>
          <a:ext cx="8856983" cy="5716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7"/>
                <a:gridCol w="6624736"/>
                <a:gridCol w="576064"/>
                <a:gridCol w="576064"/>
                <a:gridCol w="648072"/>
              </a:tblGrid>
              <a:tr h="40570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№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aseline="0" dirty="0" smtClean="0"/>
                        <a:t>Мероприятия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2016-2017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2017-2018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2018-2019</a:t>
                      </a:r>
                      <a:endParaRPr lang="ru-RU" sz="1100" dirty="0"/>
                    </a:p>
                  </a:txBody>
                  <a:tcPr/>
                </a:tc>
              </a:tr>
              <a:tr h="45839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/>
                        <a:t>Выявлены случаи </a:t>
                      </a:r>
                      <a:r>
                        <a:rPr lang="ru-RU" sz="1200" baseline="0" dirty="0" smtClean="0"/>
                        <a:t>детского </a:t>
                      </a:r>
                      <a:r>
                        <a:rPr lang="ru-RU" sz="1200" baseline="0" dirty="0" smtClean="0"/>
                        <a:t>неблагополучия</a:t>
                      </a:r>
                      <a:r>
                        <a:rPr lang="ru-RU" sz="1200" baseline="0" smtClean="0"/>
                        <a:t>, </a:t>
                      </a:r>
                      <a:r>
                        <a:rPr lang="ru-RU" sz="1200" smtClean="0"/>
                        <a:t>в том числе факты насилия и жестокого</a:t>
                      </a:r>
                      <a:r>
                        <a:rPr lang="ru-RU" sz="1200" baseline="0" smtClean="0"/>
                        <a:t> обращения.</a:t>
                      </a:r>
                      <a:endParaRPr lang="ru-RU" sz="120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</a:tr>
              <a:tr h="50018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Выявлено несовершеннолетних:</a:t>
                      </a:r>
                    </a:p>
                    <a:p>
                      <a:r>
                        <a:rPr lang="ru-RU" sz="1200" dirty="0" smtClean="0"/>
                        <a:t>-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пострадавших </a:t>
                      </a:r>
                      <a:r>
                        <a:rPr lang="ru-RU" sz="1200" dirty="0" smtClean="0"/>
                        <a:t>от насилия и жестокого обращения в семье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</a:tr>
              <a:tr h="40784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2.1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- </a:t>
                      </a:r>
                      <a:r>
                        <a:rPr lang="ru-RU" sz="1200" dirty="0" smtClean="0"/>
                        <a:t>совершивших самовольные уходы из семьи по причине насилия и жестокого обращения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</a:tr>
              <a:tr h="59871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2.2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-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baseline="0" dirty="0" smtClean="0"/>
                        <a:t>н</a:t>
                      </a:r>
                      <a:r>
                        <a:rPr lang="ru-RU" sz="1200" dirty="0" smtClean="0"/>
                        <a:t>аходившихся в обстановке, представляющей</a:t>
                      </a:r>
                      <a:r>
                        <a:rPr lang="ru-RU" sz="1200" baseline="0" dirty="0" smtClean="0"/>
                        <a:t> опасность для их жизни и здоровья либо не отвечающей требованиям к их воспитанию или содержанию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2.3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семей с детьми, находящихся в социально опасном положении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</a:tr>
              <a:tr h="47690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несовершеннолетних, которым оказана социально-реабилитационная и иная психолого-педагогическая помощь в кризисной ситуации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</a:tr>
              <a:tr h="50018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3.1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несовершеннолетних, которые помещены в учреждения для социально-психологической и (или) медицинской реабилитации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</a:tr>
              <a:tr h="40570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Проведено индивидуальных профилактических мероприятий с семьями, в которых допускается или есть риск жестокого обращения с детьми, и (или) родителями оказывающими отрицательное влияние на детей: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</a:tr>
              <a:tr h="27862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Проведено информационно-просветительских</a:t>
                      </a:r>
                      <a:r>
                        <a:rPr lang="ru-RU" sz="1200" baseline="0" dirty="0" smtClean="0"/>
                        <a:t> мероприятий :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26</a:t>
                      </a:r>
                      <a:endParaRPr lang="ru-RU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5.1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- среди несовершеннолетних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18</a:t>
                      </a:r>
                      <a:endParaRPr lang="ru-RU" sz="1200" dirty="0"/>
                    </a:p>
                  </a:txBody>
                  <a:tcPr/>
                </a:tc>
              </a:tr>
              <a:tr h="18887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5.2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- среди родителей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8</a:t>
                      </a:r>
                      <a:endParaRPr lang="ru-RU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Количество общественных организаций и объединений, принявших участие в</a:t>
                      </a:r>
                      <a:r>
                        <a:rPr lang="ru-RU" sz="1200" baseline="0" dirty="0" smtClean="0"/>
                        <a:t> совместной работе</a:t>
                      </a:r>
                      <a:r>
                        <a:rPr lang="ru-RU" sz="1200" dirty="0" smtClean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071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435280" cy="10668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Советы для детей младших </a:t>
            </a:r>
            <a:r>
              <a:rPr lang="ru-RU" b="1" dirty="0" smtClean="0"/>
              <a:t>классов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28800"/>
            <a:ext cx="8507288" cy="4945736"/>
          </a:xfrm>
        </p:spPr>
        <p:txBody>
          <a:bodyPr>
            <a:normAutofit fontScale="40000" lnSpcReduction="20000"/>
          </a:bodyPr>
          <a:lstStyle/>
          <a:p>
            <a:r>
              <a:rPr lang="ru-RU" sz="3000" dirty="0"/>
              <a:t>Всегда сообщай родителям, куда ты идешь </a:t>
            </a:r>
            <a:endParaRPr lang="ru-RU" sz="3000" dirty="0" smtClean="0"/>
          </a:p>
          <a:p>
            <a:endParaRPr lang="ru-RU" sz="3000" dirty="0"/>
          </a:p>
          <a:p>
            <a:r>
              <a:rPr lang="ru-RU" sz="3000" dirty="0" smtClean="0"/>
              <a:t>Всегда </a:t>
            </a:r>
            <a:r>
              <a:rPr lang="ru-RU" sz="3000" dirty="0"/>
              <a:t>гуляй в компании друзей </a:t>
            </a:r>
            <a:endParaRPr lang="ru-RU" sz="3000" dirty="0" smtClean="0"/>
          </a:p>
          <a:p>
            <a:endParaRPr lang="ru-RU" sz="3000" dirty="0"/>
          </a:p>
          <a:p>
            <a:r>
              <a:rPr lang="ru-RU" sz="3000" dirty="0" smtClean="0"/>
              <a:t>Не </a:t>
            </a:r>
            <a:r>
              <a:rPr lang="ru-RU" sz="3000" dirty="0"/>
              <a:t>ходи с друзьями в безлюдные места ночью </a:t>
            </a:r>
            <a:endParaRPr lang="ru-RU" sz="3000" dirty="0" smtClean="0"/>
          </a:p>
          <a:p>
            <a:endParaRPr lang="ru-RU" sz="3000" dirty="0"/>
          </a:p>
          <a:p>
            <a:r>
              <a:rPr lang="ru-RU" sz="3000" dirty="0" smtClean="0"/>
              <a:t>Не </a:t>
            </a:r>
            <a:r>
              <a:rPr lang="ru-RU" sz="3000" dirty="0"/>
              <a:t>принимай подарков от незнакомцев </a:t>
            </a:r>
            <a:endParaRPr lang="ru-RU" sz="3000" dirty="0" smtClean="0"/>
          </a:p>
          <a:p>
            <a:endParaRPr lang="ru-RU" sz="3000" dirty="0"/>
          </a:p>
          <a:p>
            <a:r>
              <a:rPr lang="ru-RU" sz="3000" dirty="0" smtClean="0"/>
              <a:t>Если </a:t>
            </a:r>
            <a:r>
              <a:rPr lang="ru-RU" sz="3000" dirty="0"/>
              <a:t>кто - то предлагает сопровождать тебя – спроси разрешения у родителей </a:t>
            </a:r>
            <a:endParaRPr lang="ru-RU" sz="3000" dirty="0" smtClean="0"/>
          </a:p>
          <a:p>
            <a:pPr marL="109728" indent="0">
              <a:buNone/>
            </a:pPr>
            <a:endParaRPr lang="ru-RU" sz="3000" dirty="0"/>
          </a:p>
          <a:p>
            <a:r>
              <a:rPr lang="ru-RU" sz="3000" dirty="0" smtClean="0"/>
              <a:t>Если </a:t>
            </a:r>
            <a:r>
              <a:rPr lang="ru-RU" sz="3000" dirty="0"/>
              <a:t>испугался – беги к людям </a:t>
            </a:r>
            <a:endParaRPr lang="ru-RU" sz="3000" dirty="0" smtClean="0"/>
          </a:p>
          <a:p>
            <a:pPr marL="109728" indent="0">
              <a:buNone/>
            </a:pPr>
            <a:endParaRPr lang="ru-RU" sz="3000" dirty="0" smtClean="0"/>
          </a:p>
          <a:p>
            <a:r>
              <a:rPr lang="ru-RU" sz="3000" dirty="0" smtClean="0"/>
              <a:t>Не </a:t>
            </a:r>
            <a:r>
              <a:rPr lang="ru-RU" sz="3000" dirty="0"/>
              <a:t>открывай никому дверь и не отвечай на вопросы через дверь </a:t>
            </a:r>
            <a:endParaRPr lang="ru-RU" sz="3000" dirty="0" smtClean="0"/>
          </a:p>
          <a:p>
            <a:pPr marL="109728" indent="0">
              <a:buNone/>
            </a:pPr>
            <a:endParaRPr lang="ru-RU" sz="3000" dirty="0" smtClean="0"/>
          </a:p>
          <a:p>
            <a:r>
              <a:rPr lang="ru-RU" sz="3000" dirty="0" smtClean="0"/>
              <a:t>Если </a:t>
            </a:r>
            <a:r>
              <a:rPr lang="ru-RU" sz="3000" dirty="0"/>
              <a:t>кто – то пытается ворваться в квартиру, звони в </a:t>
            </a:r>
            <a:r>
              <a:rPr lang="ru-RU" sz="3000" dirty="0" smtClean="0"/>
              <a:t>милицию, </a:t>
            </a:r>
            <a:r>
              <a:rPr lang="ru-RU" sz="3000" dirty="0"/>
              <a:t>а затем открой окно и кричи, зови на помощь </a:t>
            </a:r>
            <a:endParaRPr lang="ru-RU" sz="3000" dirty="0" smtClean="0"/>
          </a:p>
          <a:p>
            <a:pPr marL="109728" indent="0">
              <a:buNone/>
            </a:pPr>
            <a:endParaRPr lang="ru-RU" sz="3000" dirty="0" smtClean="0"/>
          </a:p>
          <a:p>
            <a:r>
              <a:rPr lang="ru-RU" sz="3000" dirty="0" smtClean="0"/>
              <a:t>Если </a:t>
            </a:r>
            <a:r>
              <a:rPr lang="ru-RU" sz="3000" dirty="0"/>
              <a:t>люди в автомобиле спрашивают тебя, как куда-нибудь доехать, – не подходи близко и ни в коем случае не соглашайся сопроводить их даже если тебе по пути </a:t>
            </a:r>
            <a:endParaRPr lang="ru-RU" sz="3000" dirty="0" smtClean="0"/>
          </a:p>
          <a:p>
            <a:pPr marL="109728" indent="0">
              <a:buNone/>
            </a:pPr>
            <a:endParaRPr lang="ru-RU" sz="3000" dirty="0" smtClean="0"/>
          </a:p>
          <a:p>
            <a:r>
              <a:rPr lang="ru-RU" sz="3000" dirty="0" smtClean="0"/>
              <a:t>Никто </a:t>
            </a:r>
            <a:r>
              <a:rPr lang="ru-RU" sz="3000" dirty="0"/>
              <a:t>не имеет право прикасаться к тебе. Не стесняйся сказать это тому, кто это попробует сделать </a:t>
            </a:r>
            <a:endParaRPr lang="ru-RU" sz="3000" dirty="0" smtClean="0"/>
          </a:p>
          <a:p>
            <a:pPr marL="109728" indent="0">
              <a:buNone/>
            </a:pPr>
            <a:endParaRPr lang="ru-RU" sz="3000" dirty="0" smtClean="0"/>
          </a:p>
          <a:p>
            <a:r>
              <a:rPr lang="ru-RU" sz="3000" dirty="0" smtClean="0"/>
              <a:t>Если </a:t>
            </a:r>
            <a:r>
              <a:rPr lang="ru-RU" sz="3000" dirty="0"/>
              <a:t>кто - то испугал тебя, сразу иди в безопасное место, туда где много людей </a:t>
            </a:r>
            <a:endParaRPr lang="ru-RU" sz="3000" dirty="0" smtClean="0"/>
          </a:p>
          <a:p>
            <a:pPr marL="109728" indent="0">
              <a:buNone/>
            </a:pPr>
            <a:endParaRPr lang="ru-RU" sz="3000" dirty="0" smtClean="0"/>
          </a:p>
          <a:p>
            <a:r>
              <a:rPr lang="ru-RU" sz="3000" dirty="0" smtClean="0"/>
              <a:t>Всегда </a:t>
            </a:r>
            <a:r>
              <a:rPr lang="ru-RU" sz="3000" dirty="0"/>
              <a:t>настаивай на получении разрешения от родителей, если тебя куда-нибудь приглашают </a:t>
            </a:r>
          </a:p>
          <a:p>
            <a:pPr marL="109728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0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66800"/>
          </a:xfrm>
        </p:spPr>
        <p:txBody>
          <a:bodyPr>
            <a:normAutofit/>
          </a:bodyPr>
          <a:lstStyle/>
          <a:p>
            <a:r>
              <a:rPr lang="ru-RU" b="1" dirty="0"/>
              <a:t>Советы для </a:t>
            </a:r>
            <a:r>
              <a:rPr lang="ru-RU" b="1" dirty="0" smtClean="0"/>
              <a:t>подростков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8435280" cy="5017744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НЕ </a:t>
            </a:r>
            <a:r>
              <a:rPr lang="ru-RU" dirty="0"/>
              <a:t>УБЕГАЙ ИЗ ДОМА! Если жизнь дома невыносима, поговори с преподавателем, или кем-то кого ты уважаешь. Как только ты убежишь из дома ты окажешься в руках людей, которые попробуют использовать тебя в наркобизнесе, порнографии или проституции </a:t>
            </a:r>
          </a:p>
          <a:p>
            <a:pPr marL="109728" indent="0">
              <a:buNone/>
            </a:pPr>
            <a:r>
              <a:rPr lang="ru-RU" dirty="0"/>
              <a:t> </a:t>
            </a:r>
          </a:p>
          <a:p>
            <a:r>
              <a:rPr lang="ru-RU" dirty="0" smtClean="0"/>
              <a:t>Будь </a:t>
            </a:r>
            <a:r>
              <a:rPr lang="ru-RU" dirty="0"/>
              <a:t>очень осторожен с людьми, предлагающими свою дружбу. Помни, что, когда ты чувствуешь себя одиноким или угнетенным, вы – простая цель для негодяя, который притворно будет заботиться о тебе </a:t>
            </a:r>
          </a:p>
          <a:p>
            <a:pPr marL="109728" indent="0">
              <a:buNone/>
            </a:pPr>
            <a:endParaRPr lang="ru-RU" dirty="0"/>
          </a:p>
          <a:p>
            <a:r>
              <a:rPr lang="ru-RU" dirty="0" smtClean="0"/>
              <a:t>Никогда </a:t>
            </a:r>
            <a:r>
              <a:rPr lang="ru-RU" dirty="0"/>
              <a:t>не принимай приглашения в безлюдные или неизвестные места. Будь осторожен с людьми, предлагающими тебе работу со слишком хорошей оплатой. Если хочешь подработать, найди работу через знакомых. </a:t>
            </a:r>
          </a:p>
          <a:p>
            <a:pPr marL="109728" indent="0">
              <a:buNone/>
            </a:pPr>
            <a:endParaRPr lang="ru-RU" dirty="0"/>
          </a:p>
          <a:p>
            <a:r>
              <a:rPr lang="ru-RU" dirty="0" smtClean="0"/>
              <a:t>Никогда </a:t>
            </a:r>
            <a:r>
              <a:rPr lang="ru-RU" dirty="0"/>
              <a:t>не соглашайся, чтобы тебя фотографировали незнакомые люди, даже если они обещают сделать тебя знаменитым и говорят, что все знаменитости так начинали </a:t>
            </a:r>
          </a:p>
          <a:p>
            <a:pPr marL="109728" indent="0">
              <a:buNone/>
            </a:pPr>
            <a:endParaRPr lang="ru-RU" dirty="0"/>
          </a:p>
          <a:p>
            <a:r>
              <a:rPr lang="ru-RU" dirty="0" smtClean="0"/>
              <a:t>Никогда </a:t>
            </a:r>
            <a:r>
              <a:rPr lang="ru-RU" dirty="0"/>
              <a:t>не садись в автомобиль с незнакомцами </a:t>
            </a:r>
          </a:p>
          <a:p>
            <a:pPr marL="109728" indent="0">
              <a:buNone/>
            </a:pPr>
            <a:endParaRPr lang="ru-RU" dirty="0"/>
          </a:p>
          <a:p>
            <a:r>
              <a:rPr lang="ru-RU" dirty="0" smtClean="0"/>
              <a:t>Гуляй </a:t>
            </a:r>
            <a:r>
              <a:rPr lang="ru-RU" dirty="0"/>
              <a:t>в группах или с другом </a:t>
            </a:r>
          </a:p>
          <a:p>
            <a:pPr marL="109728" indent="0">
              <a:buNone/>
            </a:pPr>
            <a:endParaRPr lang="ru-RU" dirty="0"/>
          </a:p>
          <a:p>
            <a:r>
              <a:rPr lang="ru-RU" dirty="0" smtClean="0"/>
              <a:t>Всегда </a:t>
            </a:r>
            <a:r>
              <a:rPr lang="ru-RU" dirty="0"/>
              <a:t>сообщай родителям, где Вы с друзьями собираетесь быть, и сообщай им об изменении планов </a:t>
            </a:r>
          </a:p>
          <a:p>
            <a:pPr marL="109728" indent="0">
              <a:buNone/>
            </a:pPr>
            <a:endParaRPr lang="ru-RU" dirty="0"/>
          </a:p>
          <a:p>
            <a:r>
              <a:rPr lang="ru-RU" dirty="0" smtClean="0"/>
              <a:t>Никто </a:t>
            </a:r>
            <a:r>
              <a:rPr lang="ru-RU" dirty="0"/>
              <a:t>не имеет право прикасаться к тебе без твоего согласия. Не стесняйся сказать это тому, кто это попробует сделать </a:t>
            </a:r>
          </a:p>
          <a:p>
            <a:pPr marL="109728" indent="0">
              <a:buNone/>
            </a:pPr>
            <a:endParaRPr lang="ru-RU" dirty="0"/>
          </a:p>
          <a:p>
            <a:r>
              <a:rPr lang="ru-RU" dirty="0" smtClean="0"/>
              <a:t>Доверься </a:t>
            </a:r>
            <a:r>
              <a:rPr lang="ru-RU" dirty="0"/>
              <a:t>интуиции, если тебе страшно, значит, на это  есть </a:t>
            </a:r>
            <a:r>
              <a:rPr lang="ru-RU" dirty="0" smtClean="0"/>
              <a:t>причины.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668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066800"/>
          </a:xfrm>
        </p:spPr>
        <p:txBody>
          <a:bodyPr>
            <a:normAutofit/>
          </a:bodyPr>
          <a:lstStyle/>
          <a:p>
            <a:r>
              <a:rPr lang="ru-RU" b="1" dirty="0"/>
              <a:t>Советы </a:t>
            </a:r>
            <a:r>
              <a:rPr lang="ru-RU" b="1" dirty="0" smtClean="0"/>
              <a:t>родителям.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8856984" cy="5377784"/>
          </a:xfrm>
        </p:spPr>
        <p:txBody>
          <a:bodyPr>
            <a:normAutofit fontScale="40000" lnSpcReduction="20000"/>
          </a:bodyPr>
          <a:lstStyle/>
          <a:p>
            <a:pPr marL="109728" indent="0">
              <a:buNone/>
            </a:pPr>
            <a:r>
              <a:rPr lang="ru-RU" dirty="0" smtClean="0"/>
              <a:t>1. </a:t>
            </a:r>
            <a:r>
              <a:rPr lang="ru-RU" sz="2900" b="1" dirty="0" smtClean="0"/>
              <a:t>ПОДАВАЙТЕ </a:t>
            </a:r>
            <a:r>
              <a:rPr lang="ru-RU" sz="2900" b="1" dirty="0"/>
              <a:t>ХОРОШИЙ ПРИМЕР</a:t>
            </a:r>
            <a:r>
              <a:rPr lang="ru-RU" sz="2900" dirty="0"/>
              <a:t>. Угрозы, а также битье, психическое давление, оскорбления и т.п. редко улучшают ситуацию. Ваш ребенок берет за образец Ваше поведение и будет учиться у Вас как справляться с гневом без применения силы. Установите границы. Ограничения учат самодисциплине и тому, как контролировать взаимные эмоции, базируясь на ненасилии. </a:t>
            </a:r>
            <a:endParaRPr lang="ru-RU" sz="2900" dirty="0" smtClean="0"/>
          </a:p>
          <a:p>
            <a:pPr marL="109728" indent="0">
              <a:buNone/>
            </a:pPr>
            <a:endParaRPr lang="ru-RU" sz="2900" dirty="0"/>
          </a:p>
          <a:p>
            <a:pPr marL="109728" indent="0">
              <a:buNone/>
            </a:pPr>
            <a:r>
              <a:rPr lang="ru-RU" sz="2900" dirty="0"/>
              <a:t>2. </a:t>
            </a:r>
            <a:r>
              <a:rPr lang="ru-RU" sz="2900" b="1" dirty="0"/>
              <a:t>СТАНЬТЕ ЧАСТЫМ ПОСЕТИТЕЛЕМ ШКОЛЫ</a:t>
            </a:r>
            <a:r>
              <a:rPr lang="ru-RU" sz="2900" dirty="0"/>
              <a:t>. Если у Вашего ребенка возникли проблемы, вызывающие у него депрессию и приводящие к возникновению низкой самооценки, идите в школу. Персонал школы существует для того, чтобы помогать детям учиться и преуспевать. </a:t>
            </a:r>
            <a:endParaRPr lang="ru-RU" sz="2900" dirty="0" smtClean="0"/>
          </a:p>
          <a:p>
            <a:pPr marL="109728" indent="0">
              <a:buNone/>
            </a:pPr>
            <a:endParaRPr lang="ru-RU" sz="2900" dirty="0"/>
          </a:p>
          <a:p>
            <a:pPr marL="109728" indent="0">
              <a:buNone/>
            </a:pPr>
            <a:r>
              <a:rPr lang="ru-RU" sz="2900" dirty="0"/>
              <a:t>3</a:t>
            </a:r>
            <a:r>
              <a:rPr lang="ru-RU" sz="2900" dirty="0" smtClean="0"/>
              <a:t>. </a:t>
            </a:r>
            <a:r>
              <a:rPr lang="ru-RU" sz="2900" b="1" dirty="0"/>
              <a:t>ГОВОРИТЕ ДЕТЯМ О НАСИЛИИ, КОТОРОЕ ПОКАЗЫВАЮТ ПО ТЕЛЕВИЗОРУ, </a:t>
            </a:r>
            <a:r>
              <a:rPr lang="ru-RU" sz="2900" dirty="0"/>
              <a:t>а не просто выключайте телевизор. Объясните им, что в большинстве своем насилие, показываемое в фильмах - это продукт, созданный для того, чтобы развлекать, возбуждать, держать зрителя в напряжении. И что это совсем не означает, что такую модель поведения нужно применять в своей жизни. </a:t>
            </a:r>
            <a:endParaRPr lang="ru-RU" sz="2900" dirty="0" smtClean="0"/>
          </a:p>
          <a:p>
            <a:pPr marL="109728" indent="0">
              <a:buNone/>
            </a:pPr>
            <a:endParaRPr lang="ru-RU" sz="2900" b="1" dirty="0"/>
          </a:p>
          <a:p>
            <a:pPr marL="109728" indent="0">
              <a:buNone/>
            </a:pPr>
            <a:r>
              <a:rPr lang="ru-RU" sz="2900" b="1" dirty="0"/>
              <a:t>4</a:t>
            </a:r>
            <a:r>
              <a:rPr lang="ru-RU" sz="2900" b="1" dirty="0" smtClean="0"/>
              <a:t>. </a:t>
            </a:r>
            <a:r>
              <a:rPr lang="ru-RU" sz="2900" b="1" dirty="0"/>
              <a:t>НЕЛЬЗЯ НЕДООЦЕНИВАТЬ ВАЖНОСТЬ СЛОВ "Я ТЕБЯ ЛЮБЛЮ</a:t>
            </a:r>
            <a:r>
              <a:rPr lang="ru-RU" sz="2900" dirty="0"/>
              <a:t>". Дети любого возраста нуждаются в одобрении, поцелуях, объятиях, дружеских похлопываниях по плечу. Они хотят слышать " Я горжусь тобой!" </a:t>
            </a:r>
            <a:endParaRPr lang="ru-RU" sz="2900" dirty="0" smtClean="0"/>
          </a:p>
          <a:p>
            <a:pPr marL="109728" indent="0">
              <a:buNone/>
            </a:pPr>
            <a:endParaRPr lang="ru-RU" sz="2900" dirty="0"/>
          </a:p>
          <a:p>
            <a:pPr marL="109728" indent="0">
              <a:buNone/>
            </a:pPr>
            <a:r>
              <a:rPr lang="ru-RU" sz="2900" dirty="0"/>
              <a:t>5</a:t>
            </a:r>
            <a:r>
              <a:rPr lang="ru-RU" sz="2900" dirty="0" smtClean="0"/>
              <a:t>. </a:t>
            </a:r>
            <a:r>
              <a:rPr lang="ru-RU" sz="2900" b="1" dirty="0"/>
              <a:t>ГОВОРИТЕ СО СВОИМИ ДЕТЬМИ О НАСИЛИИ</a:t>
            </a:r>
            <a:r>
              <a:rPr lang="ru-RU" sz="2900" dirty="0"/>
              <a:t>. Поощряйте их желание говорить с Вами о своих страхах, о своем гневе и печали. Родители должны слышать тревоги своих детей, разделять их интересы и чувства, а также давать хорошие советы. Наблюдайте как Ваши дети общаются.</a:t>
            </a:r>
            <a:br>
              <a:rPr lang="ru-RU" sz="2900" dirty="0"/>
            </a:br>
            <a:r>
              <a:rPr lang="ru-RU" sz="2900" dirty="0"/>
              <a:t>Если же ребенок подвергся насилию, постарайтесь воспротивиться желанию осудить или оправдать то, что произошло. Воспользуйтесь временем, чтобы выяснить обстоятельства, затем решите, как Вы сможете своей поддержкой предотвратить дальнейшее насилие. </a:t>
            </a:r>
            <a:endParaRPr lang="ru-RU" sz="2900" dirty="0" smtClean="0"/>
          </a:p>
          <a:p>
            <a:pPr marL="109728" indent="0">
              <a:buNone/>
            </a:pPr>
            <a:endParaRPr lang="ru-RU" sz="2900" dirty="0"/>
          </a:p>
          <a:p>
            <a:pPr marL="109728" indent="0">
              <a:buNone/>
            </a:pPr>
            <a:r>
              <a:rPr lang="ru-RU" sz="2900" dirty="0"/>
              <a:t>6</a:t>
            </a:r>
            <a:r>
              <a:rPr lang="ru-RU" sz="2900" dirty="0" smtClean="0"/>
              <a:t>. </a:t>
            </a:r>
            <a:r>
              <a:rPr lang="ru-RU" sz="2900" dirty="0"/>
              <a:t>Если Вы или кто-либо из Вашей семьи чувствует одиночество, нелюбовь, безнадежность или у Вас проблемы с наркотиками или алкоголем - ищите помощь. Считается, что более половины всех насильственных действий совершается употребляющими алкоголь или наркотики. </a:t>
            </a:r>
          </a:p>
        </p:txBody>
      </p:sp>
    </p:spTree>
    <p:extLst>
      <p:ext uri="{BB962C8B-B14F-4D97-AF65-F5344CB8AC3E}">
        <p14:creationId xmlns:p14="http://schemas.microsoft.com/office/powerpoint/2010/main" val="268525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132856"/>
            <a:ext cx="8712968" cy="1728192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Спасибо за внимание!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375817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692696"/>
            <a:ext cx="714948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Помните,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насилие </a:t>
            </a:r>
            <a:r>
              <a:rPr lang="ru-RU" dirty="0"/>
              <a:t>- порождает насилие!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3251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	 Статистика. Ежегодно: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17 </a:t>
            </a:r>
            <a:r>
              <a:rPr lang="ru-RU" dirty="0"/>
              <a:t>тысяч детей разного возраста становятся жертвами насильственных </a:t>
            </a:r>
            <a:r>
              <a:rPr lang="ru-RU" dirty="0" smtClean="0"/>
              <a:t>преступлений</a:t>
            </a:r>
            <a:r>
              <a:rPr lang="ru-RU" dirty="0"/>
              <a:t>;</a:t>
            </a: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о</a:t>
            </a:r>
            <a:r>
              <a:rPr lang="ru-RU" dirty="0" smtClean="0"/>
              <a:t>коло 2 миллионов </a:t>
            </a:r>
            <a:r>
              <a:rPr lang="ru-RU" dirty="0"/>
              <a:t>детей избиваются </a:t>
            </a:r>
            <a:r>
              <a:rPr lang="ru-RU" dirty="0" smtClean="0"/>
              <a:t>родителями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более </a:t>
            </a:r>
            <a:r>
              <a:rPr lang="ru-RU" dirty="0"/>
              <a:t>10 тыс. несовершеннолетних </a:t>
            </a:r>
            <a:r>
              <a:rPr lang="ru-RU" dirty="0" smtClean="0"/>
              <a:t>становятся; </a:t>
            </a:r>
            <a:r>
              <a:rPr lang="ru-RU" dirty="0"/>
              <a:t>инвалидами в результате совершения против них </a:t>
            </a:r>
            <a:r>
              <a:rPr lang="ru-RU" dirty="0" smtClean="0"/>
              <a:t>преступлений</a:t>
            </a:r>
            <a:r>
              <a:rPr lang="ru-RU" dirty="0"/>
              <a:t>;</a:t>
            </a: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2 </a:t>
            </a:r>
            <a:r>
              <a:rPr lang="ru-RU" dirty="0"/>
              <a:t>тыс. детей заканчивают жизнь </a:t>
            </a:r>
            <a:r>
              <a:rPr lang="ru-RU" dirty="0" smtClean="0"/>
              <a:t>самоубийством</a:t>
            </a:r>
            <a:r>
              <a:rPr lang="ru-RU" dirty="0"/>
              <a:t>;</a:t>
            </a: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б</a:t>
            </a:r>
            <a:r>
              <a:rPr lang="ru-RU" dirty="0" smtClean="0"/>
              <a:t>олее </a:t>
            </a:r>
            <a:r>
              <a:rPr lang="ru-RU" dirty="0"/>
              <a:t>50 тыс. детей уходят из дома, спасаясь от родителей.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4" y="495473"/>
            <a:ext cx="1863150" cy="156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38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620688"/>
            <a:ext cx="871296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российском законодательстве к </a:t>
            </a:r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документам,  гарантирующим право ребенка на защиту от жестокого обращения, </a:t>
            </a:r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относятся:</a:t>
            </a:r>
          </a:p>
          <a:p>
            <a:pPr algn="ctr"/>
            <a:endPara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Sylfaen" pitchFamily="18" charset="0"/>
              </a:rPr>
              <a:t>Конституция </a:t>
            </a:r>
            <a:r>
              <a:rPr lang="ru-RU" sz="2000" b="1" dirty="0">
                <a:latin typeface="Sylfaen" pitchFamily="18" charset="0"/>
              </a:rPr>
              <a:t>Российской Федерации</a:t>
            </a:r>
            <a:r>
              <a:rPr lang="ru-RU" sz="1200" b="1" dirty="0">
                <a:latin typeface="Sylfaen" pitchFamily="18" charset="0"/>
              </a:rPr>
              <a:t>, </a:t>
            </a:r>
            <a:r>
              <a:rPr lang="ru-RU" sz="1400" b="1" u="sng" dirty="0" smtClean="0">
                <a:latin typeface="Sylfaen" pitchFamily="18" charset="0"/>
              </a:rPr>
              <a:t>Статья </a:t>
            </a:r>
            <a:r>
              <a:rPr lang="ru-RU" sz="1400" b="1" u="sng" dirty="0">
                <a:latin typeface="Sylfaen" pitchFamily="18" charset="0"/>
              </a:rPr>
              <a:t>38, ч.2. </a:t>
            </a:r>
            <a:r>
              <a:rPr lang="ru-RU" sz="1400" dirty="0">
                <a:latin typeface="Sylfaen" pitchFamily="18" charset="0"/>
              </a:rPr>
              <a:t>Забота о детях, их воспитание – равное право и обязанность родителей. </a:t>
            </a:r>
            <a:endParaRPr lang="ru-RU" sz="1400" dirty="0" smtClean="0">
              <a:latin typeface="Sylfaen" pitchFamily="18" charset="0"/>
            </a:endParaRPr>
          </a:p>
          <a:p>
            <a:pPr indent="268288" algn="just">
              <a:buClr>
                <a:srgbClr val="00B050"/>
              </a:buClr>
            </a:pPr>
            <a:endParaRPr lang="ru-RU" sz="1100" b="1" dirty="0">
              <a:latin typeface="Sylfaen" pitchFamily="18" charset="0"/>
            </a:endParaRPr>
          </a:p>
          <a:p>
            <a:pPr marL="285750" indent="-2857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b="1" dirty="0">
                <a:latin typeface="Sylfaen" pitchFamily="18" charset="0"/>
              </a:rPr>
              <a:t>Федеральный Закон </a:t>
            </a:r>
            <a:r>
              <a:rPr lang="ru-RU" sz="1100" b="1" dirty="0" smtClean="0">
                <a:latin typeface="Sylfaen" pitchFamily="18" charset="0"/>
              </a:rPr>
              <a:t>«</a:t>
            </a:r>
            <a:r>
              <a:rPr lang="ru-RU" b="1" dirty="0">
                <a:latin typeface="Sylfaen" pitchFamily="18" charset="0"/>
              </a:rPr>
              <a:t>Об основных гарантиях прав ребенка в Российской </a:t>
            </a:r>
            <a:r>
              <a:rPr lang="ru-RU" b="1" dirty="0" smtClean="0">
                <a:latin typeface="Sylfaen" pitchFamily="18" charset="0"/>
              </a:rPr>
              <a:t>Федерации</a:t>
            </a:r>
            <a:r>
              <a:rPr lang="ru-RU" sz="1100" b="1" dirty="0" smtClean="0">
                <a:latin typeface="Sylfaen" pitchFamily="18" charset="0"/>
              </a:rPr>
              <a:t>». </a:t>
            </a:r>
            <a:r>
              <a:rPr lang="ru-RU" sz="1400" b="1" u="sng" dirty="0" smtClean="0">
                <a:latin typeface="Sylfaen" pitchFamily="18" charset="0"/>
              </a:rPr>
              <a:t>Статья </a:t>
            </a:r>
            <a:r>
              <a:rPr lang="ru-RU" sz="1400" b="1" u="sng" dirty="0">
                <a:latin typeface="Sylfaen" pitchFamily="18" charset="0"/>
              </a:rPr>
              <a:t>14  </a:t>
            </a:r>
            <a:r>
              <a:rPr lang="ru-RU" sz="1400" dirty="0">
                <a:latin typeface="Sylfaen" pitchFamily="18" charset="0"/>
              </a:rPr>
              <a:t>закона гласит,  что жестокое обращение с детьми,  физическое или психологическое насилие над ними запрещены</a:t>
            </a:r>
            <a:r>
              <a:rPr lang="ru-RU" sz="1100" dirty="0">
                <a:latin typeface="Sylfaen" pitchFamily="18" charset="0"/>
              </a:rPr>
              <a:t>. </a:t>
            </a:r>
            <a:endParaRPr lang="ru-RU" sz="1100" dirty="0" smtClean="0">
              <a:latin typeface="Sylfaen" pitchFamily="18" charset="0"/>
            </a:endParaRPr>
          </a:p>
          <a:p>
            <a:pPr marL="171450" indent="-1714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ru-RU" sz="1100" b="1" dirty="0">
              <a:latin typeface="Sylfaen" pitchFamily="18" charset="0"/>
            </a:endParaRPr>
          </a:p>
          <a:p>
            <a:pPr marL="285750" indent="-2857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b="1" dirty="0">
                <a:latin typeface="Sylfaen" pitchFamily="18" charset="0"/>
              </a:rPr>
              <a:t>Закон Российской Федерации </a:t>
            </a:r>
            <a:r>
              <a:rPr lang="ru-RU" b="1" dirty="0" smtClean="0">
                <a:latin typeface="Sylfaen" pitchFamily="18" charset="0"/>
              </a:rPr>
              <a:t>«</a:t>
            </a:r>
            <a:r>
              <a:rPr lang="ru-RU" b="1" dirty="0">
                <a:latin typeface="Sylfaen" pitchFamily="18" charset="0"/>
              </a:rPr>
              <a:t>Об образовании». </a:t>
            </a:r>
            <a:r>
              <a:rPr lang="ru-RU" sz="1400" b="1" u="sng" dirty="0" smtClean="0">
                <a:latin typeface="Sylfaen" pitchFamily="18" charset="0"/>
              </a:rPr>
              <a:t>В </a:t>
            </a:r>
            <a:r>
              <a:rPr lang="ru-RU" sz="1400" b="1" u="sng" dirty="0">
                <a:latin typeface="Sylfaen" pitchFamily="18" charset="0"/>
              </a:rPr>
              <a:t>статье 5  </a:t>
            </a:r>
            <a:r>
              <a:rPr lang="ru-RU" sz="1400" dirty="0">
                <a:latin typeface="Sylfaen" pitchFamily="18" charset="0"/>
              </a:rPr>
              <a:t>утверждено право детей,  обучающихся во всех образовательных учреждениях, на «уважение их человеческого достоинства». </a:t>
            </a:r>
            <a:r>
              <a:rPr lang="ru-RU" sz="1400" b="1" u="sng" dirty="0" smtClean="0">
                <a:latin typeface="Sylfaen" pitchFamily="18" charset="0"/>
              </a:rPr>
              <a:t>Статьей </a:t>
            </a:r>
            <a:r>
              <a:rPr lang="ru-RU" sz="1400" b="1" u="sng" dirty="0">
                <a:latin typeface="Sylfaen" pitchFamily="18" charset="0"/>
              </a:rPr>
              <a:t>36  </a:t>
            </a:r>
            <a:r>
              <a:rPr lang="ru-RU" sz="1400" dirty="0">
                <a:latin typeface="Sylfaen" pitchFamily="18" charset="0"/>
              </a:rPr>
              <a:t>предусмотрено административное наказание педагогических работников за допущенное физическое или психическое «насилие над личностью обучающегося или воспитанника». </a:t>
            </a:r>
            <a:endParaRPr lang="ru-RU" sz="1400" dirty="0" smtClean="0">
              <a:latin typeface="Sylfaen" pitchFamily="18" charset="0"/>
            </a:endParaRPr>
          </a:p>
          <a:p>
            <a:pPr marL="171450" indent="-1714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ru-RU" sz="1100" dirty="0" smtClean="0">
              <a:latin typeface="Sylfaen" pitchFamily="18" charset="0"/>
            </a:endParaRPr>
          </a:p>
          <a:p>
            <a:pPr marL="285750" indent="-2857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b="1" dirty="0">
                <a:latin typeface="Sylfaen" pitchFamily="18" charset="0"/>
              </a:rPr>
              <a:t>Уголовный Кодекс РФ</a:t>
            </a:r>
            <a:r>
              <a:rPr lang="ru-RU" dirty="0">
                <a:latin typeface="Sylfaen" pitchFamily="18" charset="0"/>
              </a:rPr>
              <a:t> </a:t>
            </a:r>
            <a:r>
              <a:rPr lang="ru-RU" sz="1100" b="1" dirty="0">
                <a:latin typeface="Sylfaen" pitchFamily="18" charset="0"/>
              </a:rPr>
              <a:t>от 13 июня 1996 г. N 63-ФЗ  </a:t>
            </a:r>
            <a:r>
              <a:rPr lang="ru-RU" sz="1400" dirty="0">
                <a:latin typeface="Sylfaen" pitchFamily="18" charset="0"/>
              </a:rPr>
              <a:t>предусматривает ответственность за жестокое обращение с детьми: </a:t>
            </a:r>
            <a:r>
              <a:rPr lang="ru-RU" sz="1400" dirty="0" smtClean="0">
                <a:latin typeface="Sylfaen" pitchFamily="18" charset="0"/>
              </a:rPr>
              <a:t>– </a:t>
            </a:r>
            <a:r>
              <a:rPr lang="ru-RU" sz="1400" dirty="0">
                <a:latin typeface="Sylfaen" pitchFamily="18" charset="0"/>
              </a:rPr>
              <a:t>за совершение физического и сексуального насилия, в том числе и в отношении несовершеннолетних </a:t>
            </a:r>
            <a:r>
              <a:rPr lang="ru-RU" sz="1400" dirty="0" smtClean="0">
                <a:latin typeface="Sylfaen" pitchFamily="18" charset="0"/>
              </a:rPr>
              <a:t> (</a:t>
            </a:r>
            <a:r>
              <a:rPr lang="ru-RU" sz="1400" dirty="0">
                <a:latin typeface="Sylfaen" pitchFamily="18" charset="0"/>
              </a:rPr>
              <a:t>ст.106-136); </a:t>
            </a:r>
            <a:r>
              <a:rPr lang="ru-RU" sz="1400" dirty="0" smtClean="0">
                <a:latin typeface="Sylfaen" pitchFamily="18" charset="0"/>
              </a:rPr>
              <a:t>– </a:t>
            </a:r>
            <a:r>
              <a:rPr lang="ru-RU" sz="1400" dirty="0">
                <a:latin typeface="Sylfaen" pitchFamily="18" charset="0"/>
              </a:rPr>
              <a:t>за преступления против семьи и несовершеннолетних (</a:t>
            </a:r>
            <a:r>
              <a:rPr lang="ru-RU" sz="1400" u="sng" dirty="0">
                <a:latin typeface="Sylfaen" pitchFamily="18" charset="0"/>
              </a:rPr>
              <a:t>ст.150-157</a:t>
            </a:r>
            <a:r>
              <a:rPr lang="ru-RU" sz="1400" dirty="0" smtClean="0">
                <a:latin typeface="Sylfaen" pitchFamily="18" charset="0"/>
              </a:rPr>
              <a:t>).</a:t>
            </a:r>
          </a:p>
          <a:p>
            <a:pPr marL="285750" indent="-2857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ru-RU" sz="1400" dirty="0" smtClean="0">
              <a:latin typeface="Sylfaen" pitchFamily="18" charset="0"/>
            </a:endParaRPr>
          </a:p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b="1" dirty="0">
                <a:latin typeface="Sylfaen" pitchFamily="18" charset="0"/>
              </a:rPr>
              <a:t>Семейный кодекс Российской </a:t>
            </a:r>
            <a:r>
              <a:rPr lang="ru-RU" b="1" dirty="0" smtClean="0">
                <a:latin typeface="Sylfaen" pitchFamily="18" charset="0"/>
              </a:rPr>
              <a:t>Федерации </a:t>
            </a:r>
            <a:r>
              <a:rPr lang="ru-RU" sz="1400" dirty="0" smtClean="0">
                <a:latin typeface="Sylfaen" pitchFamily="18" charset="0"/>
              </a:rPr>
              <a:t>статьи</a:t>
            </a:r>
            <a:r>
              <a:rPr lang="ru-RU" sz="1400" u="sng" dirty="0">
                <a:latin typeface="Sylfaen" pitchFamily="18" charset="0"/>
              </a:rPr>
              <a:t> </a:t>
            </a:r>
            <a:r>
              <a:rPr lang="ru-RU" sz="1400" u="sng" dirty="0" smtClean="0">
                <a:latin typeface="Sylfaen" pitchFamily="18" charset="0"/>
              </a:rPr>
              <a:t> 54 , 56, 65, 69, 73, 77 .</a:t>
            </a:r>
            <a:endParaRPr lang="ru-RU" sz="1400" dirty="0">
              <a:latin typeface="Sylfaen" pitchFamily="18" charset="0"/>
            </a:endParaRPr>
          </a:p>
          <a:p>
            <a:pPr indent="268288" algn="just"/>
            <a:endParaRPr lang="ru-RU" sz="1100" dirty="0"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05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375" y="493147"/>
            <a:ext cx="8229600" cy="445050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МАОУ </a:t>
            </a:r>
            <a:r>
              <a:rPr lang="ru-RU" dirty="0" smtClean="0"/>
              <a:t>СШ №108 </a:t>
            </a:r>
            <a:br>
              <a:rPr lang="ru-RU" dirty="0" smtClean="0"/>
            </a:br>
            <a:r>
              <a:rPr lang="ru-RU" dirty="0" smtClean="0"/>
              <a:t>работает по профилактике </a:t>
            </a:r>
            <a:r>
              <a:rPr lang="ru-RU" dirty="0"/>
              <a:t>жестокого </a:t>
            </a:r>
            <a:r>
              <a:rPr lang="ru-RU" dirty="0" smtClean="0"/>
              <a:t>обращения </a:t>
            </a:r>
            <a:r>
              <a:rPr lang="ru-RU" dirty="0"/>
              <a:t>и насилия над несовершеннолетними 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smtClean="0"/>
              <a:t>семье  по программе 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«ЖИЗНЬ БЕЗ НАСИЛИЯ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AutoShape 2" descr="C:\Users\%D1%81%D0%B0%D1%88%D0%B0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581128"/>
            <a:ext cx="3718470" cy="2121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544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программы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Соблюдение прав и интересов детей;</a:t>
            </a:r>
          </a:p>
          <a:p>
            <a:r>
              <a:rPr lang="ru-RU" dirty="0" smtClean="0"/>
              <a:t>Профилактика жестокости и насилия среди несовершеннолетних, в семье, в образовательном учреждении.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42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6"/>
            <a:ext cx="8640960" cy="583264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2"/>
                </a:solidFill>
              </a:rPr>
              <a:t>Задачи по профилактике жестокого обращения с детьми в семье</a:t>
            </a:r>
            <a:r>
              <a:rPr lang="ru-RU" b="1" dirty="0" smtClean="0">
                <a:solidFill>
                  <a:schemeClr val="tx2"/>
                </a:solidFill>
              </a:rPr>
              <a:t>:</a:t>
            </a:r>
          </a:p>
          <a:p>
            <a:pPr marL="0" indent="0">
              <a:buNone/>
            </a:pPr>
            <a:endParaRPr lang="ru-RU" sz="2000" dirty="0"/>
          </a:p>
          <a:p>
            <a:pPr>
              <a:buFontTx/>
              <a:buChar char="-"/>
            </a:pPr>
            <a:r>
              <a:rPr lang="ru-RU" dirty="0" smtClean="0"/>
              <a:t>Способствовать созданию условий для воспитания личностной зрелости учащихся.</a:t>
            </a:r>
          </a:p>
          <a:p>
            <a:pPr>
              <a:buFontTx/>
              <a:buChar char="-"/>
            </a:pPr>
            <a:r>
              <a:rPr lang="ru-RU" dirty="0" smtClean="0"/>
              <a:t>Предотвратить факты жестокого обращения и насилия над несовершеннолетними.</a:t>
            </a:r>
          </a:p>
          <a:p>
            <a:pPr>
              <a:buFontTx/>
              <a:buChar char="-"/>
            </a:pPr>
            <a:r>
              <a:rPr lang="ru-RU" dirty="0" smtClean="0"/>
              <a:t>Выявить проблемы </a:t>
            </a:r>
            <a:r>
              <a:rPr lang="ru-RU" dirty="0"/>
              <a:t>взаимодействия </a:t>
            </a:r>
            <a:r>
              <a:rPr lang="ru-RU" dirty="0" smtClean="0"/>
              <a:t>обучающегося </a:t>
            </a:r>
            <a:r>
              <a:rPr lang="ru-RU" dirty="0"/>
              <a:t>в </a:t>
            </a:r>
            <a:r>
              <a:rPr lang="ru-RU" dirty="0" smtClean="0"/>
              <a:t>семье.</a:t>
            </a:r>
          </a:p>
          <a:p>
            <a:pPr>
              <a:buFontTx/>
              <a:buChar char="-"/>
            </a:pPr>
            <a:r>
              <a:rPr lang="ru-RU" dirty="0" smtClean="0"/>
              <a:t>Отслеживать состояние </a:t>
            </a:r>
            <a:r>
              <a:rPr lang="ru-RU" dirty="0"/>
              <a:t>физического, психологического, социального здоровья </a:t>
            </a:r>
            <a:r>
              <a:rPr lang="ru-RU" dirty="0" smtClean="0"/>
              <a:t>обучающихся и оказать поддержку несовершеннолетним, попавшим в ситуацию жестокого обращения. </a:t>
            </a:r>
            <a:endParaRPr lang="ru-RU" dirty="0"/>
          </a:p>
          <a:p>
            <a:pPr>
              <a:buFontTx/>
              <a:buChar char="-"/>
            </a:pPr>
            <a:r>
              <a:rPr lang="ru-RU" dirty="0" smtClean="0"/>
              <a:t>Оказать помощь родителям по формированию устойчивых взглядов на воспитание, отношение в семье, разрешение конфликтов.</a:t>
            </a:r>
          </a:p>
          <a:p>
            <a:pPr>
              <a:buFontTx/>
              <a:buChar char="-"/>
            </a:pPr>
            <a:r>
              <a:rPr lang="ru-RU" dirty="0" smtClean="0"/>
              <a:t>Формировать негативное мнение у учащихся ко всем формам жестокого обращения.</a:t>
            </a:r>
          </a:p>
          <a:p>
            <a:pPr>
              <a:buFontTx/>
              <a:buChar char="-"/>
            </a:pPr>
            <a:r>
              <a:rPr lang="ru-RU" dirty="0" smtClean="0"/>
              <a:t>Создать информационное и методическое руководство для педагогов, родителей, учащихся по профилактике насилия и жестокого обращения.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892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066800"/>
          </a:xfrm>
        </p:spPr>
        <p:txBody>
          <a:bodyPr>
            <a:noAutofit/>
          </a:bodyPr>
          <a:lstStyle/>
          <a:p>
            <a:r>
              <a:rPr lang="ru-RU" sz="3200" dirty="0"/>
              <a:t>Факторы риска, способствующие насилию и жестокому обращению с детьми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безработица или низкая материальная обеспеченность;</a:t>
            </a:r>
          </a:p>
          <a:p>
            <a:r>
              <a:rPr lang="ru-RU" dirty="0"/>
              <a:t>н</a:t>
            </a:r>
            <a:r>
              <a:rPr lang="ru-RU" dirty="0" smtClean="0"/>
              <a:t>еполные, </a:t>
            </a:r>
            <a:r>
              <a:rPr lang="ru-RU" dirty="0"/>
              <a:t>многодетные семьи, семьи с приемными </a:t>
            </a:r>
            <a:r>
              <a:rPr lang="ru-RU" dirty="0" smtClean="0"/>
              <a:t>детьми;</a:t>
            </a:r>
            <a:endParaRPr lang="ru-RU" dirty="0"/>
          </a:p>
          <a:p>
            <a:r>
              <a:rPr lang="ru-RU" dirty="0" smtClean="0"/>
              <a:t>наличие </a:t>
            </a:r>
            <a:r>
              <a:rPr lang="ru-RU" dirty="0"/>
              <a:t>в семье больного алкоголизмом или наркоманией, вернувшегося из мест лишения свободы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 smtClean="0"/>
              <a:t>постоянные </a:t>
            </a:r>
            <a:r>
              <a:rPr lang="ru-RU" dirty="0"/>
              <a:t>супружеские </a:t>
            </a:r>
            <a:r>
              <a:rPr lang="ru-RU" dirty="0" smtClean="0"/>
              <a:t>конфликты;</a:t>
            </a:r>
            <a:endParaRPr lang="ru-RU" dirty="0"/>
          </a:p>
          <a:p>
            <a:r>
              <a:rPr lang="ru-RU" dirty="0" smtClean="0"/>
              <a:t>низкий </a:t>
            </a:r>
            <a:r>
              <a:rPr lang="ru-RU" dirty="0"/>
              <a:t>уровень культуры, образования;</a:t>
            </a:r>
          </a:p>
          <a:p>
            <a:r>
              <a:rPr lang="ru-RU" dirty="0"/>
              <a:t>физическое или психическое переутомление;</a:t>
            </a:r>
          </a:p>
          <a:p>
            <a:r>
              <a:rPr lang="ru-RU" dirty="0"/>
              <a:t>чрезмерная требовательность;</a:t>
            </a:r>
          </a:p>
          <a:p>
            <a:r>
              <a:rPr lang="ru-RU" dirty="0" smtClean="0"/>
              <a:t>нежелательный ребенок или отсутствие </a:t>
            </a:r>
            <a:r>
              <a:rPr lang="ru-RU" dirty="0"/>
              <a:t>привязанности к ребенку;</a:t>
            </a:r>
          </a:p>
          <a:p>
            <a:r>
              <a:rPr lang="ru-RU" dirty="0" smtClean="0"/>
              <a:t>умственные </a:t>
            </a:r>
            <a:r>
              <a:rPr lang="ru-RU" dirty="0"/>
              <a:t>или физические недостатки ребенка;</a:t>
            </a:r>
          </a:p>
          <a:p>
            <a:r>
              <a:rPr lang="ru-RU" dirty="0" smtClean="0"/>
              <a:t>«</a:t>
            </a:r>
            <a:r>
              <a:rPr lang="ru-RU" dirty="0"/>
              <a:t>трудный» </a:t>
            </a:r>
            <a:r>
              <a:rPr lang="ru-RU" dirty="0" smtClean="0"/>
              <a:t>ребенок</a:t>
            </a:r>
            <a:r>
              <a:rPr lang="ru-RU" dirty="0"/>
              <a:t>;</a:t>
            </a:r>
            <a:endParaRPr lang="ru-RU" dirty="0" smtClean="0"/>
          </a:p>
          <a:p>
            <a:r>
              <a:rPr lang="ru-RU" dirty="0" smtClean="0"/>
              <a:t>эгоизм </a:t>
            </a:r>
            <a:r>
              <a:rPr lang="ru-RU" dirty="0"/>
              <a:t>родителей, их стремление к развлечениям</a:t>
            </a:r>
            <a:r>
              <a:rPr lang="ru-RU" dirty="0" smtClean="0"/>
              <a:t>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031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58964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Маркеры в поведении обучающегося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32511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В младшем школьном  возрасте: </a:t>
            </a:r>
          </a:p>
          <a:p>
            <a:r>
              <a:rPr lang="ru-RU" dirty="0"/>
              <a:t>боязнь идти домой после школы; </a:t>
            </a:r>
            <a:endParaRPr lang="ru-RU" dirty="0" smtClean="0"/>
          </a:p>
          <a:p>
            <a:r>
              <a:rPr lang="ru-RU" dirty="0" smtClean="0"/>
              <a:t>одиночество</a:t>
            </a:r>
            <a:r>
              <a:rPr lang="ru-RU" dirty="0"/>
              <a:t>, отсутствие друзей; </a:t>
            </a:r>
            <a:endParaRPr lang="ru-RU" dirty="0" smtClean="0"/>
          </a:p>
          <a:p>
            <a:r>
              <a:rPr lang="ru-RU" dirty="0" smtClean="0"/>
              <a:t>плохая </a:t>
            </a:r>
            <a:r>
              <a:rPr lang="ru-RU" dirty="0"/>
              <a:t>успеваемость, неспособность сосредоточиться; </a:t>
            </a:r>
            <a:endParaRPr lang="ru-RU" dirty="0" smtClean="0"/>
          </a:p>
          <a:p>
            <a:r>
              <a:rPr lang="ru-RU" dirty="0" smtClean="0"/>
              <a:t>агрессивность</a:t>
            </a:r>
            <a:r>
              <a:rPr lang="ru-RU" dirty="0"/>
              <a:t>.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стремление скрыть причину повреждений и травм; </a:t>
            </a:r>
            <a:endParaRPr lang="ru-RU" dirty="0" smtClean="0">
              <a:solidFill>
                <a:prstClr val="black"/>
              </a:solidFill>
            </a:endParaRPr>
          </a:p>
          <a:p>
            <a:pPr lvl="0"/>
            <a:r>
              <a:rPr lang="ru-RU" dirty="0">
                <a:solidFill>
                  <a:prstClr val="black"/>
                </a:solidFill>
              </a:rPr>
              <a:t>реакция страха на «плохие» </a:t>
            </a:r>
            <a:r>
              <a:rPr lang="ru-RU" dirty="0" smtClean="0">
                <a:solidFill>
                  <a:prstClr val="black"/>
                </a:solidFill>
              </a:rPr>
              <a:t>оценки</a:t>
            </a:r>
            <a:r>
              <a:rPr lang="ru-RU" sz="3100" dirty="0" smtClean="0">
                <a:solidFill>
                  <a:prstClr val="black"/>
                </a:solidFill>
              </a:rPr>
              <a:t>.</a:t>
            </a:r>
            <a:endParaRPr lang="ru-RU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ru-RU" dirty="0">
                <a:cs typeface="Angsana New" panose="02020603050405020304" pitchFamily="18" charset="-34"/>
              </a:rPr>
              <a:t>Подростковый возраст</a:t>
            </a:r>
            <a:r>
              <a:rPr lang="ru-RU" dirty="0"/>
              <a:t>: </a:t>
            </a:r>
          </a:p>
          <a:p>
            <a:r>
              <a:rPr lang="ru-RU" dirty="0"/>
              <a:t>побеги из дома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употребление алкоголя, наркотиков; </a:t>
            </a:r>
            <a:endParaRPr lang="ru-RU" dirty="0" smtClean="0"/>
          </a:p>
          <a:p>
            <a:r>
              <a:rPr lang="ru-RU" dirty="0"/>
              <a:t>с</a:t>
            </a:r>
            <a:r>
              <a:rPr lang="ru-RU" dirty="0" smtClean="0"/>
              <a:t>уицидальные признаки; </a:t>
            </a:r>
          </a:p>
          <a:p>
            <a:r>
              <a:rPr lang="ru-RU" dirty="0" smtClean="0"/>
              <a:t>антиобщественное </a:t>
            </a:r>
            <a:r>
              <a:rPr lang="ru-RU" dirty="0"/>
              <a:t>поведение. </a:t>
            </a:r>
            <a:endParaRPr lang="ru-RU" dirty="0" smtClean="0"/>
          </a:p>
          <a:p>
            <a:r>
              <a:rPr lang="ru-RU" dirty="0"/>
              <a:t>р</a:t>
            </a:r>
            <a:r>
              <a:rPr lang="ru-RU" dirty="0" smtClean="0"/>
              <a:t>еакция страха на «плохие» оценки.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86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1748</TotalTime>
  <Words>1864</Words>
  <Application>Microsoft Office PowerPoint</Application>
  <PresentationFormat>Экран (4:3)</PresentationFormat>
  <Paragraphs>297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Городская</vt:lpstr>
      <vt:lpstr>Работа социально-психологической службы МАОУ СШ №108 в случае жестокого обращения с детьми.</vt:lpstr>
      <vt:lpstr>Презентация PowerPoint</vt:lpstr>
      <vt:lpstr>Помните,  насилие - порождает насилие! </vt:lpstr>
      <vt:lpstr>Презентация PowerPoint</vt:lpstr>
      <vt:lpstr>МАОУ СШ №108  работает по профилактике жестокого обращения и насилия над несовершеннолетними  в семье  по программе  «ЖИЗНЬ БЕЗ НАСИЛИЯ».</vt:lpstr>
      <vt:lpstr>Цель программы</vt:lpstr>
      <vt:lpstr>Презентация PowerPoint</vt:lpstr>
      <vt:lpstr>Факторы риска, способствующие насилию и жестокому обращению с детьми.</vt:lpstr>
      <vt:lpstr>Маркеры в поведении обучающегося</vt:lpstr>
      <vt:lpstr>Презентация PowerPoint</vt:lpstr>
      <vt:lpstr>Презентация PowerPoint</vt:lpstr>
      <vt:lpstr>Виды деятельности.</vt:lpstr>
      <vt:lpstr>Диагностическая работа.</vt:lpstr>
      <vt:lpstr>Презентация PowerPoint</vt:lpstr>
      <vt:lpstr>Презентация PowerPoint</vt:lpstr>
      <vt:lpstr>Презентация PowerPoint</vt:lpstr>
      <vt:lpstr>Психологическая помощь </vt:lpstr>
      <vt:lpstr>История.</vt:lpstr>
      <vt:lpstr>Арт-терапия.</vt:lpstr>
      <vt:lpstr>Песочная терапия</vt:lpstr>
      <vt:lpstr>Работа с родителями</vt:lpstr>
      <vt:lpstr>Презентация PowerPoint</vt:lpstr>
      <vt:lpstr>Советы для детей младших классов</vt:lpstr>
      <vt:lpstr>Советы для подростков</vt:lpstr>
      <vt:lpstr>Советы родителям.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Реагирование социально-психологической службы в случае жестокого обращения с детьми.</dc:title>
  <dc:creator>александр безматерных</dc:creator>
  <cp:lastModifiedBy>Веремеенко Светлана Амировна</cp:lastModifiedBy>
  <cp:revision>98</cp:revision>
  <dcterms:modified xsi:type="dcterms:W3CDTF">2019-11-25T09:33:46Z</dcterms:modified>
</cp:coreProperties>
</file>