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30" autoAdjust="0"/>
  </p:normalViewPr>
  <p:slideViewPr>
    <p:cSldViewPr>
      <p:cViewPr>
        <p:scale>
          <a:sx n="66" d="100"/>
          <a:sy n="66" d="100"/>
        </p:scale>
        <p:origin x="-193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39A3-486F-4585-9A78-304CE001A9F0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2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992FA-9C1C-41E7-905B-C9340DEEF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0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tonew.com/parenting/how-to-prais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tonew.com/school/mindfulness-in-schoo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Дела с психологическим насилием иногда обстоят ещё сложнее — даже если ребёнок сообщит о нём напрямую, его жалобу могут проигнорировать, а действия учителя — оправдать. В случае с эмоциональными воздействиями определить границы приемлемого бывает трудно, потому что многие преподаватели «старой закалки», а часто и некоторые родители не находят ничего дурного в том, чтобы накричать на ребёнка («ну а что такого?») или намеренно его унизить («зато не вырастет нюней»).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5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Голос как таковой — самый мощный инструмент воздействия в педагогическом арсенале, поэтому управление голосом очень важно. Если вы сомневаетесь в том, что слушатели верно считывают ваши интонации, возможно, имеет смысл взять несколько занятий по сценической речи или обратиться к психологу.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Крики учителя могут производить очень гнетущее впечатление, чреватое психическими травмами — особенно если в семье ребёнка не принято повышать голос.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6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Сюда же относится язык тела: сцепленные руки, резкие движения, «давящая» поза надсмотрщика.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80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Идея о том, что учителю не стоит обзывать детей, кажется слишком очевидной, однако такое всё равно регулярно случается. «Ты бестолковая», «ты что, совсем дурак?», «голова садовая» — все эти высказывания далеко не безобидны. Вы просто выразили свои эмоции из-за конкретной ситуации, а ребёнок может искренне поверить, что он бестолковый, никчёмный дурак. Кстати, если это всё правда, то такому ребёнку и стараться на вашем предмете смысла нет. </a:t>
            </a:r>
            <a:r>
              <a:rPr lang="ru-RU" dirty="0" smtClean="0"/>
              <a:t>помешает сформироваться здоровой самооценке, унижение, вызывающее чувство стыда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95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Страх, тревожность, невротизация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9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преподаватели делят учеников на любимчиков и тех, на ком можно срываться. Такой подход неэтичен сам по себе и вредит как первым, так и вторым. Кстати,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психологи доказывают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даже неправильная похвала может причинять вред. А попустительствуя лести и заискиванию, мы развиваем в детях не самые лучшие черты характера.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0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вовсе не «закаляет характер». Следуя такой логике, следовало бы признать, что дети с самым твёрдым характером — это те, которые стали жертвами преступлений или постоянно сталкиваются с насилием в криминализированной среде. На самом деле такие дети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нуждаются в дополнительной психологической помощи и заботе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уж точно не могут служить примером для «нынешних домашних детей, на которых уже и прикрикнуть нельзя». То, что нас не убивает, далеко не всегда делает нас сильней — чаще просто травмирует психику. </a:t>
            </a:r>
            <a:r>
              <a:rPr lang="ru-RU" dirty="0" smtClean="0"/>
              <a:t>Результатом систематического психологического эмоционального  насилия со стороны учителя неизбежно становятся озлобленность и эскалация внутренней агрессии.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4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992FA-9C1C-41E7-905B-C9340DEEF42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2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EA7AEE-67EA-4C75-87EA-9DB47DF7DCBC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35C4E8-FD15-406B-BCF3-A8F971D26F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47800"/>
            <a:ext cx="6005264" cy="2133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(психологическое) насилие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18531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Насилие над ребёнком — это любые действия, которые несут вред его физическому и психическому здоровью и ставят под угрозу благополучие ребенка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650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34" y="1628800"/>
            <a:ext cx="695624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33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СЕРДИТОЕ ВЫРАЖЕНИЕ ЛИЦА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256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Агрессивное, злое лицо взрослого человека может заставить ребёнка замереть от ужаса.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9242"/>
          <a:stretch/>
        </p:blipFill>
        <p:spPr bwMode="auto">
          <a:xfrm>
            <a:off x="1043608" y="2420888"/>
            <a:ext cx="689953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534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ОСКОРБЛЕНИЯ, </a:t>
            </a:r>
            <a:r>
              <a:rPr lang="ru-RU" sz="3200" dirty="0" smtClean="0"/>
              <a:t>САРКАЗМ, </a:t>
            </a:r>
            <a:r>
              <a:rPr lang="ru-RU" sz="3200" dirty="0"/>
              <a:t>НЕКОРРЕКТНАЯ </a:t>
            </a:r>
            <a:r>
              <a:rPr lang="ru-RU" sz="3200" dirty="0" smtClean="0"/>
              <a:t>КРИТИКА, </a:t>
            </a:r>
            <a:r>
              <a:rPr lang="ru-RU" sz="3200" dirty="0"/>
              <a:t>УНИЖЕНИЕ ДОСТОИНСТВА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Это </a:t>
            </a:r>
            <a:r>
              <a:rPr lang="ru-RU" b="1" dirty="0"/>
              <a:t>уже полноценная психологическая установка. И очень негативная.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82391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81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УГРОЗЫ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198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44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НЕОБЪЕКТИВНОЕ ОТНОШЕНИЕ, НЕВНИМАТЕЛЬНОСТЬ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76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147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Последствия </a:t>
            </a:r>
            <a:r>
              <a:rPr lang="ru-RU" b="1" u="sng" dirty="0" smtClean="0"/>
              <a:t>эмоционального насилия </a:t>
            </a:r>
            <a:r>
              <a:rPr lang="ru-RU" b="1" u="sng" dirty="0"/>
              <a:t>в </a:t>
            </a:r>
            <a:r>
              <a:rPr lang="ru-RU" b="1" u="sng" dirty="0" smtClean="0"/>
              <a:t>школе: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5191"/>
            <a:ext cx="8712968" cy="46256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ru-RU" sz="4000" b="1" dirty="0" smtClean="0"/>
              <a:t>- страхи </a:t>
            </a:r>
            <a:r>
              <a:rPr lang="ru-RU" sz="4000" b="1" dirty="0"/>
              <a:t>и </a:t>
            </a:r>
            <a:r>
              <a:rPr lang="ru-RU" sz="4000" b="1" dirty="0" smtClean="0"/>
              <a:t>невротические состояния;</a:t>
            </a:r>
          </a:p>
          <a:p>
            <a:pPr marL="118872" indent="0">
              <a:buNone/>
            </a:pPr>
            <a:r>
              <a:rPr lang="ru-RU" sz="4000" b="1" dirty="0" smtClean="0"/>
              <a:t>- низкая успеваемость;</a:t>
            </a:r>
          </a:p>
          <a:p>
            <a:pPr marL="118872" indent="0">
              <a:buNone/>
            </a:pPr>
            <a:r>
              <a:rPr lang="ru-RU" sz="4000" b="1" dirty="0" smtClean="0"/>
              <a:t>- агрессивное поведение; </a:t>
            </a:r>
          </a:p>
          <a:p>
            <a:pPr marL="118872" indent="0">
              <a:buNone/>
            </a:pPr>
            <a:r>
              <a:rPr lang="ru-RU" sz="4000" b="1" dirty="0" smtClean="0"/>
              <a:t>- </a:t>
            </a:r>
            <a:r>
              <a:rPr lang="ru-RU" sz="4000" b="1" dirty="0" err="1" smtClean="0"/>
              <a:t>буллинг</a:t>
            </a:r>
            <a:r>
              <a:rPr lang="ru-RU" sz="4000" b="1" dirty="0"/>
              <a:t>, хулиганство, травля и </a:t>
            </a:r>
            <a:r>
              <a:rPr lang="ru-RU" sz="4000" b="1" dirty="0" smtClean="0"/>
              <a:t>притеснения;</a:t>
            </a:r>
            <a:endParaRPr lang="ru-RU" sz="4000" b="1" dirty="0"/>
          </a:p>
          <a:p>
            <a:pPr marL="118872" indent="0">
              <a:buNone/>
            </a:pPr>
            <a:r>
              <a:rPr lang="ru-RU" sz="4000" b="1" dirty="0" smtClean="0"/>
              <a:t>- психологическая травма;</a:t>
            </a:r>
          </a:p>
          <a:p>
            <a:pPr marL="118872" indent="0">
              <a:buNone/>
            </a:pPr>
            <a:r>
              <a:rPr lang="ru-RU" sz="4000" b="1" dirty="0" smtClean="0"/>
              <a:t>- депрессия;</a:t>
            </a:r>
          </a:p>
          <a:p>
            <a:pPr marL="118872" indent="0">
              <a:buNone/>
            </a:pPr>
            <a:r>
              <a:rPr lang="ru-RU" sz="4000" b="1" dirty="0" smtClean="0"/>
              <a:t>- ПТСР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39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dirty="0"/>
              <a:t>профилактики эмоционального  насилия в </a:t>
            </a:r>
            <a:r>
              <a:rPr lang="ru-RU" sz="4000" dirty="0" smtClean="0"/>
              <a:t>школе: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диагностика психоэмоциональной среды и </a:t>
            </a:r>
            <a:r>
              <a:rPr lang="ru-RU" dirty="0" smtClean="0"/>
              <a:t>мотивационно-образовательная работа </a:t>
            </a:r>
            <a:r>
              <a:rPr lang="ru-RU" dirty="0"/>
              <a:t>с администрацией;</a:t>
            </a:r>
          </a:p>
          <a:p>
            <a:pPr marL="0" indent="0">
              <a:buNone/>
            </a:pPr>
            <a:r>
              <a:rPr lang="ru-RU" dirty="0"/>
              <a:t>- консультативно-образовательная работа с педагогическими кадрами </a:t>
            </a:r>
            <a:r>
              <a:rPr lang="ru-RU" dirty="0" smtClean="0"/>
              <a:t>и родителями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консультативно-коррекционная работа с детьми, </a:t>
            </a:r>
            <a:r>
              <a:rPr lang="ru-RU" dirty="0" smtClean="0"/>
              <a:t>подвергшимися жестокому </a:t>
            </a:r>
            <a:r>
              <a:rPr lang="ru-RU" dirty="0"/>
              <a:t>обращению;</a:t>
            </a:r>
          </a:p>
          <a:p>
            <a:pPr marL="0" indent="0">
              <a:buNone/>
            </a:pPr>
            <a:r>
              <a:rPr lang="ru-RU" dirty="0"/>
              <a:t>- информационно-образовательная работа с детьми;</a:t>
            </a:r>
          </a:p>
          <a:p>
            <a:pPr marL="0" indent="0">
              <a:buNone/>
            </a:pPr>
            <a:r>
              <a:rPr lang="ru-RU" dirty="0"/>
              <a:t>- мероприятия, направленные на сплочение школьного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484342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499</TotalTime>
  <Words>504</Words>
  <Application>Microsoft Office PowerPoint</Application>
  <PresentationFormat>Экран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Эмоциональное (психологическое) насилие  со стороны педагога </vt:lpstr>
      <vt:lpstr>Презентация PowerPoint</vt:lpstr>
      <vt:lpstr>КРИКИ</vt:lpstr>
      <vt:lpstr>СЕРДИТОЕ ВЫРАЖЕНИЕ ЛИЦА</vt:lpstr>
      <vt:lpstr>ОСКОРБЛЕНИЯ, САРКАЗМ, НЕКОРРЕКТНАЯ КРИТИКА, УНИЖЕНИЕ ДОСТОИНСТВА</vt:lpstr>
      <vt:lpstr>УГРОЗЫ</vt:lpstr>
      <vt:lpstr>НЕОБЪЕКТИВНОЕ ОТНОШЕНИЕ, НЕВНИМАТЕЛЬНОСТЬ</vt:lpstr>
      <vt:lpstr>Последствия эмоционального насилия в школе: </vt:lpstr>
      <vt:lpstr>Система профилактики эмоционального  насилия в школе: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Эмоциональное (психологическое) насилие со стороны учителя</dc:title>
  <dc:creator>Психолог</dc:creator>
  <cp:lastModifiedBy>Психолог</cp:lastModifiedBy>
  <cp:revision>13</cp:revision>
  <cp:lastPrinted>2019-11-25T11:09:09Z</cp:lastPrinted>
  <dcterms:created xsi:type="dcterms:W3CDTF">2019-11-15T08:52:57Z</dcterms:created>
  <dcterms:modified xsi:type="dcterms:W3CDTF">2019-11-25T11:13:55Z</dcterms:modified>
</cp:coreProperties>
</file>