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1" r:id="rId1"/>
  </p:sldMasterIdLst>
  <p:sldIdLst>
    <p:sldId id="256" r:id="rId2"/>
    <p:sldId id="257" r:id="rId3"/>
    <p:sldId id="274" r:id="rId4"/>
    <p:sldId id="259" r:id="rId5"/>
    <p:sldId id="260" r:id="rId6"/>
    <p:sldId id="272" r:id="rId7"/>
    <p:sldId id="273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42"/>
    <p:restoredTop sz="96208"/>
  </p:normalViewPr>
  <p:slideViewPr>
    <p:cSldViewPr snapToGrid="0" snapToObjects="1">
      <p:cViewPr varScale="1">
        <p:scale>
          <a:sx n="67" d="100"/>
          <a:sy n="67" d="100"/>
        </p:scale>
        <p:origin x="3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097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223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494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7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344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11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058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49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199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47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43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978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4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7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19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3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443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6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1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  <p:sldLayoutId id="2147483825" r:id="rId14"/>
    <p:sldLayoutId id="2147483826" r:id="rId15"/>
    <p:sldLayoutId id="2147483827" r:id="rId16"/>
    <p:sldLayoutId id="2147483828" r:id="rId17"/>
    <p:sldLayoutId id="214748382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O6wHGttTtY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vmir.ru/travlya-1/" TargetMode="External"/><Relationship Id="rId2" Type="http://schemas.openxmlformats.org/officeDocument/2006/relationships/hyperlink" Target="https://psy-practice.com/publications/vzroslye-i-deti/rebenok-nevidimka-chem-mozhet-byt-opasno-odinochestvo-v-detstv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ink-gale-com.ezproxy.lib.monash.edu.au/apps/doc/A593918625/AONE?u=monash&amp;sid=AONE&amp;xid=bbff4900" TargetMode="External"/><Relationship Id="rId4" Type="http://schemas.openxmlformats.org/officeDocument/2006/relationships/hyperlink" Target="https://bullyingnoway.gov.au/UnderstandingBullying/Documents/snapshots-final.pd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i-org.ezproxy.lib.monash.edu.au/10.1111/jcpp.13102" TargetMode="External"/><Relationship Id="rId2" Type="http://schemas.openxmlformats.org/officeDocument/2006/relationships/hyperlink" Target="https://doi-org.ezproxy.lib.monash.edu.au/10.1177/147737081141576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173148-167A-0C46-8EE2-6AD3B379C6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1175059"/>
            <a:ext cx="8825658" cy="2677648"/>
          </a:xfrm>
        </p:spPr>
        <p:txBody>
          <a:bodyPr/>
          <a:lstStyle/>
          <a:p>
            <a:r>
              <a:rPr lang="ru-RU" sz="6000">
                <a:latin typeface="Georgia" panose="02040502050405020303" pitchFamily="18" charset="0"/>
              </a:rPr>
              <a:t>Профилактика травли</a:t>
            </a:r>
            <a:endParaRPr lang="en-US" sz="6000" dirty="0">
              <a:latin typeface="Georgia" panose="020405020504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883B43C-6C20-C149-B5BF-71D6A3A998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0047" y="4777381"/>
            <a:ext cx="8825658" cy="1161082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r"/>
            <a:r>
              <a:rPr lang="ru-RU" dirty="0">
                <a:solidFill>
                  <a:schemeClr val="bg1"/>
                </a:solidFill>
                <a:latin typeface="Georgia" panose="02040502050405020303" pitchFamily="18" charset="0"/>
              </a:rPr>
              <a:t>«Верба» Кризисный центр для женщин и их семей подвергшихся </a:t>
            </a:r>
            <a:r>
              <a:rPr lang="ru-RU" dirty="0" smtClean="0">
                <a:solidFill>
                  <a:schemeClr val="bg1"/>
                </a:solidFill>
                <a:latin typeface="Georgia" panose="02040502050405020303" pitchFamily="18" charset="0"/>
              </a:rPr>
              <a:t>насилию</a:t>
            </a:r>
            <a:endParaRPr lang="ru-RU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662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BECB5F-555D-E34D-BA65-C916FB00E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341284"/>
            <a:ext cx="2793158" cy="983673"/>
          </a:xfrm>
        </p:spPr>
        <p:txBody>
          <a:bodyPr/>
          <a:lstStyle/>
          <a:p>
            <a:r>
              <a:rPr lang="ru-RU" sz="4000" b="1" dirty="0">
                <a:latin typeface="Georgia" panose="02040502050405020303" pitchFamily="18" charset="0"/>
              </a:rPr>
              <a:t>Язык </a:t>
            </a:r>
            <a:endParaRPr lang="en-US" sz="40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4B3966-FF14-F44A-81C4-7CFFA11A4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Georgia" panose="02040502050405020303" pitchFamily="18" charset="0"/>
              </a:rPr>
              <a:t>Стигма </a:t>
            </a:r>
          </a:p>
          <a:p>
            <a:r>
              <a:rPr lang="ru-RU" sz="3200" dirty="0">
                <a:latin typeface="Georgia" panose="02040502050405020303" pitchFamily="18" charset="0"/>
              </a:rPr>
              <a:t>Ригидные подходы </a:t>
            </a: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4667AAC-5C2E-CB44-A347-1CC1AA606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1705510"/>
            <a:ext cx="3033712" cy="4319369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dirty="0">
                <a:solidFill>
                  <a:schemeClr val="bg1"/>
                </a:solidFill>
                <a:latin typeface="Georgia" panose="02040502050405020303" pitchFamily="18" charset="0"/>
              </a:rPr>
              <a:t>Жертва – уцелевший; дети пережившие травлю </a:t>
            </a:r>
          </a:p>
          <a:p>
            <a:endParaRPr lang="ru-RU" sz="2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>
                <a:solidFill>
                  <a:schemeClr val="bg1"/>
                </a:solidFill>
                <a:latin typeface="Georgia" panose="02040502050405020303" pitchFamily="18" charset="0"/>
              </a:rPr>
              <a:t>Агрессор – дети причинившие вред </a:t>
            </a:r>
          </a:p>
          <a:p>
            <a:endParaRPr lang="ru-RU" sz="2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>
                <a:solidFill>
                  <a:schemeClr val="bg1"/>
                </a:solidFill>
                <a:latin typeface="Georgia" panose="02040502050405020303" pitchFamily="18" charset="0"/>
              </a:rPr>
              <a:t>Описание роли </a:t>
            </a:r>
          </a:p>
          <a:p>
            <a:endParaRPr lang="ru-RU" dirty="0">
              <a:latin typeface="Georgia" panose="02040502050405020303" pitchFamily="18" charset="0"/>
            </a:endParaRP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93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387DED-B7C5-BD4D-AA51-6D9BBE56A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653143"/>
            <a:ext cx="8825658" cy="2022306"/>
          </a:xfrm>
        </p:spPr>
        <p:txBody>
          <a:bodyPr/>
          <a:lstStyle/>
          <a:p>
            <a:r>
              <a:rPr lang="ru-RU" sz="4000" b="1" dirty="0">
                <a:latin typeface="Georgia" panose="02040502050405020303" pitchFamily="18" charset="0"/>
              </a:rPr>
              <a:t>Свидетели травли </a:t>
            </a:r>
            <a:endParaRPr lang="en-US" sz="4000" b="1" dirty="0">
              <a:latin typeface="Georgia" panose="020405020504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BA77566-5366-6F4A-9BAC-93B166E67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2825290"/>
            <a:ext cx="8825658" cy="2897416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800" cap="none" dirty="0">
                <a:solidFill>
                  <a:schemeClr val="bg1"/>
                </a:solidFill>
                <a:latin typeface="Georgia" panose="02040502050405020303" pitchFamily="18" charset="0"/>
              </a:rPr>
              <a:t>Играют ключевую роль в травле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800" cap="none" dirty="0">
                <a:solidFill>
                  <a:schemeClr val="bg1"/>
                </a:solidFill>
                <a:latin typeface="Georgia" panose="02040502050405020303" pitchFamily="18" charset="0"/>
              </a:rPr>
              <a:t>Поощрение </a:t>
            </a:r>
            <a:r>
              <a:rPr lang="ru-RU" sz="2800" cap="none" dirty="0" err="1">
                <a:solidFill>
                  <a:schemeClr val="bg1"/>
                </a:solidFill>
                <a:latin typeface="Georgia" panose="02040502050405020303" pitchFamily="18" charset="0"/>
              </a:rPr>
              <a:t>эмпатии</a:t>
            </a:r>
            <a:r>
              <a:rPr lang="ru-RU" sz="2800" cap="none" dirty="0">
                <a:solidFill>
                  <a:schemeClr val="bg1"/>
                </a:solidFill>
                <a:latin typeface="Georgia" panose="02040502050405020303" pitchFamily="18" charset="0"/>
              </a:rPr>
              <a:t> к детям пережившим травлю (без жалости)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800" cap="none" dirty="0">
                <a:solidFill>
                  <a:schemeClr val="bg1"/>
                </a:solidFill>
                <a:latin typeface="Georgia" panose="02040502050405020303" pitchFamily="18" charset="0"/>
              </a:rPr>
              <a:t>Навыки свидетелей травли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800" cap="none" dirty="0">
                <a:solidFill>
                  <a:schemeClr val="bg1"/>
                </a:solidFill>
                <a:latin typeface="Georgia" panose="02040502050405020303" pitchFamily="18" charset="0"/>
              </a:rPr>
              <a:t>Информирование </a:t>
            </a:r>
          </a:p>
          <a:p>
            <a:endParaRPr lang="ru-RU" cap="none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ru-RU" cap="none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810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0982B3-0631-4042-AC3F-2DB33AB1E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latin typeface="Georgia" panose="02040502050405020303" pitchFamily="18" charset="0"/>
              </a:rPr>
              <a:t>Суицид </a:t>
            </a:r>
            <a:endParaRPr lang="en-US" sz="40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337D7B-0CF7-4444-AEF7-3BC460434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745929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sz="2400" dirty="0">
                <a:latin typeface="Georgia" panose="02040502050405020303" pitchFamily="18" charset="0"/>
              </a:rPr>
              <a:t>Социальная интеграция </a:t>
            </a:r>
          </a:p>
          <a:p>
            <a:pPr>
              <a:lnSpc>
                <a:spcPct val="200000"/>
              </a:lnSpc>
            </a:pPr>
            <a:r>
              <a:rPr lang="ru-RU" sz="2400" dirty="0">
                <a:latin typeface="Georgia" panose="02040502050405020303" pitchFamily="18" charset="0"/>
              </a:rPr>
              <a:t>Доверие взрослому (учителю) </a:t>
            </a:r>
          </a:p>
          <a:p>
            <a:pPr>
              <a:lnSpc>
                <a:spcPct val="200000"/>
              </a:lnSpc>
            </a:pPr>
            <a:r>
              <a:rPr lang="ru-RU" sz="2400" dirty="0">
                <a:latin typeface="Georgia" panose="02040502050405020303" pitchFamily="18" charset="0"/>
              </a:rPr>
              <a:t>Ощущение принадлежности к чему-то большему</a:t>
            </a:r>
          </a:p>
          <a:p>
            <a:pPr>
              <a:lnSpc>
                <a:spcPct val="200000"/>
              </a:lnSpc>
            </a:pPr>
            <a:r>
              <a:rPr lang="ru-RU" sz="2400" dirty="0">
                <a:latin typeface="Georgia" panose="02040502050405020303" pitchFamily="18" charset="0"/>
              </a:rPr>
              <a:t>Суицид среди сверстников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746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F82BA-477C-6E40-87B5-F5AA8A505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407" y="905181"/>
            <a:ext cx="8915399" cy="14688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Georgia" panose="02040502050405020303" pitchFamily="18" charset="0"/>
              </a:rPr>
              <a:t>Чего делать не нужно </a:t>
            </a:r>
            <a:endParaRPr lang="en-US" sz="3600" b="1" dirty="0">
              <a:latin typeface="Georgia" panose="02040502050405020303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2D014E7-377B-F145-94AA-056C1882F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97683" y="1175657"/>
            <a:ext cx="5106390" cy="487582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itchFamily="2" charset="2"/>
              <a:buChar char="v"/>
            </a:pPr>
            <a:endParaRPr lang="en-US" dirty="0"/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v"/>
            </a:pPr>
            <a:r>
              <a:rPr lang="ru-RU" sz="2400" cap="none" dirty="0">
                <a:solidFill>
                  <a:schemeClr val="tx2"/>
                </a:solidFill>
                <a:latin typeface="Georgia" panose="02040502050405020303" pitchFamily="18" charset="0"/>
              </a:rPr>
              <a:t>Ждать что пройдет само, перерастет 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v"/>
            </a:pPr>
            <a:r>
              <a:rPr lang="ru-RU" sz="2400" cap="none" dirty="0">
                <a:solidFill>
                  <a:schemeClr val="tx2"/>
                </a:solidFill>
                <a:latin typeface="Georgia" panose="02040502050405020303" pitchFamily="18" charset="0"/>
              </a:rPr>
              <a:t>Искать причины 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v"/>
            </a:pPr>
            <a:r>
              <a:rPr lang="ru-RU" sz="2400" cap="none" dirty="0">
                <a:solidFill>
                  <a:schemeClr val="tx2"/>
                </a:solidFill>
                <a:latin typeface="Georgia" panose="02040502050405020303" pitchFamily="18" charset="0"/>
              </a:rPr>
              <a:t>Путать травлю и непопулярность 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v"/>
            </a:pPr>
            <a:r>
              <a:rPr lang="ru-RU" sz="2400" cap="none" dirty="0">
                <a:solidFill>
                  <a:schemeClr val="tx2"/>
                </a:solidFill>
                <a:latin typeface="Georgia" panose="02040502050405020303" pitchFamily="18" charset="0"/>
              </a:rPr>
              <a:t>Считать травлю проблемой ребенка, а не группы 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v"/>
            </a:pPr>
            <a:r>
              <a:rPr lang="ru-RU" sz="2400" cap="none" dirty="0">
                <a:solidFill>
                  <a:schemeClr val="tx2"/>
                </a:solidFill>
                <a:latin typeface="Georgia" panose="02040502050405020303" pitchFamily="18" charset="0"/>
              </a:rPr>
              <a:t>Давить на жалость 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v"/>
            </a:pPr>
            <a:r>
              <a:rPr lang="ru-RU" sz="2400" cap="none" dirty="0">
                <a:solidFill>
                  <a:schemeClr val="tx2"/>
                </a:solidFill>
                <a:latin typeface="Georgia" panose="02040502050405020303" pitchFamily="18" charset="0"/>
              </a:rPr>
              <a:t>Принимать правила игры  </a:t>
            </a:r>
          </a:p>
          <a:p>
            <a:pPr marL="3086100" lvl="6" indent="-342900"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435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255D86-1048-F74B-95EF-098D4AD4A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19" y="674323"/>
            <a:ext cx="5867565" cy="515112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Georgia" panose="02040502050405020303" pitchFamily="18" charset="0"/>
              </a:rPr>
              <a:t>Что делать в классе?</a:t>
            </a:r>
            <a:br>
              <a:rPr lang="ru-RU" b="1" dirty="0">
                <a:latin typeface="Georgia" panose="02040502050405020303" pitchFamily="18" charset="0"/>
              </a:rPr>
            </a:br>
            <a:r>
              <a:rPr lang="ru-RU" b="1" dirty="0">
                <a:latin typeface="Georgia" panose="02040502050405020303" pitchFamily="18" charset="0"/>
              </a:rPr>
              <a:t/>
            </a:r>
            <a:br>
              <a:rPr lang="ru-RU" b="1" dirty="0">
                <a:latin typeface="Georgia" panose="02040502050405020303" pitchFamily="18" charset="0"/>
              </a:rPr>
            </a:br>
            <a:r>
              <a:rPr lang="ru-RU" sz="2800" dirty="0">
                <a:latin typeface="Georgia" panose="02040502050405020303" pitchFamily="18" charset="0"/>
              </a:rPr>
              <a:t>Работа с учителями и их установками </a:t>
            </a:r>
            <a:br>
              <a:rPr lang="ru-RU" sz="2800" dirty="0">
                <a:latin typeface="Georgia" panose="02040502050405020303" pitchFamily="18" charset="0"/>
              </a:rPr>
            </a:br>
            <a:r>
              <a:rPr lang="ru-RU" sz="2800" dirty="0">
                <a:latin typeface="Georgia" panose="02040502050405020303" pitchFamily="18" charset="0"/>
              </a:rPr>
              <a:t/>
            </a:r>
            <a:br>
              <a:rPr lang="ru-RU" sz="2800" dirty="0">
                <a:latin typeface="Georgia" panose="02040502050405020303" pitchFamily="18" charset="0"/>
              </a:rPr>
            </a:br>
            <a:r>
              <a:rPr lang="ru-RU" sz="2800" dirty="0">
                <a:latin typeface="Georgia" panose="02040502050405020303" pitchFamily="18" charset="0"/>
              </a:rPr>
              <a:t>Школьная атмосфера </a:t>
            </a:r>
            <a:br>
              <a:rPr lang="ru-RU" sz="2800" dirty="0">
                <a:latin typeface="Georgia" panose="02040502050405020303" pitchFamily="18" charset="0"/>
              </a:rPr>
            </a:br>
            <a:r>
              <a:rPr lang="ru-RU" sz="2800" dirty="0">
                <a:latin typeface="Georgia" panose="02040502050405020303" pitchFamily="18" charset="0"/>
              </a:rPr>
              <a:t/>
            </a:r>
            <a:br>
              <a:rPr lang="ru-RU" sz="2800" dirty="0">
                <a:latin typeface="Georgia" panose="02040502050405020303" pitchFamily="18" charset="0"/>
              </a:rPr>
            </a:br>
            <a:r>
              <a:rPr lang="ru-RU" sz="2800" dirty="0">
                <a:latin typeface="Georgia" panose="02040502050405020303" pitchFamily="18" charset="0"/>
              </a:rPr>
              <a:t>Повышение квалификации среди персонала</a:t>
            </a:r>
            <a:br>
              <a:rPr lang="ru-RU" sz="2800" dirty="0">
                <a:latin typeface="Georgia" panose="02040502050405020303" pitchFamily="18" charset="0"/>
              </a:rPr>
            </a:br>
            <a:r>
              <a:rPr lang="ru-RU" sz="2800" dirty="0">
                <a:latin typeface="Georgia" panose="02040502050405020303" pitchFamily="18" charset="0"/>
              </a:rPr>
              <a:t/>
            </a:r>
            <a:br>
              <a:rPr lang="ru-RU" sz="2800" dirty="0">
                <a:latin typeface="Georgia" panose="02040502050405020303" pitchFamily="18" charset="0"/>
              </a:rPr>
            </a:br>
            <a:r>
              <a:rPr lang="ru-RU" sz="2800" dirty="0">
                <a:latin typeface="Georgia" panose="02040502050405020303" pitchFamily="18" charset="0"/>
              </a:rPr>
              <a:t>Реакция школы на случаи травли</a:t>
            </a:r>
            <a:br>
              <a:rPr lang="ru-RU" sz="2800" dirty="0">
                <a:latin typeface="Georgia" panose="02040502050405020303" pitchFamily="18" charset="0"/>
              </a:rPr>
            </a:br>
            <a:r>
              <a:rPr lang="ru-RU" sz="2000" dirty="0">
                <a:latin typeface="Georgia" panose="02040502050405020303" pitchFamily="18" charset="0"/>
              </a:rPr>
              <a:t/>
            </a:r>
            <a:br>
              <a:rPr lang="ru-RU" sz="2000" dirty="0">
                <a:latin typeface="Georgia" panose="02040502050405020303" pitchFamily="18" charset="0"/>
              </a:rPr>
            </a:b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B8F2F3-1848-DD41-90EB-8412C719B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53222" y="1638795"/>
            <a:ext cx="5764791" cy="445324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800" cap="none" dirty="0">
                <a:solidFill>
                  <a:schemeClr val="tx2"/>
                </a:solidFill>
                <a:latin typeface="Georgia" panose="02040502050405020303" pitchFamily="18" charset="0"/>
              </a:rPr>
              <a:t>Традиционный дисциплинарный подход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cap="none" dirty="0">
                <a:solidFill>
                  <a:schemeClr val="tx2"/>
                </a:solidFill>
                <a:latin typeface="Georgia" panose="02040502050405020303" pitchFamily="18" charset="0"/>
              </a:rPr>
              <a:t> Усиление социальных навыков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cap="none" dirty="0">
                <a:solidFill>
                  <a:schemeClr val="tx2"/>
                </a:solidFill>
                <a:latin typeface="Georgia" panose="02040502050405020303" pitchFamily="18" charset="0"/>
              </a:rPr>
              <a:t>Медиация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cap="none" dirty="0">
                <a:solidFill>
                  <a:schemeClr val="tx2"/>
                </a:solidFill>
                <a:latin typeface="Georgia" panose="02040502050405020303" pitchFamily="18" charset="0"/>
              </a:rPr>
              <a:t>Метод общей проблемы 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3543300" lvl="7" indent="-342900"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43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5EE54D-6589-C14B-9604-5FB612B8B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5446" y="-456369"/>
            <a:ext cx="8915399" cy="2262781"/>
          </a:xfrm>
        </p:spPr>
        <p:txBody>
          <a:bodyPr/>
          <a:lstStyle/>
          <a:p>
            <a:r>
              <a:rPr lang="ru-RU" sz="4000" b="1" dirty="0">
                <a:latin typeface="Georgia" panose="02040502050405020303" pitchFamily="18" charset="0"/>
              </a:rPr>
              <a:t>Что делать родителям?</a:t>
            </a:r>
            <a:endParaRPr lang="en-US" sz="4000" b="1" dirty="0">
              <a:latin typeface="Georgia" panose="020405020504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F886DA2-3772-A248-AB2C-CAB444EF9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5445" y="1931542"/>
            <a:ext cx="8915399" cy="406856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cap="none" dirty="0">
                <a:solidFill>
                  <a:schemeClr val="bg1"/>
                </a:solidFill>
                <a:latin typeface="Georgia" panose="02040502050405020303" pitchFamily="18" charset="0"/>
              </a:rPr>
              <a:t>Кооперация со школой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cap="none" dirty="0">
                <a:solidFill>
                  <a:schemeClr val="bg1"/>
                </a:solidFill>
                <a:latin typeface="Georgia" panose="02040502050405020303" pitchFamily="18" charset="0"/>
              </a:rPr>
              <a:t>Привлечь социум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cap="none" dirty="0">
                <a:solidFill>
                  <a:schemeClr val="bg1"/>
                </a:solidFill>
                <a:latin typeface="Georgia" panose="02040502050405020303" pitchFamily="18" charset="0"/>
              </a:rPr>
              <a:t>Поговорить с другими родителями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cap="none" dirty="0">
                <a:solidFill>
                  <a:schemeClr val="bg1"/>
                </a:solidFill>
                <a:latin typeface="Georgia" panose="02040502050405020303" pitchFamily="18" charset="0"/>
              </a:rPr>
              <a:t>Привлечь школьного психолога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cap="none" dirty="0">
                <a:solidFill>
                  <a:schemeClr val="bg1"/>
                </a:solidFill>
                <a:latin typeface="Georgia" panose="02040502050405020303" pitchFamily="18" charset="0"/>
              </a:rPr>
              <a:t>Жалоба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cap="none" dirty="0">
                <a:solidFill>
                  <a:schemeClr val="bg1"/>
                </a:solidFill>
                <a:latin typeface="Georgia" panose="02040502050405020303" pitchFamily="18" charset="0"/>
              </a:rPr>
              <a:t>Мин образования и</a:t>
            </a:r>
            <a:r>
              <a:rPr lang="ru-RU" sz="28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ru-RU" sz="2800" cap="none" dirty="0" err="1">
                <a:solidFill>
                  <a:schemeClr val="bg1"/>
                </a:solidFill>
                <a:latin typeface="Georgia" panose="02040502050405020303" pitchFamily="18" charset="0"/>
              </a:rPr>
              <a:t>Роспотребнадзор</a:t>
            </a:r>
            <a:r>
              <a:rPr lang="ru-RU" sz="2800" cap="none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21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668C5-F64D-EB44-8DBD-AD17C525E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latin typeface="Georgia" panose="02040502050405020303" pitchFamily="18" charset="0"/>
              </a:rPr>
              <a:t>Подход в России </a:t>
            </a:r>
            <a:endParaRPr lang="en-US" sz="4000" b="1" dirty="0">
              <a:latin typeface="Georgia" panose="02040502050405020303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783707B-B6A7-B343-B48B-3FBB6A192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384" y="2208944"/>
            <a:ext cx="10058400" cy="446925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hlinkClick r:id="rId2"/>
              </a:rPr>
              <a:t>Как рассказать детям о травле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ru-RU" sz="2800" dirty="0">
                <a:solidFill>
                  <a:schemeClr val="tx2"/>
                </a:solidFill>
                <a:latin typeface="Georgia" panose="02040502050405020303" pitchFamily="18" charset="0"/>
              </a:rPr>
              <a:t>Обозначить травлю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ru-RU" sz="2800" dirty="0">
                <a:solidFill>
                  <a:schemeClr val="tx2"/>
                </a:solidFill>
                <a:latin typeface="Georgia" panose="02040502050405020303" pitchFamily="18" charset="0"/>
              </a:rPr>
              <a:t>Назначить ответственного взрослого для противодействия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ru-RU" sz="2800" dirty="0">
                <a:solidFill>
                  <a:schemeClr val="tx2"/>
                </a:solidFill>
                <a:latin typeface="Georgia" panose="02040502050405020303" pitchFamily="18" charset="0"/>
              </a:rPr>
              <a:t>Беседа с группой </a:t>
            </a:r>
            <a:r>
              <a:rPr lang="ru-RU" sz="2800" dirty="0" smtClean="0">
                <a:solidFill>
                  <a:schemeClr val="tx2"/>
                </a:solidFill>
                <a:latin typeface="Georgia" panose="02040502050405020303" pitchFamily="18" charset="0"/>
              </a:rPr>
              <a:t>о </a:t>
            </a:r>
            <a:r>
              <a:rPr lang="ru-RU" sz="2800" dirty="0">
                <a:solidFill>
                  <a:schemeClr val="tx2"/>
                </a:solidFill>
                <a:latin typeface="Georgia" panose="02040502050405020303" pitchFamily="18" charset="0"/>
              </a:rPr>
              <a:t>моральных аспектах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ru-RU" sz="2800" dirty="0">
                <a:solidFill>
                  <a:schemeClr val="tx2"/>
                </a:solidFill>
                <a:latin typeface="Georgia" panose="02040502050405020303" pitchFamily="18" charset="0"/>
              </a:rPr>
              <a:t>Установить новые правила </a:t>
            </a:r>
          </a:p>
          <a:p>
            <a:pPr marL="0" indent="0">
              <a:buNone/>
            </a:pPr>
            <a:r>
              <a:rPr lang="ru-RU" dirty="0">
                <a:hlinkClick r:id="rId2"/>
              </a:rPr>
              <a:t> </a:t>
            </a: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00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FAB7F1-9B53-004F-AE1C-21B4A8C029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666758"/>
            <a:ext cx="8825658" cy="861421"/>
          </a:xfrm>
        </p:spPr>
        <p:txBody>
          <a:bodyPr/>
          <a:lstStyle/>
          <a:p>
            <a:r>
              <a:rPr lang="ru-RU" sz="4000" b="1" dirty="0">
                <a:latin typeface="Georgia" panose="02040502050405020303" pitchFamily="18" charset="0"/>
              </a:rPr>
              <a:t>Международные исследования </a:t>
            </a:r>
            <a:endParaRPr lang="en-US" sz="4000" b="1" dirty="0">
              <a:latin typeface="Georgia" panose="020405020504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A966306-371A-7C4C-AAA1-CFE9550A2E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643761"/>
            <a:ext cx="9869216" cy="4654297"/>
          </a:xfrm>
        </p:spPr>
        <p:txBody>
          <a:bodyPr>
            <a:no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ü"/>
            </a:pPr>
            <a:r>
              <a:rPr lang="ru-RU" sz="2400" cap="none" dirty="0">
                <a:solidFill>
                  <a:schemeClr val="bg1"/>
                </a:solidFill>
                <a:latin typeface="Georgia" panose="02040502050405020303" pitchFamily="18" charset="0"/>
              </a:rPr>
              <a:t>Важно понимать что не работает также как и то что работает 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ü"/>
            </a:pPr>
            <a:r>
              <a:rPr lang="ru-RU" sz="2400" cap="none" dirty="0">
                <a:solidFill>
                  <a:schemeClr val="bg1"/>
                </a:solidFill>
                <a:latin typeface="Georgia" panose="02040502050405020303" pitchFamily="18" charset="0"/>
              </a:rPr>
              <a:t>Эффективными считаются реактивный подход и профилактика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ü"/>
            </a:pPr>
            <a:r>
              <a:rPr lang="ru-RU" sz="2400" cap="none" dirty="0">
                <a:solidFill>
                  <a:schemeClr val="bg1"/>
                </a:solidFill>
                <a:latin typeface="Georgia" panose="02040502050405020303" pitchFamily="18" charset="0"/>
              </a:rPr>
              <a:t>Комплексная работа 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ü"/>
            </a:pPr>
            <a:r>
              <a:rPr lang="ru-RU" sz="2400" cap="none" dirty="0" err="1">
                <a:solidFill>
                  <a:schemeClr val="bg1"/>
                </a:solidFill>
                <a:latin typeface="Georgia" panose="02040502050405020303" pitchFamily="18" charset="0"/>
              </a:rPr>
              <a:t>Кастомизация</a:t>
            </a:r>
            <a:r>
              <a:rPr lang="ru-RU" sz="2400" cap="none" dirty="0">
                <a:solidFill>
                  <a:schemeClr val="bg1"/>
                </a:solidFill>
                <a:latin typeface="Georgia" panose="02040502050405020303" pitchFamily="18" charset="0"/>
              </a:rPr>
              <a:t> готовых программ </a:t>
            </a:r>
            <a:endParaRPr lang="en-US" sz="2400" cap="none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645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B524EC-9C3C-BB4F-BA79-B0D0AF6B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latin typeface="Georgia" panose="02040502050405020303" pitchFamily="18" charset="0"/>
              </a:rPr>
              <a:t>Ссылки</a:t>
            </a:r>
            <a:endParaRPr lang="en-US" sz="40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6C8038-5FB9-284B-91EF-694ADE39D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01305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Georgia" panose="02040502050405020303" pitchFamily="18" charset="0"/>
              </a:rPr>
              <a:t>Бородина Е.С. (2020), Ребенок-невидимка: чем может быть опасно одиночество в детстве? Источник</a:t>
            </a: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 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</a:t>
            </a:r>
            <a:r>
              <a:rPr lang="ru-R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://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psy</a:t>
            </a:r>
            <a:r>
              <a:rPr lang="ru-R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-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practice</a:t>
            </a:r>
            <a:r>
              <a:rPr lang="ru-R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com</a:t>
            </a:r>
            <a:r>
              <a:rPr lang="ru-R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publications</a:t>
            </a:r>
            <a:r>
              <a:rPr lang="ru-R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vzroslye</a:t>
            </a:r>
            <a:r>
              <a:rPr lang="ru-R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-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</a:t>
            </a:r>
            <a:r>
              <a:rPr lang="ru-R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-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deti</a:t>
            </a:r>
            <a:r>
              <a:rPr lang="ru-R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rebenok</a:t>
            </a:r>
            <a:r>
              <a:rPr lang="ru-R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-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nevidimka</a:t>
            </a:r>
            <a:r>
              <a:rPr lang="ru-R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-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chem</a:t>
            </a:r>
            <a:r>
              <a:rPr lang="ru-R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-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mozhet</a:t>
            </a:r>
            <a:r>
              <a:rPr lang="ru-R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-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byt</a:t>
            </a:r>
            <a:r>
              <a:rPr lang="ru-R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-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opasno</a:t>
            </a:r>
            <a:r>
              <a:rPr lang="ru-R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-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odinochestvo</a:t>
            </a:r>
            <a:r>
              <a:rPr lang="ru-R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-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v</a:t>
            </a:r>
            <a:r>
              <a:rPr lang="ru-R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-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detstve</a:t>
            </a:r>
            <a:r>
              <a:rPr lang="ru-RU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</a:t>
            </a: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 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tx2"/>
                </a:solidFill>
                <a:latin typeface="Georgia" panose="02040502050405020303" pitchFamily="18" charset="0"/>
              </a:rPr>
              <a:t>Зеленова</a:t>
            </a:r>
            <a:r>
              <a:rPr lang="ru-RU" dirty="0">
                <a:solidFill>
                  <a:schemeClr val="tx2"/>
                </a:solidFill>
                <a:latin typeface="Georgia" panose="02040502050405020303" pitchFamily="18" charset="0"/>
              </a:rPr>
              <a:t>, М. (2020), </a:t>
            </a:r>
            <a:r>
              <a:rPr lang="ru-RU" dirty="0" err="1">
                <a:solidFill>
                  <a:schemeClr val="tx2"/>
                </a:solidFill>
                <a:latin typeface="Georgia" panose="02040502050405020303" pitchFamily="18" charset="0"/>
              </a:rPr>
              <a:t>Травли.Нет</a:t>
            </a:r>
            <a:r>
              <a:rPr lang="ru-RU" dirty="0">
                <a:solidFill>
                  <a:schemeClr val="tx2"/>
                </a:solidFill>
                <a:latin typeface="Georgia" panose="02040502050405020303" pitchFamily="18" charset="0"/>
              </a:rPr>
              <a:t>, АНО БО «Журавлик»</a:t>
            </a:r>
            <a:endParaRPr lang="en-AU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dirty="0" err="1">
                <a:solidFill>
                  <a:schemeClr val="tx2"/>
                </a:solidFill>
                <a:latin typeface="Georgia" panose="02040502050405020303" pitchFamily="18" charset="0"/>
              </a:rPr>
              <a:t>Петрановская</a:t>
            </a:r>
            <a:r>
              <a:rPr lang="ru-RU" dirty="0">
                <a:solidFill>
                  <a:schemeClr val="tx2"/>
                </a:solidFill>
                <a:latin typeface="Georgia" panose="02040502050405020303" pitchFamily="18" charset="0"/>
              </a:rPr>
              <a:t> Л.В. (2016), Травля, Источник 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</a:t>
            </a:r>
            <a:r>
              <a:rPr lang="ru-RU" u="sng" dirty="0">
                <a:solidFill>
                  <a:schemeClr val="tx2"/>
                </a:solidFill>
                <a:latin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://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</a:t>
            </a:r>
            <a:r>
              <a:rPr lang="ru-RU" u="sng" dirty="0">
                <a:solidFill>
                  <a:schemeClr val="tx2"/>
                </a:solidFill>
                <a:latin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pravmir</a:t>
            </a:r>
            <a:r>
              <a:rPr lang="ru-RU" u="sng" dirty="0">
                <a:solidFill>
                  <a:schemeClr val="tx2"/>
                </a:solidFill>
                <a:latin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ru</a:t>
            </a:r>
            <a:r>
              <a:rPr lang="ru-RU" u="sng" dirty="0">
                <a:solidFill>
                  <a:schemeClr val="tx2"/>
                </a:solidFill>
                <a:latin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travlya</a:t>
            </a:r>
            <a:r>
              <a:rPr lang="ru-RU" u="sng" dirty="0">
                <a:solidFill>
                  <a:schemeClr val="tx2"/>
                </a:solidFill>
                <a:latin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-1/</a:t>
            </a:r>
            <a:endParaRPr lang="ru-RU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Australia’s Safe and Supportive School Communities Working Group (2019), Research snapshot from a literature review, Retrieved from 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https://bullyingnoway.gov.au/UnderstandingBullying/Documents/snapshots-final.pdf</a:t>
            </a:r>
            <a:endParaRPr lang="ru-RU" u="sng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 </a:t>
            </a:r>
          </a:p>
          <a:p>
            <a:pPr marL="0" indent="0">
              <a:buNone/>
            </a:pP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Bass, P. F., III, </a:t>
            </a:r>
            <a:r>
              <a:rPr lang="en-AU" dirty="0" err="1">
                <a:solidFill>
                  <a:schemeClr val="tx2"/>
                </a:solidFill>
                <a:latin typeface="Georgia" panose="02040502050405020303" pitchFamily="18" charset="0"/>
              </a:rPr>
              <a:t>Scholer</a:t>
            </a: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, S. J., Flannery, D. J., &amp; </a:t>
            </a:r>
            <a:r>
              <a:rPr lang="en-AU" dirty="0" err="1">
                <a:solidFill>
                  <a:schemeClr val="tx2"/>
                </a:solidFill>
                <a:latin typeface="Georgia" panose="02040502050405020303" pitchFamily="18" charset="0"/>
              </a:rPr>
              <a:t>Lichenstein</a:t>
            </a: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, R. (2019, June). How to identify and treat bullying. </a:t>
            </a:r>
            <a:r>
              <a:rPr lang="en-AU" i="1" dirty="0">
                <a:solidFill>
                  <a:schemeClr val="tx2"/>
                </a:solidFill>
                <a:latin typeface="Georgia" panose="02040502050405020303" pitchFamily="18" charset="0"/>
              </a:rPr>
              <a:t>Contemporary </a:t>
            </a:r>
            <a:r>
              <a:rPr lang="en-AU" i="1" dirty="0" err="1">
                <a:solidFill>
                  <a:schemeClr val="tx2"/>
                </a:solidFill>
                <a:latin typeface="Georgia" panose="02040502050405020303" pitchFamily="18" charset="0"/>
              </a:rPr>
              <a:t>Pediatrics</a:t>
            </a: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, </a:t>
            </a:r>
            <a:r>
              <a:rPr lang="en-AU" i="1" dirty="0">
                <a:solidFill>
                  <a:schemeClr val="tx2"/>
                </a:solidFill>
                <a:latin typeface="Georgia" panose="02040502050405020303" pitchFamily="18" charset="0"/>
              </a:rPr>
              <a:t>36</a:t>
            </a: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(6), 30+. Retrieved from </a:t>
            </a:r>
            <a:r>
              <a:rPr lang="en-AU" u="sng" dirty="0">
                <a:solidFill>
                  <a:schemeClr val="tx2"/>
                </a:solidFill>
                <a:latin typeface="Georgia" panose="02040502050405020303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https://link-gale-com.ezproxy.lib.monash.edu.au/apps/doc/A593918625/AONE?u=monash&amp;sid=AONE&amp;xid=bbff4900</a:t>
            </a:r>
            <a:endParaRPr lang="en-AU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 </a:t>
            </a:r>
          </a:p>
          <a:p>
            <a:pPr marL="0" indent="0">
              <a:buNone/>
            </a:pP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Bauer NS, Lozano P, </a:t>
            </a:r>
            <a:r>
              <a:rPr lang="en-AU" dirty="0" err="1">
                <a:solidFill>
                  <a:schemeClr val="tx2"/>
                </a:solidFill>
                <a:latin typeface="Georgia" panose="02040502050405020303" pitchFamily="18" charset="0"/>
              </a:rPr>
              <a:t>Rivara</a:t>
            </a: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 FP. The effectiveness of the Olweus Bullying Prevention Program in public middle schools: a controlled trial. </a:t>
            </a:r>
            <a:r>
              <a:rPr lang="en-AU" i="1" dirty="0">
                <a:solidFill>
                  <a:schemeClr val="tx2"/>
                </a:solidFill>
                <a:latin typeface="Georgia" panose="02040502050405020303" pitchFamily="18" charset="0"/>
              </a:rPr>
              <a:t>J </a:t>
            </a:r>
            <a:r>
              <a:rPr lang="en-AU" i="1" dirty="0" err="1">
                <a:solidFill>
                  <a:schemeClr val="tx2"/>
                </a:solidFill>
                <a:latin typeface="Georgia" panose="02040502050405020303" pitchFamily="18" charset="0"/>
              </a:rPr>
              <a:t>Adolesc</a:t>
            </a:r>
            <a:r>
              <a:rPr lang="en-AU" i="1" dirty="0">
                <a:solidFill>
                  <a:schemeClr val="tx2"/>
                </a:solidFill>
                <a:latin typeface="Georgia" panose="02040502050405020303" pitchFamily="18" charset="0"/>
              </a:rPr>
              <a:t> Health</a:t>
            </a: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. 2007;40(3):266-274.</a:t>
            </a:r>
          </a:p>
          <a:p>
            <a:pPr marL="0" indent="0">
              <a:buNone/>
            </a:pP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 </a:t>
            </a:r>
          </a:p>
          <a:p>
            <a:pPr marL="0" indent="0">
              <a:buNone/>
            </a:pP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Bogart LM, Elliott MN, Klein DJ, </a:t>
            </a:r>
            <a:r>
              <a:rPr lang="en-AU" dirty="0" err="1">
                <a:solidFill>
                  <a:schemeClr val="tx2"/>
                </a:solidFill>
                <a:latin typeface="Georgia" panose="02040502050405020303" pitchFamily="18" charset="0"/>
              </a:rPr>
              <a:t>Tortolero</a:t>
            </a: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 SR, </a:t>
            </a:r>
            <a:r>
              <a:rPr lang="en-AU" dirty="0" err="1">
                <a:solidFill>
                  <a:schemeClr val="tx2"/>
                </a:solidFill>
                <a:latin typeface="Georgia" panose="02040502050405020303" pitchFamily="18" charset="0"/>
              </a:rPr>
              <a:t>Mrug</a:t>
            </a: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 S, </a:t>
            </a:r>
            <a:r>
              <a:rPr lang="en-AU" dirty="0" err="1">
                <a:solidFill>
                  <a:schemeClr val="tx2"/>
                </a:solidFill>
                <a:latin typeface="Georgia" panose="02040502050405020303" pitchFamily="18" charset="0"/>
              </a:rPr>
              <a:t>Peskin</a:t>
            </a: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 MF, Davies SL, </a:t>
            </a:r>
            <a:r>
              <a:rPr lang="en-AU" dirty="0" err="1">
                <a:solidFill>
                  <a:schemeClr val="tx2"/>
                </a:solidFill>
                <a:latin typeface="Georgia" panose="02040502050405020303" pitchFamily="18" charset="0"/>
              </a:rPr>
              <a:t>Schink</a:t>
            </a: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 ET, Schuster MA. Peer victimization in fifth grade and health in tenth grade. </a:t>
            </a:r>
            <a:r>
              <a:rPr lang="en-AU" dirty="0" err="1">
                <a:solidFill>
                  <a:schemeClr val="tx2"/>
                </a:solidFill>
                <a:latin typeface="Georgia" panose="02040502050405020303" pitchFamily="18" charset="0"/>
              </a:rPr>
              <a:t>Pediatrics</a:t>
            </a: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. 2014;133(3):440–447. </a:t>
            </a:r>
          </a:p>
          <a:p>
            <a:pPr marL="0" indent="0">
              <a:buNone/>
            </a:pP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 </a:t>
            </a:r>
          </a:p>
          <a:p>
            <a:pPr marL="0" indent="0">
              <a:buNone/>
            </a:pP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Hawkins DL, </a:t>
            </a:r>
            <a:r>
              <a:rPr lang="en-AU" dirty="0" err="1">
                <a:solidFill>
                  <a:schemeClr val="tx2"/>
                </a:solidFill>
                <a:latin typeface="Georgia" panose="02040502050405020303" pitchFamily="18" charset="0"/>
              </a:rPr>
              <a:t>Pepler</a:t>
            </a: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 DJ, Craig WM. Naturalistic observations of peer interventions in bullying. </a:t>
            </a:r>
            <a:r>
              <a:rPr lang="en-AU" i="1" dirty="0">
                <a:solidFill>
                  <a:schemeClr val="tx2"/>
                </a:solidFill>
                <a:latin typeface="Georgia" panose="02040502050405020303" pitchFamily="18" charset="0"/>
              </a:rPr>
              <a:t>Social Development</a:t>
            </a:r>
            <a:r>
              <a:rPr lang="en-AU" dirty="0">
                <a:solidFill>
                  <a:schemeClr val="tx2"/>
                </a:solidFill>
                <a:latin typeface="Georgia" panose="02040502050405020303" pitchFamily="18" charset="0"/>
              </a:rPr>
              <a:t>. 2001;10(4):512-527.</a:t>
            </a:r>
          </a:p>
          <a:p>
            <a:pPr marL="0" indent="0">
              <a:buNone/>
            </a:pPr>
            <a:endParaRPr lang="ru-RU" sz="1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818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F56BFB4-7644-D445-8CD8-3BCEE272CC66}"/>
              </a:ext>
            </a:extLst>
          </p:cNvPr>
          <p:cNvSpPr txBox="1"/>
          <p:nvPr/>
        </p:nvSpPr>
        <p:spPr>
          <a:xfrm>
            <a:off x="1267146" y="616448"/>
            <a:ext cx="965770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Institute of Medicine and National Research Council. Building Capacity to Reduce Bullying: Workshop Summary. Washington, DC: The National Academies Press; 2014.</a:t>
            </a:r>
          </a:p>
          <a:p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 </a:t>
            </a:r>
          </a:p>
          <a:p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Knack JM, Gomez HL, Jensen-Campbell LA. Social Pain: Neuropsychological and Health Implications of Loss and Exclusion. MacDonald G, Jensen-Campbell LA, editors. Washington, DC: American Psychological Association; 2011a. pp. 215–236. (Bullying and its long-term health implications).</a:t>
            </a:r>
          </a:p>
          <a:p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 </a:t>
            </a:r>
          </a:p>
          <a:p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Kowalski RM, Limber SP. Psychological, physical, and academic correlates of cyberbullying and traditional bullying. Journal of Adolescent Health. 2013;53(1):S13–S20. </a:t>
            </a:r>
          </a:p>
          <a:p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 </a:t>
            </a:r>
          </a:p>
          <a:p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Rigby, K. (2010). </a:t>
            </a:r>
            <a:r>
              <a:rPr lang="en-AU" sz="1000" i="1" dirty="0">
                <a:solidFill>
                  <a:schemeClr val="tx2"/>
                </a:solidFill>
                <a:latin typeface="Georgia" panose="02040502050405020303" pitchFamily="18" charset="0"/>
              </a:rPr>
              <a:t>Bullying interventions in schools: Six basic methods</a:t>
            </a:r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. Camberwell: ACER.​</a:t>
            </a:r>
          </a:p>
          <a:p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 </a:t>
            </a:r>
          </a:p>
          <a:p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Rivers I, </a:t>
            </a:r>
            <a:r>
              <a:rPr lang="en-AU" sz="1000" dirty="0" err="1">
                <a:solidFill>
                  <a:schemeClr val="tx2"/>
                </a:solidFill>
                <a:latin typeface="Georgia" panose="02040502050405020303" pitchFamily="18" charset="0"/>
              </a:rPr>
              <a:t>Poteat</a:t>
            </a:r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 VP, </a:t>
            </a:r>
            <a:r>
              <a:rPr lang="en-AU" sz="1000" dirty="0" err="1">
                <a:solidFill>
                  <a:schemeClr val="tx2"/>
                </a:solidFill>
                <a:latin typeface="Georgia" panose="02040502050405020303" pitchFamily="18" charset="0"/>
              </a:rPr>
              <a:t>Noret</a:t>
            </a:r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 N, Ashurst N. Observing bullying at school: The mental health implications of witness status. School Psychology Quarterly. 2009;24(4):211–223.</a:t>
            </a:r>
          </a:p>
          <a:p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 </a:t>
            </a:r>
          </a:p>
          <a:p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Rivers, I., Duncan, N., &amp; </a:t>
            </a:r>
            <a:r>
              <a:rPr lang="en-AU" sz="1000" dirty="0" err="1">
                <a:solidFill>
                  <a:schemeClr val="tx2"/>
                </a:solidFill>
                <a:latin typeface="Georgia" panose="02040502050405020303" pitchFamily="18" charset="0"/>
              </a:rPr>
              <a:t>Besag</a:t>
            </a:r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, V. E. (2009). Bullying: a handbook for educators and parents. Lanham, MD: Rowman &amp; Littlefield Education. </a:t>
            </a:r>
            <a:endParaRPr lang="ru-RU" sz="10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endParaRPr lang="ru-RU" sz="10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r>
              <a:rPr lang="en-AU" sz="1000" dirty="0" err="1">
                <a:solidFill>
                  <a:schemeClr val="tx2"/>
                </a:solidFill>
                <a:latin typeface="Georgia" panose="02040502050405020303" pitchFamily="18" charset="0"/>
              </a:rPr>
              <a:t>Staubli</a:t>
            </a:r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, S., &amp; </a:t>
            </a:r>
            <a:r>
              <a:rPr lang="en-AU" sz="1000" dirty="0" err="1">
                <a:solidFill>
                  <a:schemeClr val="tx2"/>
                </a:solidFill>
                <a:latin typeface="Georgia" panose="02040502050405020303" pitchFamily="18" charset="0"/>
              </a:rPr>
              <a:t>Killias</a:t>
            </a:r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, M. (2011). Long-term outcomes of passive bullying during childhood: Suicide attempts, victimization and offending. </a:t>
            </a:r>
            <a:r>
              <a:rPr lang="en-AU" sz="1000" i="1" dirty="0">
                <a:solidFill>
                  <a:schemeClr val="tx2"/>
                </a:solidFill>
                <a:latin typeface="Georgia" panose="02040502050405020303" pitchFamily="18" charset="0"/>
              </a:rPr>
              <a:t>European Journal of Criminology</a:t>
            </a:r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, </a:t>
            </a:r>
            <a:r>
              <a:rPr lang="en-AU" sz="1000" i="1" dirty="0">
                <a:solidFill>
                  <a:schemeClr val="tx2"/>
                </a:solidFill>
                <a:latin typeface="Georgia" panose="02040502050405020303" pitchFamily="18" charset="0"/>
              </a:rPr>
              <a:t>8</a:t>
            </a:r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(5), 377–385. https://</a:t>
            </a:r>
            <a:r>
              <a:rPr lang="en-AU" sz="1000" dirty="0" err="1">
                <a:solidFill>
                  <a:schemeClr val="tx2"/>
                </a:solidFill>
                <a:latin typeface="Georgia" panose="02040502050405020303" pitchFamily="18" charset="0"/>
              </a:rPr>
              <a:t>doi.org</a:t>
            </a:r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/</a:t>
            </a:r>
            <a:r>
              <a:rPr lang="en-AU" sz="1000" u="sng" dirty="0">
                <a:solidFill>
                  <a:schemeClr val="tx2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10.1177/1477370811415761</a:t>
            </a:r>
            <a:endParaRPr lang="en-AU" sz="10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 </a:t>
            </a:r>
          </a:p>
          <a:p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Vaillancourt T, </a:t>
            </a:r>
            <a:r>
              <a:rPr lang="en-AU" sz="1000" dirty="0" err="1">
                <a:solidFill>
                  <a:schemeClr val="tx2"/>
                </a:solidFill>
                <a:latin typeface="Georgia" panose="02040502050405020303" pitchFamily="18" charset="0"/>
              </a:rPr>
              <a:t>Duku</a:t>
            </a:r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 E, Becker S, Schmidt LA, Nicol J, Muir C, MacMillan H. Peer victimization, depressive symptoms, and high salivary cortisol predict poorer memory in children. Brain and Cognition. 2011;77(2):191–199.</a:t>
            </a:r>
          </a:p>
          <a:p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 </a:t>
            </a:r>
          </a:p>
          <a:p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Vaillancourt T, McDougall P, Hymel S, </a:t>
            </a:r>
            <a:r>
              <a:rPr lang="en-AU" sz="1000" dirty="0" err="1">
                <a:solidFill>
                  <a:schemeClr val="tx2"/>
                </a:solidFill>
                <a:latin typeface="Georgia" panose="02040502050405020303" pitchFamily="18" charset="0"/>
              </a:rPr>
              <a:t>Sunderani</a:t>
            </a:r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 S. Handbook of Bullying in Schools: An International Perspective. Jimerson SR, Swearer SM, </a:t>
            </a:r>
            <a:r>
              <a:rPr lang="en-AU" sz="1000" dirty="0" err="1">
                <a:solidFill>
                  <a:schemeClr val="tx2"/>
                </a:solidFill>
                <a:latin typeface="Georgia" panose="02040502050405020303" pitchFamily="18" charset="0"/>
              </a:rPr>
              <a:t>Espelage</a:t>
            </a:r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 DL, editors. New York: Routledge; 2010. pp. 211–222. </a:t>
            </a:r>
          </a:p>
          <a:p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 </a:t>
            </a:r>
          </a:p>
          <a:p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 </a:t>
            </a:r>
          </a:p>
          <a:p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Wolke D, Woods S, Bloomfield L, </a:t>
            </a:r>
            <a:r>
              <a:rPr lang="en-AU" sz="1000" dirty="0" err="1">
                <a:solidFill>
                  <a:schemeClr val="tx2"/>
                </a:solidFill>
                <a:latin typeface="Georgia" panose="02040502050405020303" pitchFamily="18" charset="0"/>
              </a:rPr>
              <a:t>Karstadt</a:t>
            </a:r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 L. Bullying involvement in primary school and common health problems. Archives of Disease in Childhood. 2001;85(3):197–201.</a:t>
            </a:r>
          </a:p>
          <a:p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 </a:t>
            </a:r>
          </a:p>
          <a:p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Wolke D, </a:t>
            </a:r>
            <a:r>
              <a:rPr lang="en-AU" sz="1000" dirty="0" err="1">
                <a:solidFill>
                  <a:schemeClr val="tx2"/>
                </a:solidFill>
                <a:latin typeface="Georgia" panose="02040502050405020303" pitchFamily="18" charset="0"/>
              </a:rPr>
              <a:t>Lereya</a:t>
            </a:r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 ST, Fisher H, Lewis G, Zammit S. Bullying in elementary school and psychotic experiences at 18 years: A longitudinal, population-based cohort study. Psychological Medicine. 2014;44(10):2199–2211.</a:t>
            </a:r>
          </a:p>
          <a:p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 </a:t>
            </a:r>
          </a:p>
          <a:p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Wyman, P.A., Pickering, T.A., Pisani, A.R., </a:t>
            </a:r>
            <a:r>
              <a:rPr lang="en-AU" sz="1000" dirty="0" err="1">
                <a:solidFill>
                  <a:schemeClr val="tx2"/>
                </a:solidFill>
                <a:latin typeface="Georgia" panose="02040502050405020303" pitchFamily="18" charset="0"/>
              </a:rPr>
              <a:t>Rulison</a:t>
            </a:r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, K., </a:t>
            </a:r>
            <a:r>
              <a:rPr lang="en-AU" sz="1000" dirty="0" err="1">
                <a:solidFill>
                  <a:schemeClr val="tx2"/>
                </a:solidFill>
                <a:latin typeface="Georgia" panose="02040502050405020303" pitchFamily="18" charset="0"/>
              </a:rPr>
              <a:t>Schmeelk</a:t>
            </a:r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‐Cone, K., Hartley, C., Gould, M., Caine, E.D., </a:t>
            </a:r>
            <a:r>
              <a:rPr lang="en-AU" sz="1000" dirty="0" err="1">
                <a:solidFill>
                  <a:schemeClr val="tx2"/>
                </a:solidFill>
                <a:latin typeface="Georgia" panose="02040502050405020303" pitchFamily="18" charset="0"/>
              </a:rPr>
              <a:t>LoMurray</a:t>
            </a:r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, M., Brown, C.H. and Valente, T.W. (2019), Peer‐adult network structure and suicide attempts in 38 high schools: implications for network‐informed suicide prevention. J Child Psychol </a:t>
            </a:r>
            <a:r>
              <a:rPr lang="en-AU" sz="1000" dirty="0" err="1">
                <a:solidFill>
                  <a:schemeClr val="tx2"/>
                </a:solidFill>
                <a:latin typeface="Georgia" panose="02040502050405020303" pitchFamily="18" charset="0"/>
              </a:rPr>
              <a:t>Psychiatr</a:t>
            </a:r>
            <a:r>
              <a:rPr lang="en-AU" sz="1000" dirty="0">
                <a:solidFill>
                  <a:schemeClr val="tx2"/>
                </a:solidFill>
                <a:latin typeface="Georgia" panose="02040502050405020303" pitchFamily="18" charset="0"/>
              </a:rPr>
              <a:t>, 60: 1065-1075. doi:</a:t>
            </a:r>
            <a:r>
              <a:rPr lang="en-AU" sz="1000" u="sng" dirty="0">
                <a:solidFill>
                  <a:schemeClr val="tx2"/>
                </a:solidFill>
                <a:latin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10.1111/jcpp.13102</a:t>
            </a:r>
            <a:endParaRPr lang="en-AU" sz="10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endParaRPr lang="en-AU" sz="10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13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C333C0-68CF-764A-9353-34B876BEE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-152400"/>
            <a:ext cx="2793158" cy="1600200"/>
          </a:xfrm>
        </p:spPr>
        <p:txBody>
          <a:bodyPr/>
          <a:lstStyle/>
          <a:p>
            <a:r>
              <a:rPr lang="ru-RU" sz="4000" b="1" dirty="0">
                <a:latin typeface="Georgia" panose="02040502050405020303" pitchFamily="18" charset="0"/>
              </a:rPr>
              <a:t> </a:t>
            </a:r>
            <a:endParaRPr lang="en-US" sz="40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8DA2FA-CFD8-0346-9A65-AC11A671D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178" y="1187598"/>
            <a:ext cx="4572910" cy="4482804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Georgia" panose="02040502050405020303" pitchFamily="18" charset="0"/>
              </a:rPr>
              <a:t>Три особенности травли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bg1"/>
                </a:solidFill>
                <a:latin typeface="Georgia" panose="02040502050405020303" pitchFamily="18" charset="0"/>
              </a:rPr>
              <a:t>Злоупотребление властью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bg1"/>
                </a:solidFill>
                <a:latin typeface="Georgia" panose="02040502050405020303" pitchFamily="18" charset="0"/>
              </a:rPr>
              <a:t>Носит продолжительный и повторяющийся характер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bg1"/>
                </a:solidFill>
                <a:latin typeface="Georgia" panose="02040502050405020303" pitchFamily="18" charset="0"/>
              </a:rPr>
              <a:t>Поведение которое причиняет вред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C947A77-2583-504D-8F8C-0233034DD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77984" y="554069"/>
            <a:ext cx="4381995" cy="4482804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Это систематическое проявление агрессии или психологического давления по отношению к одному или нескольким членам группы</a:t>
            </a:r>
          </a:p>
          <a:p>
            <a:endParaRPr lang="ru-RU" sz="20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Каждый третий ребенок в мире страдает от </a:t>
            </a:r>
            <a:r>
              <a:rPr lang="ru-RU" sz="2000" dirty="0" err="1">
                <a:solidFill>
                  <a:schemeClr val="tx2"/>
                </a:solidFill>
                <a:latin typeface="Georgia" panose="02040502050405020303" pitchFamily="18" charset="0"/>
              </a:rPr>
              <a:t>буллинга</a:t>
            </a:r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ru-RU" sz="2000" b="1" u="sng" dirty="0">
                <a:solidFill>
                  <a:schemeClr val="tx2"/>
                </a:solidFill>
                <a:latin typeface="Georgia" panose="02040502050405020303" pitchFamily="18" charset="0"/>
              </a:rPr>
              <a:t>Поведение детей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43% стараются игнорировать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30% опасаются просить помощи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23% нельзя жаловаться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20% не знают что делать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10% рассказывают родителям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3% рассказывают учителям </a:t>
            </a:r>
            <a:endParaRPr lang="en-US" sz="2000" dirty="0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051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F89C8B-53E6-CC43-93B6-94E872BEF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417" y="1732423"/>
            <a:ext cx="4351025" cy="2283824"/>
          </a:xfrm>
        </p:spPr>
        <p:txBody>
          <a:bodyPr/>
          <a:lstStyle/>
          <a:p>
            <a:r>
              <a:rPr lang="ru-RU" sz="2800" b="1" dirty="0">
                <a:latin typeface="Georgia" panose="02040502050405020303" pitchFamily="18" charset="0"/>
              </a:rPr>
              <a:t>Индивидуальная перспектива </a:t>
            </a:r>
            <a:br>
              <a:rPr lang="ru-RU" sz="2800" b="1" dirty="0">
                <a:latin typeface="Georgia" panose="02040502050405020303" pitchFamily="18" charset="0"/>
              </a:rPr>
            </a:br>
            <a:r>
              <a:rPr lang="ru-RU" sz="2800" b="1" dirty="0">
                <a:latin typeface="Georgia" panose="02040502050405020303" pitchFamily="18" charset="0"/>
              </a:rPr>
              <a:t/>
            </a:r>
            <a:br>
              <a:rPr lang="ru-RU" sz="2800" b="1" dirty="0">
                <a:latin typeface="Georgia" panose="02040502050405020303" pitchFamily="18" charset="0"/>
              </a:rPr>
            </a:br>
            <a:r>
              <a:rPr lang="ru-RU" sz="2800" b="1" dirty="0">
                <a:latin typeface="Georgia" panose="02040502050405020303" pitchFamily="18" charset="0"/>
              </a:rPr>
              <a:t/>
            </a:r>
            <a:br>
              <a:rPr lang="ru-RU" sz="2800" b="1" dirty="0">
                <a:latin typeface="Georgia" panose="02040502050405020303" pitchFamily="18" charset="0"/>
              </a:rPr>
            </a:br>
            <a:r>
              <a:rPr lang="ru-RU" sz="2800" b="1" dirty="0">
                <a:latin typeface="Georgia" panose="02040502050405020303" pitchFamily="18" charset="0"/>
              </a:rPr>
              <a:t/>
            </a:r>
            <a:br>
              <a:rPr lang="ru-RU" sz="2800" b="1" dirty="0">
                <a:latin typeface="Georgia" panose="02040502050405020303" pitchFamily="18" charset="0"/>
              </a:rPr>
            </a:br>
            <a:r>
              <a:rPr lang="ru-RU" sz="2000" dirty="0">
                <a:latin typeface="Georgia" panose="02040502050405020303" pitchFamily="18" charset="0"/>
              </a:rPr>
              <a:t>видит проблему внутри человека </a:t>
            </a:r>
            <a:endParaRPr lang="en-US" sz="2800" b="1" dirty="0">
              <a:latin typeface="Georgia" panose="02040502050405020303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E55695E-7437-ED4E-ACB3-743F395B7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10624" y="899741"/>
            <a:ext cx="3984774" cy="3949188"/>
          </a:xfrm>
        </p:spPr>
        <p:txBody>
          <a:bodyPr/>
          <a:lstStyle/>
          <a:p>
            <a:r>
              <a:rPr lang="ru-RU" sz="2800" b="1" cap="none" dirty="0">
                <a:solidFill>
                  <a:schemeClr val="tx2"/>
                </a:solidFill>
                <a:latin typeface="Georgia" panose="02040502050405020303" pitchFamily="18" charset="0"/>
              </a:rPr>
              <a:t>Социально-экологическая</a:t>
            </a:r>
          </a:p>
          <a:p>
            <a:endParaRPr lang="ru-RU" sz="2800" b="1" cap="none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r>
              <a:rPr lang="ru-RU" cap="none" dirty="0">
                <a:solidFill>
                  <a:schemeClr val="tx2"/>
                </a:solidFill>
                <a:latin typeface="Georgia" panose="02040502050405020303" pitchFamily="18" charset="0"/>
              </a:rPr>
              <a:t>Видит проблему в среде, в широком культурном смысле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65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F6C6D2-FA89-0C4C-824C-39341EDE0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514382"/>
            <a:ext cx="8911687" cy="1280890"/>
          </a:xfrm>
        </p:spPr>
        <p:txBody>
          <a:bodyPr/>
          <a:lstStyle/>
          <a:p>
            <a:r>
              <a:rPr lang="ru-RU" sz="4000" b="1" dirty="0">
                <a:latin typeface="Georgia" panose="02040502050405020303" pitchFamily="18" charset="0"/>
              </a:rPr>
              <a:t>Последствия травли </a:t>
            </a:r>
            <a:endParaRPr lang="en-US" sz="4000" b="1" dirty="0">
              <a:latin typeface="Georgia" panose="02040502050405020303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794EAC-A3F0-C04E-8294-171699BE6F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3262" y="2385432"/>
            <a:ext cx="4313864" cy="427222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b="1" dirty="0">
                <a:latin typeface="Georgia" panose="02040502050405020303" pitchFamily="18" charset="0"/>
              </a:rPr>
              <a:t>Дети принесшие вред </a:t>
            </a:r>
          </a:p>
          <a:p>
            <a:r>
              <a:rPr lang="ru-RU" sz="2400" dirty="0">
                <a:latin typeface="Georgia" panose="02040502050405020303" pitchFamily="18" charset="0"/>
              </a:rPr>
              <a:t>Антисоциальное расстройство личности </a:t>
            </a:r>
          </a:p>
          <a:p>
            <a:r>
              <a:rPr lang="ru-RU" sz="2400" dirty="0">
                <a:latin typeface="Georgia" panose="02040502050405020303" pitchFamily="18" charset="0"/>
              </a:rPr>
              <a:t>Криминальная активность </a:t>
            </a:r>
          </a:p>
          <a:p>
            <a:pPr marL="0" indent="0">
              <a:buNone/>
            </a:pPr>
            <a:endParaRPr lang="ru-RU" sz="2400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Georgia" panose="02040502050405020303" pitchFamily="18" charset="0"/>
              </a:rPr>
              <a:t>Дети с опытом травли </a:t>
            </a:r>
            <a:endParaRPr lang="en-AU" sz="2400" b="1" dirty="0">
              <a:latin typeface="Georgia" panose="02040502050405020303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>
                <a:latin typeface="Georgia" panose="02040502050405020303" pitchFamily="18" charset="0"/>
              </a:rPr>
              <a:t>Суицидальные мысли и попытки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>
                <a:latin typeface="Georgia" panose="02040502050405020303" pitchFamily="18" charset="0"/>
              </a:rPr>
              <a:t>Посттравматические состояния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>
                <a:latin typeface="Georgia" panose="02040502050405020303" pitchFamily="18" charset="0"/>
              </a:rPr>
              <a:t>Депрессия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>
                <a:latin typeface="Georgia" panose="02040502050405020303" pitchFamily="18" charset="0"/>
              </a:rPr>
              <a:t>Тревога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>
                <a:latin typeface="Georgia" panose="02040502050405020303" pitchFamily="18" charset="0"/>
              </a:rPr>
              <a:t>Слабая успеваемость 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2280498-EA63-9846-93D7-8C1626544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4876" y="2235133"/>
            <a:ext cx="4313864" cy="46228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Georgia" panose="02040502050405020303" pitchFamily="18" charset="0"/>
              </a:rPr>
              <a:t>Дети которых </a:t>
            </a:r>
            <a:r>
              <a:rPr lang="ru-RU" sz="2400" b="1" dirty="0" err="1">
                <a:latin typeface="Georgia" panose="02040502050405020303" pitchFamily="18" charset="0"/>
              </a:rPr>
              <a:t>буллили</a:t>
            </a:r>
            <a:r>
              <a:rPr lang="ru-RU" sz="2400" b="1" dirty="0">
                <a:latin typeface="Georgia" panose="02040502050405020303" pitchFamily="18" charset="0"/>
              </a:rPr>
              <a:t> и которые </a:t>
            </a:r>
            <a:r>
              <a:rPr lang="ru-RU" sz="2400" b="1" dirty="0" err="1">
                <a:latin typeface="Georgia" panose="02040502050405020303" pitchFamily="18" charset="0"/>
              </a:rPr>
              <a:t>буллят</a:t>
            </a:r>
            <a:r>
              <a:rPr lang="ru-RU" sz="2400" b="1" dirty="0">
                <a:latin typeface="Georgia" panose="02040502050405020303" pitchFamily="18" charset="0"/>
              </a:rPr>
              <a:t> сами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latin typeface="Georgia" panose="02040502050405020303" pitchFamily="18" charset="0"/>
              </a:rPr>
              <a:t>Травят больше и сильнее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latin typeface="Georgia" panose="02040502050405020303" pitchFamily="18" charset="0"/>
              </a:rPr>
              <a:t>Больше мыслей о суициде и самоповреждении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latin typeface="Georgia" panose="02040502050405020303" pitchFamily="18" charset="0"/>
              </a:rPr>
              <a:t>Более высокая вероятность развития психических нарушений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latin typeface="Georgia" panose="02040502050405020303" pitchFamily="18" charset="0"/>
              </a:rPr>
              <a:t>Употребление незаконных веществ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latin typeface="Georgia" panose="02040502050405020303" pitchFamily="18" charset="0"/>
              </a:rPr>
              <a:t>Высокий риск не закончить школу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latin typeface="Georgia" panose="02040502050405020303" pitchFamily="18" charset="0"/>
              </a:rPr>
              <a:t>Социальная депривация 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744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165E3F-A6A2-9F45-BEEB-D670F56B3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Georgia" panose="02040502050405020303" pitchFamily="18" charset="0"/>
              </a:rPr>
              <a:t>Как понять что травят?</a:t>
            </a:r>
            <a:endParaRPr lang="en-US" sz="4000" b="1" dirty="0">
              <a:latin typeface="Georgia" panose="02040502050405020303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081403F-A749-FC47-95A8-6FBD66A155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69435" y="2613774"/>
            <a:ext cx="4825158" cy="3416301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ru-RU" sz="2400" b="1" dirty="0">
                <a:solidFill>
                  <a:schemeClr val="tx2"/>
                </a:solidFill>
                <a:latin typeface="Georgia" panose="02040502050405020303" pitchFamily="18" charset="0"/>
              </a:rPr>
              <a:t>Для родителей </a:t>
            </a:r>
          </a:p>
          <a:p>
            <a:pPr marL="285750" indent="-285750" algn="l">
              <a:buFont typeface="Wingdings" pitchFamily="2" charset="2"/>
              <a:buChar char="v"/>
            </a:pPr>
            <a:r>
              <a:rPr lang="ru-RU" sz="2400" dirty="0">
                <a:solidFill>
                  <a:schemeClr val="tx2"/>
                </a:solidFill>
                <a:latin typeface="Georgia" panose="02040502050405020303" pitchFamily="18" charset="0"/>
              </a:rPr>
              <a:t>Не хочет ходить в школу </a:t>
            </a:r>
          </a:p>
          <a:p>
            <a:pPr marL="285750" indent="-285750" algn="l">
              <a:buFont typeface="Wingdings" pitchFamily="2" charset="2"/>
              <a:buChar char="v"/>
            </a:pPr>
            <a:r>
              <a:rPr lang="ru-RU" sz="2400" dirty="0">
                <a:solidFill>
                  <a:schemeClr val="tx2"/>
                </a:solidFill>
                <a:latin typeface="Georgia" panose="02040502050405020303" pitchFamily="18" charset="0"/>
              </a:rPr>
              <a:t>Замкнутость </a:t>
            </a:r>
          </a:p>
          <a:p>
            <a:pPr marL="285750" indent="-285750" algn="l">
              <a:buFont typeface="Wingdings" pitchFamily="2" charset="2"/>
              <a:buChar char="v"/>
            </a:pPr>
            <a:r>
              <a:rPr lang="ru-RU" sz="2400" dirty="0">
                <a:solidFill>
                  <a:schemeClr val="tx2"/>
                </a:solidFill>
                <a:latin typeface="Georgia" panose="02040502050405020303" pitchFamily="18" charset="0"/>
              </a:rPr>
              <a:t>Не зовут на дни рождения или праздники </a:t>
            </a:r>
          </a:p>
          <a:p>
            <a:pPr marL="285750" indent="-285750" algn="l">
              <a:buFont typeface="Wingdings" pitchFamily="2" charset="2"/>
              <a:buChar char="v"/>
            </a:pPr>
            <a:r>
              <a:rPr lang="ru-RU" sz="2400" dirty="0">
                <a:solidFill>
                  <a:schemeClr val="tx2"/>
                </a:solidFill>
                <a:latin typeface="Georgia" panose="02040502050405020303" pitchFamily="18" charset="0"/>
              </a:rPr>
              <a:t>Постоянно что-то теряет или часто испорчены вещи </a:t>
            </a:r>
          </a:p>
          <a:p>
            <a:pPr marL="285750" indent="-285750" algn="l">
              <a:buFont typeface="Wingdings" pitchFamily="2" charset="2"/>
              <a:buChar char="v"/>
            </a:pPr>
            <a:r>
              <a:rPr lang="ru-RU" sz="2400" dirty="0">
                <a:solidFill>
                  <a:schemeClr val="tx2"/>
                </a:solidFill>
                <a:latin typeface="Georgia" panose="02040502050405020303" pitchFamily="18" charset="0"/>
              </a:rPr>
              <a:t>Часто болеет </a:t>
            </a:r>
          </a:p>
          <a:p>
            <a:pPr marL="285750" indent="-285750" algn="l">
              <a:buFont typeface="Wingdings" pitchFamily="2" charset="2"/>
              <a:buChar char="v"/>
            </a:pPr>
            <a:r>
              <a:rPr lang="ru-RU" sz="2400" dirty="0">
                <a:solidFill>
                  <a:schemeClr val="tx2"/>
                </a:solidFill>
                <a:latin typeface="Georgia" panose="02040502050405020303" pitchFamily="18" charset="0"/>
              </a:rPr>
              <a:t>Редко зовет в гости или погулять друзей</a:t>
            </a:r>
            <a:endParaRPr lang="en-US" sz="2400" dirty="0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99E8C09-9940-8F42-96E4-1BC9E377B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4954" y="2613775"/>
            <a:ext cx="4825159" cy="34163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b="1" dirty="0">
                <a:latin typeface="Georgia" panose="02040502050405020303" pitchFamily="18" charset="0"/>
              </a:rPr>
              <a:t>Для учителей </a:t>
            </a:r>
          </a:p>
          <a:p>
            <a:r>
              <a:rPr lang="ru-RU" sz="2400" dirty="0">
                <a:latin typeface="Georgia" panose="02040502050405020303" pitchFamily="18" charset="0"/>
              </a:rPr>
              <a:t>Становится необоснованно агрессивным</a:t>
            </a:r>
            <a:endParaRPr lang="en-AU" sz="2400" dirty="0">
              <a:latin typeface="Georgia" panose="02040502050405020303" pitchFamily="18" charset="0"/>
            </a:endParaRPr>
          </a:p>
          <a:p>
            <a:r>
              <a:rPr lang="ru-RU" sz="2400" dirty="0">
                <a:latin typeface="Georgia" panose="02040502050405020303" pitchFamily="18" charset="0"/>
              </a:rPr>
              <a:t>Начинает ввязываться в драки</a:t>
            </a:r>
            <a:endParaRPr lang="en-AU" sz="2400" dirty="0">
              <a:latin typeface="Georgia" panose="02040502050405020303" pitchFamily="18" charset="0"/>
            </a:endParaRPr>
          </a:p>
          <a:p>
            <a:r>
              <a:rPr lang="ru-RU" sz="2400" dirty="0">
                <a:latin typeface="Georgia" panose="02040502050405020303" pitchFamily="18" charset="0"/>
              </a:rPr>
              <a:t>Отказывается говорить о том, что не так</a:t>
            </a:r>
            <a:endParaRPr lang="en-AU" sz="2400" dirty="0">
              <a:latin typeface="Georgia" panose="02040502050405020303" pitchFamily="18" charset="0"/>
            </a:endParaRPr>
          </a:p>
          <a:p>
            <a:r>
              <a:rPr lang="ru-RU" sz="2400" dirty="0">
                <a:latin typeface="Georgia" panose="02040502050405020303" pitchFamily="18" charset="0"/>
              </a:rPr>
              <a:t>Начинает значительно хуже учиться</a:t>
            </a:r>
            <a:endParaRPr lang="en-AU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52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92BF72-EE5B-9F4C-B106-8D13E055C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latin typeface="Georgia" panose="02040502050405020303" pitchFamily="18" charset="0"/>
              </a:rPr>
              <a:t>Риски </a:t>
            </a:r>
            <a:endParaRPr lang="en-US" sz="40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68D985-DBDE-2C44-994A-D5351B1C2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Мальчиков травят физически; девочек – </a:t>
            </a:r>
            <a:r>
              <a:rPr lang="ru-RU" sz="2000" dirty="0" err="1">
                <a:solidFill>
                  <a:schemeClr val="tx2"/>
                </a:solidFill>
                <a:latin typeface="Georgia" panose="02040502050405020303" pitchFamily="18" charset="0"/>
              </a:rPr>
              <a:t>кибербуллинг</a:t>
            </a:r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 через </a:t>
            </a:r>
            <a:r>
              <a:rPr lang="ru-RU" sz="2000" dirty="0" err="1">
                <a:solidFill>
                  <a:schemeClr val="tx2"/>
                </a:solidFill>
                <a:latin typeface="Georgia" panose="02040502050405020303" pitchFamily="18" charset="0"/>
              </a:rPr>
              <a:t>соцсети</a:t>
            </a:r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, эмоциональный </a:t>
            </a:r>
            <a:r>
              <a:rPr lang="ru-RU" sz="2000" dirty="0" err="1">
                <a:solidFill>
                  <a:schemeClr val="tx2"/>
                </a:solidFill>
                <a:latin typeface="Georgia" panose="02040502050405020303" pitchFamily="18" charset="0"/>
              </a:rPr>
              <a:t>буллинг</a:t>
            </a:r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Этнические и религиозные меньшинства </a:t>
            </a:r>
          </a:p>
          <a:p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ЛГБТ </a:t>
            </a:r>
          </a:p>
          <a:p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Избыточный вес </a:t>
            </a:r>
          </a:p>
          <a:p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Социальные навыки ребенка</a:t>
            </a:r>
          </a:p>
          <a:p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Отношения в семье </a:t>
            </a: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36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ADBE40-0FD7-8440-ACE5-34D16B814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latin typeface="Georgia" panose="02040502050405020303" pitchFamily="18" charset="0"/>
              </a:rPr>
              <a:t>Защитные факторы </a:t>
            </a:r>
            <a:endParaRPr lang="en-US" sz="40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C57CFA-9D32-DA41-828E-33C63BAFA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Безопасная привязанность с родителями </a:t>
            </a:r>
          </a:p>
          <a:p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Защищающий взрослый</a:t>
            </a:r>
          </a:p>
          <a:p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Позитивный стиль воспитания </a:t>
            </a:r>
          </a:p>
          <a:p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Школьный климат </a:t>
            </a:r>
            <a:r>
              <a:rPr lang="ru-RU" sz="2000" dirty="0" smtClean="0">
                <a:solidFill>
                  <a:schemeClr val="tx2"/>
                </a:solidFill>
                <a:latin typeface="Georgia" panose="02040502050405020303" pitchFamily="18" charset="0"/>
              </a:rPr>
              <a:t>– безопасная среда</a:t>
            </a:r>
            <a:endParaRPr lang="ru-RU" sz="20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Вовлеченность педагогов </a:t>
            </a:r>
          </a:p>
          <a:p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Навыки </a:t>
            </a:r>
            <a:r>
              <a:rPr lang="ru-RU" sz="2000" dirty="0" err="1">
                <a:solidFill>
                  <a:schemeClr val="tx2"/>
                </a:solidFill>
                <a:latin typeface="Georgia" panose="02040502050405020303" pitchFamily="18" charset="0"/>
              </a:rPr>
              <a:t>совладания</a:t>
            </a:r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 с </a:t>
            </a:r>
            <a:r>
              <a:rPr lang="ru-RU" sz="2000" dirty="0" err="1">
                <a:solidFill>
                  <a:schemeClr val="tx2"/>
                </a:solidFill>
                <a:latin typeface="Georgia" panose="02040502050405020303" pitchFamily="18" charset="0"/>
              </a:rPr>
              <a:t>буллингом</a:t>
            </a:r>
            <a:r>
              <a:rPr lang="ru-RU" sz="2000" dirty="0">
                <a:solidFill>
                  <a:schemeClr val="tx2"/>
                </a:solidFill>
                <a:latin typeface="Georgia" panose="02040502050405020303" pitchFamily="18" charset="0"/>
              </a:rPr>
              <a:t> у группы </a:t>
            </a:r>
          </a:p>
          <a:p>
            <a:pPr marL="0" indent="0">
              <a:buNone/>
            </a:pPr>
            <a:endParaRPr lang="ru-RU" dirty="0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178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8B5D5D-A553-B64A-887C-981CCAD28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5122652" cy="12598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dirty="0" err="1">
                <a:latin typeface="Georgia" panose="02040502050405020303" pitchFamily="18" charset="0"/>
              </a:rPr>
              <a:t>Дети</a:t>
            </a:r>
            <a:r>
              <a:rPr lang="en-US" sz="4000" b="1" dirty="0">
                <a:latin typeface="Georgia" panose="02040502050405020303" pitchFamily="18" charset="0"/>
              </a:rPr>
              <a:t> </a:t>
            </a:r>
            <a:r>
              <a:rPr lang="en-US" sz="4000" b="1" dirty="0" err="1">
                <a:latin typeface="Georgia" panose="02040502050405020303" pitchFamily="18" charset="0"/>
              </a:rPr>
              <a:t>и</a:t>
            </a:r>
            <a:r>
              <a:rPr lang="en-US" sz="4000" b="1" dirty="0">
                <a:latin typeface="Georgia" panose="02040502050405020303" pitchFamily="18" charset="0"/>
              </a:rPr>
              <a:t> </a:t>
            </a:r>
            <a:r>
              <a:rPr lang="en-US" sz="4000" b="1" dirty="0" err="1">
                <a:latin typeface="Georgia" panose="02040502050405020303" pitchFamily="18" charset="0"/>
              </a:rPr>
              <a:t>группа</a:t>
            </a:r>
            <a:r>
              <a:rPr lang="en-US" sz="4000" b="1" dirty="0">
                <a:latin typeface="Georgia" panose="02040502050405020303" pitchFamily="18" charset="0"/>
              </a:rPr>
              <a:t> </a:t>
            </a:r>
          </a:p>
        </p:txBody>
      </p:sp>
      <p:pic>
        <p:nvPicPr>
          <p:cNvPr id="10" name="Content Placeholder 9" descr="A close up of a device&#10;&#10;Description automatically generated">
            <a:extLst>
              <a:ext uri="{FF2B5EF4-FFF2-40B4-BE49-F238E27FC236}">
                <a16:creationId xmlns:a16="http://schemas.microsoft.com/office/drawing/2014/main" xmlns="" id="{FC0D00B2-039B-8640-918D-8C78EDE702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1398" y="1260212"/>
            <a:ext cx="5852948" cy="4632641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4FF0F06-34D5-1147-A3D3-08B2507F2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9225" y="2133600"/>
            <a:ext cx="3912501" cy="375925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"/>
            </a:pPr>
            <a:r>
              <a:rPr lang="ru-RU" sz="2000" dirty="0">
                <a:solidFill>
                  <a:schemeClr val="bg1"/>
                </a:solidFill>
                <a:latin typeface="Georgia" panose="02040502050405020303" pitchFamily="18" charset="0"/>
              </a:rPr>
              <a:t>Дети тревожны по своей сути и им легче в компании себе подобных </a:t>
            </a:r>
          </a:p>
          <a:p>
            <a:endParaRPr lang="ru-RU" sz="20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>
              <a:buFont typeface="Wingdings 3" charset="2"/>
              <a:buChar char=""/>
            </a:pPr>
            <a:r>
              <a:rPr lang="ru-RU" sz="2000" dirty="0">
                <a:solidFill>
                  <a:schemeClr val="bg1"/>
                </a:solidFill>
                <a:latin typeface="Georgia" panose="02040502050405020303" pitchFamily="18" charset="0"/>
              </a:rPr>
              <a:t>Пики травли приходятся на </a:t>
            </a:r>
          </a:p>
          <a:p>
            <a:r>
              <a:rPr lang="ru-RU" sz="2800" dirty="0">
                <a:solidFill>
                  <a:schemeClr val="bg1"/>
                </a:solidFill>
                <a:latin typeface="Georgia" panose="02040502050405020303" pitchFamily="18" charset="0"/>
              </a:rPr>
              <a:t>9-10 лет </a:t>
            </a:r>
          </a:p>
          <a:p>
            <a:r>
              <a:rPr lang="ru-RU" sz="2800" dirty="0">
                <a:solidFill>
                  <a:schemeClr val="bg1"/>
                </a:solidFill>
                <a:latin typeface="Georgia" panose="02040502050405020303" pitchFamily="18" charset="0"/>
              </a:rPr>
              <a:t>13-14 лет </a:t>
            </a:r>
            <a:endParaRPr lang="en-US" sz="2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957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D6ABA4-C88E-1648-A53A-B45B5053A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261" y="467118"/>
            <a:ext cx="4137059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4000" b="1" dirty="0">
                <a:latin typeface="Georgia" panose="02040502050405020303" pitchFamily="18" charset="0"/>
              </a:rPr>
              <a:t>Роли </a:t>
            </a:r>
            <a:r>
              <a:rPr lang="en-US" sz="4000" b="1" dirty="0">
                <a:latin typeface="Georgia" panose="02040502050405020303" pitchFamily="18" charset="0"/>
              </a:rPr>
              <a:t> </a:t>
            </a:r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3A0BEE2A-DE5B-2140-AF85-4B84665B1B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8894" y="1211283"/>
            <a:ext cx="6567054" cy="5104232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E6A7A99-1790-F34C-8C18-BF2F3E07C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8261" y="1955470"/>
            <a:ext cx="4648818" cy="377762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200000"/>
              </a:lnSpc>
              <a:buFont typeface="Wingdings 3" charset="2"/>
              <a:buChar char=""/>
            </a:pPr>
            <a:r>
              <a:rPr lang="ru-RU" sz="2400" dirty="0">
                <a:solidFill>
                  <a:schemeClr val="bg1"/>
                </a:solidFill>
                <a:latin typeface="Georgia" panose="02040502050405020303" pitchFamily="18" charset="0"/>
              </a:rPr>
              <a:t>Дети которые приносят вред </a:t>
            </a:r>
          </a:p>
          <a:p>
            <a:pPr>
              <a:lnSpc>
                <a:spcPct val="200000"/>
              </a:lnSpc>
              <a:buFont typeface="Wingdings 3" charset="2"/>
              <a:buChar char=""/>
            </a:pPr>
            <a:r>
              <a:rPr lang="ru-RU" sz="2400" dirty="0">
                <a:solidFill>
                  <a:schemeClr val="bg1"/>
                </a:solidFill>
                <a:latin typeface="Georgia" panose="02040502050405020303" pitchFamily="18" charset="0"/>
              </a:rPr>
              <a:t>Дети которых травят</a:t>
            </a:r>
          </a:p>
          <a:p>
            <a:pPr>
              <a:lnSpc>
                <a:spcPct val="200000"/>
              </a:lnSpc>
              <a:buFont typeface="Wingdings 3" charset="2"/>
              <a:buChar char=""/>
            </a:pPr>
            <a:r>
              <a:rPr lang="ru-RU" sz="2400" dirty="0">
                <a:solidFill>
                  <a:schemeClr val="bg1"/>
                </a:solidFill>
                <a:latin typeface="Georgia" panose="02040502050405020303" pitchFamily="18" charset="0"/>
              </a:rPr>
              <a:t>Свидетели </a:t>
            </a:r>
            <a:endParaRPr lang="en-US" sz="2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3713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{525F3DC0-EF3D-F14F-AC3F-ABDB81C02E39}tf10001076</Template>
  <TotalTime>2700</TotalTime>
  <Words>486</Words>
  <Application>Microsoft Office PowerPoint</Application>
  <PresentationFormat>Широкоэкранный</PresentationFormat>
  <Paragraphs>168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Century Gothic</vt:lpstr>
      <vt:lpstr>Georgia</vt:lpstr>
      <vt:lpstr>Wingdings</vt:lpstr>
      <vt:lpstr>Wingdings 3</vt:lpstr>
      <vt:lpstr>Ion Boardroom</vt:lpstr>
      <vt:lpstr>Профилактика травли</vt:lpstr>
      <vt:lpstr> </vt:lpstr>
      <vt:lpstr>Индивидуальная перспектива     видит проблему внутри человека </vt:lpstr>
      <vt:lpstr>Последствия травли </vt:lpstr>
      <vt:lpstr>Как понять что травят?</vt:lpstr>
      <vt:lpstr>Риски </vt:lpstr>
      <vt:lpstr>Защитные факторы </vt:lpstr>
      <vt:lpstr>Дети и группа </vt:lpstr>
      <vt:lpstr>Роли  </vt:lpstr>
      <vt:lpstr>Язык </vt:lpstr>
      <vt:lpstr>Свидетели травли </vt:lpstr>
      <vt:lpstr>Суицид </vt:lpstr>
      <vt:lpstr>Чего делать не нужно </vt:lpstr>
      <vt:lpstr>Что делать в классе?  Работа с учителями и их установками   Школьная атмосфера   Повышение квалификации среди персонала  Реакция школы на случаи травли  </vt:lpstr>
      <vt:lpstr>Что делать родителям?</vt:lpstr>
      <vt:lpstr>Подход в России </vt:lpstr>
      <vt:lpstr>Международные исследования </vt:lpstr>
      <vt:lpstr>Ссылки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травли</dc:title>
  <dc:creator>Anna Sladkova</dc:creator>
  <cp:lastModifiedBy>User</cp:lastModifiedBy>
  <cp:revision>70</cp:revision>
  <dcterms:created xsi:type="dcterms:W3CDTF">2020-03-26T23:32:56Z</dcterms:created>
  <dcterms:modified xsi:type="dcterms:W3CDTF">2020-12-18T05:02:31Z</dcterms:modified>
</cp:coreProperties>
</file>