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0" r:id="rId1"/>
  </p:sldMasterIdLst>
  <p:sldIdLst>
    <p:sldId id="256" r:id="rId2"/>
    <p:sldId id="262" r:id="rId3"/>
    <p:sldId id="257" r:id="rId4"/>
    <p:sldId id="258" r:id="rId5"/>
    <p:sldId id="269" r:id="rId6"/>
    <p:sldId id="259" r:id="rId7"/>
    <p:sldId id="263" r:id="rId8"/>
    <p:sldId id="265" r:id="rId9"/>
    <p:sldId id="266" r:id="rId10"/>
    <p:sldId id="267" r:id="rId11"/>
    <p:sldId id="277" r:id="rId12"/>
    <p:sldId id="274" r:id="rId13"/>
    <p:sldId id="272" r:id="rId14"/>
    <p:sldId id="271" r:id="rId15"/>
    <p:sldId id="270" r:id="rId16"/>
    <p:sldId id="273" r:id="rId17"/>
    <p:sldId id="276" r:id="rId18"/>
    <p:sldId id="27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76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5E676C6-A093-4D99-B712-30D07CF9022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27C7BC-87B0-4904-858F-F3011706E2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m&#233;lie%20-%20&#8216;The%20Phone%20Booth&#8217;%20(HD)%20-%20Audrey%20Tautou,%20Maurice%20B&#233;nichou%20-%20MIRAMAX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83302"/>
          </a:xfrm>
        </p:spPr>
        <p:txBody>
          <a:bodyPr/>
          <a:lstStyle/>
          <a:p>
            <a:pPr algn="ctr"/>
            <a:r>
              <a:rPr lang="ru-RU" dirty="0" smtClean="0"/>
              <a:t>Мотивировать дошкольника. Как?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2996" y="5608320"/>
            <a:ext cx="5308866" cy="55202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ЦППМиСП</a:t>
            </a:r>
            <a:r>
              <a:rPr lang="ru-RU" dirty="0" smtClean="0"/>
              <a:t> №7 «Способный ребенок»</a:t>
            </a:r>
          </a:p>
          <a:p>
            <a:r>
              <a:rPr lang="ru-RU" dirty="0" smtClean="0"/>
              <a:t>педагог-психолог, Зорина Ольга Юрьевна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6037" y="2694179"/>
            <a:ext cx="2963163" cy="296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5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Важные условия мотивирования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</a:t>
            </a:r>
            <a:r>
              <a:rPr lang="ru-RU" dirty="0" smtClean="0"/>
              <a:t>аботать в «зоне актуального развития ребенка», у ребенка свой путь решения проблемы</a:t>
            </a:r>
            <a:endParaRPr lang="ru-RU" dirty="0"/>
          </a:p>
          <a:p>
            <a:r>
              <a:rPr lang="ru-RU" dirty="0" smtClean="0"/>
              <a:t>обязательно </a:t>
            </a:r>
            <a:r>
              <a:rPr lang="ru-RU" dirty="0"/>
              <a:t>спросить у ребёнка разрешения заняться с ним общим делом.</a:t>
            </a:r>
          </a:p>
          <a:p>
            <a:r>
              <a:rPr lang="ru-RU" dirty="0" smtClean="0"/>
              <a:t>обязательно </a:t>
            </a:r>
            <a:r>
              <a:rPr lang="ru-RU" dirty="0"/>
              <a:t>хвалить действия ребёнка за полученный результат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работать в «зоне ближайшего развития», сначала вместе с ребенком, а затем он будет работать сам.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92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Важные условия мотивирования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Любое занятие должно быть облечено в игровую оболочку. </a:t>
            </a:r>
          </a:p>
          <a:p>
            <a:r>
              <a:rPr lang="ru-RU" dirty="0" smtClean="0"/>
              <a:t>Ввод в игру, проблемная ситуация, и ОБЯЗАТЕЛЬНО разрешение. </a:t>
            </a:r>
          </a:p>
          <a:p>
            <a:pPr marL="0" indent="0" algn="ctr"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Для малышей обязательное манипулирование </a:t>
            </a:r>
          </a:p>
          <a:p>
            <a:pPr marL="0" indent="0" algn="ctr">
              <a:buNone/>
            </a:pPr>
            <a:r>
              <a:rPr lang="ru-RU" sz="2000" u="sng" dirty="0" smtClean="0">
                <a:solidFill>
                  <a:srgbClr val="FF0000"/>
                </a:solidFill>
              </a:rPr>
              <a:t>с предметами или героями!</a:t>
            </a:r>
          </a:p>
          <a:p>
            <a:pPr marL="0" indent="0"/>
            <a:r>
              <a:rPr lang="ru-RU" dirty="0" smtClean="0"/>
              <a:t>Эффект неожиданности или сюрприза важное условие успеха. </a:t>
            </a:r>
          </a:p>
          <a:p>
            <a:pPr marL="0" indent="0" algn="just">
              <a:buNone/>
            </a:pPr>
            <a:endParaRPr lang="ru-RU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игровых персонажей.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должны соответствовать возрасту </a:t>
            </a:r>
            <a:r>
              <a:rPr lang="ru-RU" dirty="0" smtClean="0"/>
              <a:t>детей,</a:t>
            </a:r>
            <a:endParaRPr lang="ru-RU" dirty="0"/>
          </a:p>
          <a:p>
            <a:r>
              <a:rPr lang="ru-RU" dirty="0" smtClean="0"/>
              <a:t>должны </a:t>
            </a:r>
            <a:r>
              <a:rPr lang="ru-RU" dirty="0"/>
              <a:t>быть эстетичными,</a:t>
            </a:r>
          </a:p>
          <a:p>
            <a:r>
              <a:rPr lang="ru-RU" dirty="0" smtClean="0"/>
              <a:t>должны </a:t>
            </a:r>
            <a:r>
              <a:rPr lang="ru-RU" dirty="0"/>
              <a:t>быть безопасными для здоровья ребёнка,</a:t>
            </a:r>
          </a:p>
          <a:p>
            <a:r>
              <a:rPr lang="ru-RU" dirty="0" smtClean="0"/>
              <a:t>должны </a:t>
            </a:r>
            <a:r>
              <a:rPr lang="ru-RU" dirty="0"/>
              <a:t>иметь обучающую ценность,</a:t>
            </a:r>
          </a:p>
          <a:p>
            <a:r>
              <a:rPr lang="ru-RU" dirty="0" smtClean="0"/>
              <a:t>должны </a:t>
            </a:r>
            <a:r>
              <a:rPr lang="ru-RU" dirty="0"/>
              <a:t>быть </a:t>
            </a:r>
            <a:r>
              <a:rPr lang="ru-RU" dirty="0" smtClean="0"/>
              <a:t>реалистичными,</a:t>
            </a:r>
            <a:endParaRPr lang="ru-RU" dirty="0"/>
          </a:p>
          <a:p>
            <a:r>
              <a:rPr lang="ru-RU" dirty="0" smtClean="0"/>
              <a:t>не </a:t>
            </a:r>
            <a:r>
              <a:rPr lang="ru-RU" dirty="0"/>
              <a:t>должны провоцировать ребёнка на агрессию, </a:t>
            </a:r>
            <a:r>
              <a:rPr lang="ru-RU" dirty="0" smtClean="0"/>
              <a:t>жестокость,</a:t>
            </a:r>
            <a:endParaRPr lang="ru-RU" dirty="0"/>
          </a:p>
          <a:p>
            <a:r>
              <a:rPr lang="ru-RU" dirty="0" smtClean="0"/>
              <a:t>игровых </a:t>
            </a:r>
            <a:r>
              <a:rPr lang="ru-RU" dirty="0"/>
              <a:t>персонажей не должно быть много.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78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Практика. Игры.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Напишите, а какие вы используете приемы, способы, для мотивирования детей и укажите возраст.</a:t>
            </a:r>
          </a:p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7635" y="3229863"/>
            <a:ext cx="3058341" cy="31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8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91" y="3838301"/>
            <a:ext cx="2866209" cy="28662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 коробке?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Любой простой предмет может появится на видном месте.</a:t>
            </a:r>
          </a:p>
          <a:p>
            <a:r>
              <a:rPr lang="ru-RU" dirty="0" smtClean="0"/>
              <a:t>Обратить внимание детей на это предмет.</a:t>
            </a:r>
          </a:p>
          <a:p>
            <a:r>
              <a:rPr lang="ru-RU" dirty="0" smtClean="0"/>
              <a:t>Исходя из задач предложить исследовать содержимое.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67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«Сказки о себе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Выберите какой-нибудь знакомый объект или предмет.</a:t>
            </a:r>
          </a:p>
          <a:p>
            <a:pPr marL="457200" indent="-457200">
              <a:buAutoNum type="arabicPeriod"/>
            </a:pPr>
            <a:r>
              <a:rPr lang="ru-RU" dirty="0" smtClean="0"/>
              <a:t>Составьте в несколько предложений о себе от имени этого предмета.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67" y="3740331"/>
            <a:ext cx="3579223" cy="26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6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«Найди пару»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495" y="1417638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1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напоследок 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Большой чемодан с маленьким коробочками, баночками с разными цветными и шумящими безделушками.</a:t>
            </a:r>
          </a:p>
          <a:p>
            <a:pPr lvl="0"/>
            <a:r>
              <a:rPr lang="ru-RU" dirty="0" smtClean="0"/>
              <a:t>«Платочек» для детей 2-3 лет</a:t>
            </a:r>
          </a:p>
          <a:p>
            <a:pPr lvl="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file"/>
              </a:rPr>
              <a:t>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file"/>
              </a:rPr>
              <a:t>Секретик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file"/>
              </a:rPr>
              <a:t>» для детей 4-5 лет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2296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485" y="1282337"/>
            <a:ext cx="7200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6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9380" y="157221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849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573" y="457441"/>
            <a:ext cx="7888758" cy="130386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Познание начинается с удивления</a:t>
            </a:r>
            <a:br>
              <a:rPr lang="ru-RU" dirty="0" smtClean="0"/>
            </a:br>
            <a:r>
              <a:rPr lang="ru-RU" sz="3600" dirty="0" smtClean="0"/>
              <a:t>Аристотель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1156" y="2420983"/>
            <a:ext cx="2491887" cy="37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90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21" y="1663337"/>
            <a:ext cx="7017104" cy="35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92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Теория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825" y="1593152"/>
            <a:ext cx="7157238" cy="4293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Потребность </a:t>
            </a:r>
            <a:r>
              <a:rPr lang="ru-RU" dirty="0"/>
              <a:t>– познавательная.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Мотив – интерес к чтению (чаще всего на определенную тему).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Деятельность – чтение.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Цель – новые впечатления, удовольствие от слежения за сюжетом и т. д.</a:t>
            </a:r>
          </a:p>
        </p:txBody>
      </p:sp>
    </p:spTree>
    <p:extLst>
      <p:ext uri="{BB962C8B-B14F-4D97-AF65-F5344CB8AC3E}">
        <p14:creationId xmlns:p14="http://schemas.microsoft.com/office/powerpoint/2010/main" xmlns="" val="9803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Возрастные особенности игровой деятельности: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5405" y="5228286"/>
            <a:ext cx="3360420" cy="15155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Режиссерская игра  3-4 года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Образная игра 4-5 лет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Сюжетно-ролевая игра 5-6 лет</a:t>
            </a:r>
          </a:p>
          <a:p>
            <a:pPr marL="82296" indent="0">
              <a:buNone/>
            </a:pPr>
            <a:endParaRPr lang="ru-RU" dirty="0" smtClean="0"/>
          </a:p>
          <a:p>
            <a:r>
              <a:rPr lang="ru-RU" dirty="0" smtClean="0"/>
              <a:t>Игра по правилам 6-7 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6130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30627"/>
            <a:ext cx="7498080" cy="877707"/>
          </a:xfrm>
        </p:spPr>
        <p:txBody>
          <a:bodyPr/>
          <a:lstStyle/>
          <a:p>
            <a:r>
              <a:rPr lang="ru-RU" dirty="0" smtClean="0"/>
              <a:t>Типы мотивации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492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b="1" dirty="0">
                <a:cs typeface="Vrinda" panose="020B0502040204020203" pitchFamily="34" charset="0"/>
              </a:rPr>
              <a:t>«</a:t>
            </a:r>
            <a:r>
              <a:rPr lang="ru-RU" sz="3100" b="1" dirty="0">
                <a:cs typeface="Aparajita" panose="020B0604020202020204" pitchFamily="34" charset="0"/>
              </a:rPr>
              <a:t>Помоги игрушке», </a:t>
            </a:r>
            <a:r>
              <a:rPr lang="ru-RU" dirty="0">
                <a:cs typeface="Aparajita" panose="020B0604020202020204" pitchFamily="34" charset="0"/>
              </a:rPr>
              <a:t>ребёнок достигает цели обучения, решая проблемы игрушек. </a:t>
            </a:r>
            <a:endParaRPr lang="ru-RU" dirty="0" smtClean="0">
              <a:cs typeface="Aparajita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cs typeface="Aparajita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cs typeface="Aparajita" panose="020B0604020202020204" pitchFamily="34" charset="0"/>
              </a:rPr>
              <a:t>1</a:t>
            </a:r>
            <a:r>
              <a:rPr lang="ru-RU" dirty="0">
                <a:cs typeface="Aparajita" panose="020B0604020202020204" pitchFamily="34" charset="0"/>
              </a:rPr>
              <a:t>. Вы рассказываете, что игрушке нужна помощь, и помочь могут им только дети.</a:t>
            </a:r>
          </a:p>
          <a:p>
            <a:pPr marL="0" indent="0">
              <a:buNone/>
            </a:pPr>
            <a:r>
              <a:rPr lang="ru-RU" dirty="0">
                <a:cs typeface="Aparajita" panose="020B0604020202020204" pitchFamily="34" charset="0"/>
              </a:rPr>
              <a:t>2. Вы спрашиваете детей, согласны ли они помочь игрушке.</a:t>
            </a:r>
          </a:p>
          <a:p>
            <a:pPr marL="0" indent="0">
              <a:buNone/>
            </a:pPr>
            <a:r>
              <a:rPr lang="ru-RU" dirty="0">
                <a:cs typeface="Aparajita" panose="020B0604020202020204" pitchFamily="34" charset="0"/>
              </a:rPr>
              <a:t>3. Вы предлагаете научить детей делать то, что требуется игрушке, тогда объяснение и показ заинтересуют детей.</a:t>
            </a:r>
          </a:p>
          <a:p>
            <a:pPr marL="0" indent="0">
              <a:buNone/>
            </a:pPr>
            <a:r>
              <a:rPr lang="ru-RU" dirty="0">
                <a:cs typeface="Aparajita" panose="020B0604020202020204" pitchFamily="34" charset="0"/>
              </a:rPr>
              <a:t>4. Во время работы у каждого ребёнка должен быть свой персонаж - подопечный (вырезанный, игрушечный, нарисованный персонаж, которому он оказывает помощь.</a:t>
            </a:r>
          </a:p>
          <a:p>
            <a:pPr marL="0" indent="0">
              <a:buNone/>
            </a:pPr>
            <a:r>
              <a:rPr lang="ru-RU" dirty="0">
                <a:cs typeface="Aparajita" panose="020B0604020202020204" pitchFamily="34" charset="0"/>
              </a:rPr>
              <a:t>5. Эта же игрушка – подопечный оценивает работу ребёнка, обязательно хвалит ребёнка.</a:t>
            </a:r>
          </a:p>
          <a:p>
            <a:pPr marL="0" indent="0">
              <a:buNone/>
            </a:pPr>
            <a:r>
              <a:rPr lang="ru-RU" dirty="0">
                <a:cs typeface="Aparajita" panose="020B0604020202020204" pitchFamily="34" charset="0"/>
              </a:rPr>
              <a:t>6. По окончании работы </a:t>
            </a:r>
            <a:r>
              <a:rPr lang="ru-RU" dirty="0" smtClean="0">
                <a:cs typeface="Aparajita" panose="020B0604020202020204" pitchFamily="34" charset="0"/>
              </a:rPr>
              <a:t>обязательно, чтобы </a:t>
            </a:r>
            <a:r>
              <a:rPr lang="ru-RU" dirty="0">
                <a:cs typeface="Aparajita" panose="020B0604020202020204" pitchFamily="34" charset="0"/>
              </a:rPr>
              <a:t>дети поиграли со своими подопечными.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6078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</a:t>
            </a:r>
            <a:r>
              <a:rPr lang="ru-RU" dirty="0"/>
              <a:t>взрослому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«Помоги мне</a:t>
            </a:r>
            <a:r>
              <a:rPr lang="ru-RU" sz="2000" b="1" dirty="0" smtClean="0"/>
              <a:t>» </a:t>
            </a:r>
            <a:r>
              <a:rPr lang="ru-RU" sz="2000" dirty="0" smtClean="0"/>
              <a:t>, здесь </a:t>
            </a:r>
            <a:r>
              <a:rPr lang="ru-RU" sz="2000" dirty="0"/>
              <a:t>мотивом для детей является общение со взрослым, возможность получить одобрение, а также интерес к совместным делам, которые можно выполнять </a:t>
            </a:r>
            <a:r>
              <a:rPr lang="ru-RU" sz="2000" dirty="0" smtClean="0"/>
              <a:t>вместе.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  <a:tabLst>
                <a:tab pos="357188" algn="l"/>
              </a:tabLst>
            </a:pPr>
            <a:r>
              <a:rPr lang="ru-RU" sz="2000" dirty="0" smtClean="0"/>
              <a:t>1</a:t>
            </a:r>
            <a:r>
              <a:rPr lang="ru-RU" sz="2000" dirty="0"/>
              <a:t>.	Вы сообщаете детям, что собираетесь мастерить что - либо и просите детей помочь вам. Интересуетесь, как они могут вам помочь.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ru-RU" sz="2000" dirty="0" smtClean="0"/>
              <a:t>2</a:t>
            </a:r>
            <a:r>
              <a:rPr lang="ru-RU" sz="2000" dirty="0"/>
              <a:t>.	Каждому ребёнку даётся посильное задание.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ru-RU" sz="2000" dirty="0" smtClean="0"/>
              <a:t>3</a:t>
            </a:r>
            <a:r>
              <a:rPr lang="ru-RU" sz="2000" dirty="0"/>
              <a:t>.	В конце подчеркиваете, что результат был достигнут путём совместных усилий, </a:t>
            </a:r>
            <a:r>
              <a:rPr lang="ru-RU" sz="2000" dirty="0" smtClean="0"/>
              <a:t>к </a:t>
            </a:r>
            <a:r>
              <a:rPr lang="ru-RU" sz="2000" dirty="0"/>
              <a:t>нему пришли все вместе.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39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«Научи меня»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Этот тип мотивации основан </a:t>
            </a:r>
            <a:r>
              <a:rPr lang="ru-RU" dirty="0"/>
              <a:t>на желании ребёнка чувствовать себя знающим и умеющим.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Вы сообщаете детям, что собираетесь заняться какой - либо деятельностью и просите детей научить вас этому.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Вы спрашиваете, согласны ли они помочь вам.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Каждому ребёнку, даётся возможность научить вас какому – либо делу.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По окончании игры каждому ребёнку даётся оценка его действий и обязательно следует похвалить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94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785" y="1330553"/>
            <a:ext cx="6798736" cy="46783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500" b="1" dirty="0" smtClean="0"/>
              <a:t>«</a:t>
            </a:r>
            <a:r>
              <a:rPr lang="ru-RU" sz="3500" b="1" dirty="0"/>
              <a:t>С</a:t>
            </a:r>
            <a:r>
              <a:rPr lang="ru-RU" sz="3500" b="1" dirty="0" smtClean="0"/>
              <a:t>оздание </a:t>
            </a:r>
            <a:r>
              <a:rPr lang="ru-RU" sz="3500" b="1" dirty="0"/>
              <a:t>предметов своими руками для себя» </a:t>
            </a:r>
            <a:r>
              <a:rPr lang="ru-RU" dirty="0"/>
              <a:t>- основан на внутренней заинтересованности ребёнка. Такая мотивация побуждает детей к созданию предметов и поделок для собственного употребления или для своих близких.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Вы показываете детям, какую – либо поделку, раскрываете его преимущества и спрашиваете, хотят ли они иметь такой же для себя или для своих родных.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Далее показываете всем желающим, как изготовить этот предмет.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Изготовленная поделка поступает распоряжение ребёнка. Гордость за дело своих рук – важнейшая основа созидательного отношения к труду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72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471</TotalTime>
  <Words>662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Мотивировать дошкольника. Как?</vt:lpstr>
      <vt:lpstr>Познание начинается с удивления Аристотель</vt:lpstr>
      <vt:lpstr>Мотивация</vt:lpstr>
      <vt:lpstr>Теория деятельности</vt:lpstr>
      <vt:lpstr>Возрастные особенности игровой деятельности:</vt:lpstr>
      <vt:lpstr>Типы мотивации</vt:lpstr>
      <vt:lpstr>Помощь взрослому</vt:lpstr>
      <vt:lpstr>«Научи меня» </vt:lpstr>
      <vt:lpstr>Творческий</vt:lpstr>
      <vt:lpstr>Важные условия мотивирования</vt:lpstr>
      <vt:lpstr>Важные условия мотивирования</vt:lpstr>
      <vt:lpstr>Использование игровых персонажей.</vt:lpstr>
      <vt:lpstr>Практика. Игры.</vt:lpstr>
      <vt:lpstr>Что в коробке?</vt:lpstr>
      <vt:lpstr>«Сказки о себе»</vt:lpstr>
      <vt:lpstr>«Найди пару»</vt:lpstr>
      <vt:lpstr>И напоследок …</vt:lpstr>
      <vt:lpstr>P.S.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Мотивировать дошкольника. Как?</dc:title>
  <dc:creator>Z</dc:creator>
  <cp:lastModifiedBy>admin</cp:lastModifiedBy>
  <cp:revision>33</cp:revision>
  <dcterms:created xsi:type="dcterms:W3CDTF">2018-10-21T11:51:08Z</dcterms:created>
  <dcterms:modified xsi:type="dcterms:W3CDTF">2020-04-30T06:06:04Z</dcterms:modified>
</cp:coreProperties>
</file>