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9"/>
  </p:notesMasterIdLst>
  <p:sldIdLst>
    <p:sldId id="256" r:id="rId2"/>
    <p:sldId id="276" r:id="rId3"/>
    <p:sldId id="277" r:id="rId4"/>
    <p:sldId id="278" r:id="rId5"/>
    <p:sldId id="279" r:id="rId6"/>
    <p:sldId id="280" r:id="rId7"/>
    <p:sldId id="268" r:id="rId8"/>
    <p:sldId id="258" r:id="rId9"/>
    <p:sldId id="259" r:id="rId10"/>
    <p:sldId id="269" r:id="rId11"/>
    <p:sldId id="282" r:id="rId12"/>
    <p:sldId id="290" r:id="rId13"/>
    <p:sldId id="294" r:id="rId14"/>
    <p:sldId id="295" r:id="rId15"/>
    <p:sldId id="272" r:id="rId16"/>
    <p:sldId id="284" r:id="rId17"/>
    <p:sldId id="285" r:id="rId18"/>
    <p:sldId id="286" r:id="rId19"/>
    <p:sldId id="287" r:id="rId20"/>
    <p:sldId id="288" r:id="rId21"/>
    <p:sldId id="289" r:id="rId22"/>
    <p:sldId id="297" r:id="rId23"/>
    <p:sldId id="271" r:id="rId24"/>
    <p:sldId id="298" r:id="rId25"/>
    <p:sldId id="273" r:id="rId26"/>
    <p:sldId id="299" r:id="rId27"/>
    <p:sldId id="274" r:id="rId28"/>
  </p:sldIdLst>
  <p:sldSz cx="13004800" cy="9753600"/>
  <p:notesSz cx="6858000" cy="9144000"/>
  <p:defaultTextStyle>
    <a:defPPr>
      <a:defRPr lang="ru-RU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5pPr>
    <a:lvl6pPr marL="2286000" algn="l" defTabSz="914400" rtl="0" eaLnBrk="1" latinLnBrk="0" hangingPunct="1"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6pPr>
    <a:lvl7pPr marL="2743200" algn="l" defTabSz="914400" rtl="0" eaLnBrk="1" latinLnBrk="0" hangingPunct="1"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7pPr>
    <a:lvl8pPr marL="3200400" algn="l" defTabSz="914400" rtl="0" eaLnBrk="1" latinLnBrk="0" hangingPunct="1"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8pPr>
    <a:lvl9pPr marL="3657600" algn="l" defTabSz="914400" rtl="0" eaLnBrk="1" latinLnBrk="0" hangingPunct="1">
      <a:defRPr sz="3600" kern="1200">
        <a:solidFill>
          <a:srgbClr val="6E603B"/>
        </a:solidFill>
        <a:latin typeface="Palatino" pitchFamily="18" charset="0"/>
        <a:ea typeface="Palatino" pitchFamily="18" charset="0"/>
        <a:cs typeface="Palatino" pitchFamily="18" charset="0"/>
        <a:sym typeface="Palatino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3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Shape 33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632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3004800" cy="9753600"/>
            <a:chOff x="0" y="0"/>
            <a:chExt cx="9144000" cy="6858000"/>
          </a:xfrm>
        </p:grpSpPr>
        <p:pic>
          <p:nvPicPr>
            <p:cNvPr id="5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 rot="5400000">
              <a:off x="3739196" y="525780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 rot="5400000">
              <a:off x="3739196" y="5719572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873375" y="4937125"/>
            <a:ext cx="72707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417" y="2576872"/>
            <a:ext cx="7550387" cy="2155425"/>
          </a:xfrm>
        </p:spPr>
        <p:txBody>
          <a:bodyPr anchor="b">
            <a:noAutofit/>
          </a:bodyPr>
          <a:lstStyle>
            <a:lvl1pPr algn="ctr">
              <a:defRPr sz="6827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417" y="5117621"/>
            <a:ext cx="7550387" cy="1959326"/>
          </a:xfrm>
        </p:spPr>
        <p:txBody>
          <a:bodyPr/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626475" y="7188200"/>
            <a:ext cx="957263" cy="398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D387-E135-420F-917E-68455AB1F650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3675" y="7188200"/>
            <a:ext cx="5780088" cy="398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96450" y="7188200"/>
            <a:ext cx="587375" cy="398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BCF7-AE52-4CF3-B0FB-E9B494C2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0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5" y="6848590"/>
            <a:ext cx="9669311" cy="806027"/>
          </a:xfrm>
        </p:spPr>
        <p:txBody>
          <a:bodyPr anchor="b"/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9570" y="1469061"/>
            <a:ext cx="10085663" cy="478047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765" y="7654618"/>
            <a:ext cx="9669311" cy="702168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389B-17A5-4EA4-AB67-A4F18FF84417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8FEE-0221-4930-A40D-A1AFB100A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817688" y="5888038"/>
            <a:ext cx="93964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5" y="1289775"/>
            <a:ext cx="9669311" cy="4405845"/>
          </a:xfrm>
        </p:spPr>
        <p:txBody>
          <a:bodyPr/>
          <a:lstStyle>
            <a:lvl1pPr algn="ctr">
              <a:defRPr sz="45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4" y="6080947"/>
            <a:ext cx="9669313" cy="2275843"/>
          </a:xfrm>
        </p:spPr>
        <p:txBody>
          <a:bodyPr anchor="ctr"/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EA1B-0C0D-4291-8658-793997C0F323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99D1-2208-4B78-8A21-336B593D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088" y="1287463"/>
            <a:ext cx="650875" cy="831850"/>
          </a:xfrm>
          <a:prstGeom prst="rect">
            <a:avLst/>
          </a:prstGeom>
        </p:spPr>
        <p:txBody>
          <a:bodyPr lIns="130048" tIns="65024" rIns="130048" bIns="6502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40" kern="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56913" y="4021138"/>
            <a:ext cx="649287" cy="831850"/>
          </a:xfrm>
          <a:prstGeom prst="rect">
            <a:avLst/>
          </a:prstGeom>
        </p:spPr>
        <p:txBody>
          <a:bodyPr lIns="130048" tIns="65024" rIns="130048" bIns="65024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40" kern="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817688" y="5888038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718" y="1396810"/>
            <a:ext cx="9102578" cy="3371617"/>
          </a:xfrm>
        </p:spPr>
        <p:txBody>
          <a:bodyPr/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5840" y="4768426"/>
            <a:ext cx="8380868" cy="927194"/>
          </a:xfrm>
        </p:spPr>
        <p:txBody>
          <a:bodyPr anchor="ctr"/>
          <a:lstStyle>
            <a:lvl1pPr marL="0" indent="0" algn="r">
              <a:buFontTx/>
              <a:buNone/>
              <a:defRPr sz="2560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1" y="6177281"/>
            <a:ext cx="9669316" cy="2179509"/>
          </a:xfrm>
        </p:spPr>
        <p:txBody>
          <a:bodyPr anchor="ctr"/>
          <a:lstStyle>
            <a:lvl1pPr marL="0" indent="0" algn="ctr"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DF82-B477-4F10-A276-8DCDDF6812C2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56FC-8D69-47EE-ABEF-6880239DB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9" y="4705537"/>
            <a:ext cx="9669302" cy="2088960"/>
          </a:xfrm>
        </p:spPr>
        <p:txBody>
          <a:bodyPr anchor="b"/>
          <a:lstStyle>
            <a:lvl1pPr algn="l">
              <a:defRPr sz="455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8" y="6794497"/>
            <a:ext cx="9669305" cy="1223680"/>
          </a:xfrm>
        </p:spPr>
        <p:txBody>
          <a:bodyPr/>
          <a:lstStyle>
            <a:lvl1pPr marL="0" indent="0" algn="l">
              <a:buNone/>
              <a:defRPr sz="2560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A70E-8EF6-4C69-BCAC-131311E8B3B3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8E30-6388-43C8-93BF-AAC3A8E4C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0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276350"/>
            <a:ext cx="649287" cy="830263"/>
          </a:xfrm>
          <a:prstGeom prst="rect">
            <a:avLst/>
          </a:prstGeom>
        </p:spPr>
        <p:txBody>
          <a:bodyPr lIns="130048" tIns="65024" rIns="130048" bIns="6502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78" kern="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79138" y="3708400"/>
            <a:ext cx="650875" cy="831850"/>
          </a:xfrm>
          <a:prstGeom prst="rect">
            <a:avLst/>
          </a:prstGeom>
        </p:spPr>
        <p:txBody>
          <a:bodyPr lIns="130048" tIns="65024" rIns="130048" bIns="65024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78" kern="0" dirty="0">
                <a:solidFill>
                  <a:schemeClr val="tx1"/>
                </a:solidFill>
                <a:latin typeface="Palatino"/>
                <a:ea typeface="Palatino"/>
                <a:cs typeface="Palatino"/>
                <a:sym typeface="Palatino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817688" y="4876800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503" y="1396810"/>
            <a:ext cx="8995794" cy="3190994"/>
          </a:xfrm>
        </p:spPr>
        <p:txBody>
          <a:bodyPr/>
          <a:lstStyle>
            <a:lvl1pPr algn="ctr">
              <a:defRPr sz="455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673768" y="5175910"/>
            <a:ext cx="9669305" cy="126146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4" y="6442193"/>
            <a:ext cx="9669313" cy="1914596"/>
          </a:xfrm>
        </p:spPr>
        <p:txBody>
          <a:bodyPr/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60DF-3E36-4A9E-A8CB-00F3FEFDD7F8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19B5-A64E-4440-9C39-03621DBAD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2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817688" y="4876800"/>
            <a:ext cx="93964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3" y="1396809"/>
            <a:ext cx="9669311" cy="3263242"/>
          </a:xfrm>
        </p:spPr>
        <p:txBody>
          <a:bodyPr/>
          <a:lstStyle>
            <a:lvl1pPr>
              <a:defRPr lang="en-US" sz="4551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673768" y="5071872"/>
            <a:ext cx="9669305" cy="1287475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844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5" y="6357903"/>
            <a:ext cx="9669311" cy="1998886"/>
          </a:xfrm>
        </p:spPr>
        <p:txBody>
          <a:bodyPr/>
          <a:lstStyle>
            <a:lvl1pPr marL="0" indent="0" algn="l">
              <a:buNone/>
              <a:defRPr sz="2276">
                <a:solidFill>
                  <a:schemeClr val="tx1"/>
                </a:soli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0E52-6D23-4669-967F-29F90CBFA15C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C6BE-FFD9-4522-BD56-D94A07CC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817688" y="3349625"/>
            <a:ext cx="93964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764" y="3541526"/>
            <a:ext cx="9669313" cy="4815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D17A-749D-4C9D-A83F-9B192C1DC3FB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30FD-60D4-4AF8-A9DD-73FE183B4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4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82063" y="1289050"/>
            <a:ext cx="0" cy="706755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593" y="1289776"/>
            <a:ext cx="2302478" cy="70670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767" y="1289776"/>
            <a:ext cx="6990946" cy="7067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4EDA6-00A2-4DBD-954E-D1435CAACD97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428A-9333-4B8C-BA43-FD00F9F93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2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Courier New"/>
              </a:defRPr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04467326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-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4608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817688" y="3349625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DBFA-C52A-41C3-B620-B59F76D69B40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78ED-4ED0-4645-B1B0-D902290B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817688" y="5119688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61" y="2334454"/>
            <a:ext cx="9380315" cy="2592020"/>
          </a:xfrm>
        </p:spPr>
        <p:txBody>
          <a:bodyPr anchor="b"/>
          <a:lstStyle>
            <a:lvl1pPr algn="ctr">
              <a:defRPr sz="56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261" y="5311800"/>
            <a:ext cx="9380315" cy="1550244"/>
          </a:xfrm>
        </p:spPr>
        <p:txBody>
          <a:bodyPr/>
          <a:lstStyle>
            <a:lvl1pPr marL="0" indent="0" algn="ctr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0260-BEBC-4B0C-9DD9-014FAA5C2090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5817-6CFB-4EEB-896A-3CCC5B9C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3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817688" y="3351213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5" y="1301813"/>
            <a:ext cx="9669311" cy="18543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765" y="3537305"/>
            <a:ext cx="4746752" cy="49028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438" y="3537305"/>
            <a:ext cx="4746752" cy="49028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E34D-390D-4984-888F-79DD35792534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DA7B-1CFF-4A73-B153-73D191680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817688" y="3349625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768" y="3781025"/>
            <a:ext cx="474675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768" y="4612639"/>
            <a:ext cx="4746752" cy="3849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1717" y="3781025"/>
            <a:ext cx="474675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1717" y="4612639"/>
            <a:ext cx="4746752" cy="3849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16CA-3573-4300-9DE1-4985F7A23B3F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0BCC-DE05-42CA-91B2-7FE6D9D5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817688" y="3349625"/>
            <a:ext cx="93805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4" y="1301813"/>
            <a:ext cx="9669312" cy="18543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1606-B6C5-40C6-8BEB-E02690092B92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CEB3-FB13-43D9-BCD5-CDBC35F3B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1C74-E31F-46CB-A784-2CB2B11CE457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F2E3-FF79-4CC3-86F1-0D76F62C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817688" y="4141788"/>
            <a:ext cx="33194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4" y="1974804"/>
            <a:ext cx="3607890" cy="1950720"/>
          </a:xfrm>
        </p:spPr>
        <p:txBody>
          <a:bodyPr anchor="b"/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645" y="1396811"/>
            <a:ext cx="5483433" cy="6959979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764" y="4310848"/>
            <a:ext cx="3607890" cy="3467952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3A99-D522-4481-8914-A8C4A735E3D6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0A58-4200-42F4-903E-A6FDC808C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64" y="2679228"/>
            <a:ext cx="5165798" cy="1950720"/>
          </a:xfrm>
        </p:spPr>
        <p:txBody>
          <a:bodyPr anchor="b"/>
          <a:lstStyle>
            <a:lvl1pPr algn="ctr">
              <a:defRPr sz="341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478" y="1469060"/>
            <a:ext cx="4166347" cy="681548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764" y="4629948"/>
            <a:ext cx="5165797" cy="2600960"/>
          </a:xfrm>
        </p:spPr>
        <p:txBody>
          <a:bodyPr/>
          <a:lstStyle>
            <a:lvl1pPr marL="0" indent="0" algn="ctr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A323-9DE3-401B-BA21-C4C9C58E3B6E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7E50-4ADE-4CB4-B38C-CA80A3952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3004800" cy="9753600"/>
            <a:chOff x="0" y="0"/>
            <a:chExt cx="9144000" cy="6858001"/>
          </a:xfrm>
        </p:grpSpPr>
        <p:pic>
          <p:nvPicPr>
            <p:cNvPr id="1032" name="Picture 7" descr="SD-PanelContent-V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14240"/>
            <a:stretch>
              <a:fillRect/>
            </a:stretch>
          </p:blipFill>
          <p:spPr bwMode="auto">
            <a:xfrm rot="5400000">
              <a:off x="4221675" y="39689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14240"/>
            <a:stretch>
              <a:fillRect/>
            </a:stretch>
          </p:blipFill>
          <p:spPr bwMode="auto">
            <a:xfrm rot="5400000">
              <a:off x="4221675" y="6211888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673225" y="1301750"/>
            <a:ext cx="96694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3225" y="3541713"/>
            <a:ext cx="9669463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40813" y="8477250"/>
            <a:ext cx="1633537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22" b="0" i="0" kern="0">
                <a:solidFill>
                  <a:schemeClr val="tx1"/>
                </a:solidFill>
                <a:effectLst/>
                <a:latin typeface="+mn-lt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fld id="{6A22622B-EF92-46BA-BBB1-EF90DA14B7FE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3225" y="8477250"/>
            <a:ext cx="7261225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22" b="0" i="0" kern="0">
                <a:solidFill>
                  <a:schemeClr val="tx1"/>
                </a:solidFill>
                <a:effectLst/>
                <a:latin typeface="+mn-lt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0713" y="8477250"/>
            <a:ext cx="561975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Garamond" pitchFamily="18" charset="0"/>
                <a:ea typeface="Palatino" charset="0"/>
                <a:cs typeface="Palatino" charset="0"/>
                <a:sym typeface="Palatino" charset="0"/>
              </a:defRPr>
            </a:lvl1pPr>
          </a:lstStyle>
          <a:p>
            <a:pPr>
              <a:defRPr/>
            </a:pPr>
            <a:fld id="{9A5D0844-BC8B-4572-8D88-2A009AE15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31" r:id="rId7"/>
    <p:sldLayoutId id="2147484041" r:id="rId8"/>
    <p:sldLayoutId id="2147484032" r:id="rId9"/>
    <p:sldLayoutId id="2147484033" r:id="rId10"/>
    <p:sldLayoutId id="2147484042" r:id="rId11"/>
    <p:sldLayoutId id="2147484043" r:id="rId12"/>
    <p:sldLayoutId id="2147484034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</p:sldLayoutIdLst>
  <p:txStyles>
    <p:titleStyle>
      <a:lvl1pPr algn="ctr" defTabSz="649288" rtl="0" eaLnBrk="0" fontAlgn="base" hangingPunct="0">
        <a:spcBef>
          <a:spcPct val="0"/>
        </a:spcBef>
        <a:spcAft>
          <a:spcPct val="0"/>
        </a:spcAft>
        <a:defRPr sz="56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649288" rtl="0" eaLnBrk="0" fontAlgn="base" hangingPunct="0">
        <a:spcBef>
          <a:spcPct val="0"/>
        </a:spcBef>
        <a:spcAft>
          <a:spcPct val="0"/>
        </a:spcAft>
        <a:defRPr sz="5600">
          <a:solidFill>
            <a:srgbClr val="262626"/>
          </a:solidFill>
          <a:latin typeface="Garamond" pitchFamily="18" charset="0"/>
        </a:defRPr>
      </a:lvl2pPr>
      <a:lvl3pPr algn="ctr" defTabSz="649288" rtl="0" eaLnBrk="0" fontAlgn="base" hangingPunct="0">
        <a:spcBef>
          <a:spcPct val="0"/>
        </a:spcBef>
        <a:spcAft>
          <a:spcPct val="0"/>
        </a:spcAft>
        <a:defRPr sz="5600">
          <a:solidFill>
            <a:srgbClr val="262626"/>
          </a:solidFill>
          <a:latin typeface="Garamond" pitchFamily="18" charset="0"/>
        </a:defRPr>
      </a:lvl3pPr>
      <a:lvl4pPr algn="ctr" defTabSz="649288" rtl="0" eaLnBrk="0" fontAlgn="base" hangingPunct="0">
        <a:spcBef>
          <a:spcPct val="0"/>
        </a:spcBef>
        <a:spcAft>
          <a:spcPct val="0"/>
        </a:spcAft>
        <a:defRPr sz="5600">
          <a:solidFill>
            <a:srgbClr val="262626"/>
          </a:solidFill>
          <a:latin typeface="Garamond" pitchFamily="18" charset="0"/>
        </a:defRPr>
      </a:lvl4pPr>
      <a:lvl5pPr algn="ctr" defTabSz="649288" rtl="0" eaLnBrk="0" fontAlgn="base" hangingPunct="0">
        <a:spcBef>
          <a:spcPct val="0"/>
        </a:spcBef>
        <a:spcAft>
          <a:spcPct val="0"/>
        </a:spcAft>
        <a:defRPr sz="56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4813" indent="-404813" algn="l" defTabSz="649288" rtl="0" eaLnBrk="0" fontAlgn="base" hangingPunct="0">
        <a:spcBef>
          <a:spcPct val="20000"/>
        </a:spcBef>
        <a:spcAft>
          <a:spcPts val="850"/>
        </a:spcAft>
        <a:buClr>
          <a:schemeClr val="accent1"/>
        </a:buClr>
        <a:buSzPct val="115000"/>
        <a:buFont typeface="Arial" pitchFamily="34" charset="0"/>
        <a:buChar char="•"/>
        <a:defRPr sz="3400" kern="1200">
          <a:solidFill>
            <a:srgbClr val="262626"/>
          </a:solidFill>
          <a:latin typeface="+mn-lt"/>
          <a:ea typeface="+mn-ea"/>
          <a:cs typeface="+mn-cs"/>
        </a:defRPr>
      </a:lvl1pPr>
      <a:lvl2pPr marL="1055688" indent="-404813" algn="l" defTabSz="649288" rtl="0" eaLnBrk="0" fontAlgn="base" hangingPunct="0">
        <a:spcBef>
          <a:spcPct val="20000"/>
        </a:spcBef>
        <a:spcAft>
          <a:spcPts val="850"/>
        </a:spcAft>
        <a:buClr>
          <a:schemeClr val="accent1"/>
        </a:buClr>
        <a:buSzPct val="115000"/>
        <a:buFont typeface="Arial" pitchFamily="34" charset="0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706563" indent="-404813" algn="l" defTabSz="649288" rtl="0" eaLnBrk="0" fontAlgn="base" hangingPunct="0">
        <a:spcBef>
          <a:spcPct val="20000"/>
        </a:spcBef>
        <a:spcAft>
          <a:spcPts val="850"/>
        </a:spcAft>
        <a:buClr>
          <a:schemeClr val="accent1"/>
        </a:buClr>
        <a:buSzPct val="115000"/>
        <a:buFont typeface="Arial" pitchFamily="34" charset="0"/>
        <a:buChar char="•"/>
        <a:defRPr sz="2500" kern="1200">
          <a:solidFill>
            <a:srgbClr val="262626"/>
          </a:solidFill>
          <a:latin typeface="+mn-lt"/>
          <a:ea typeface="+mn-ea"/>
          <a:cs typeface="+mn-cs"/>
        </a:defRPr>
      </a:lvl3pPr>
      <a:lvl4pPr marL="2193925" indent="-242888" algn="l" defTabSz="649288" rtl="0" eaLnBrk="0" fontAlgn="base" hangingPunct="0">
        <a:spcBef>
          <a:spcPct val="20000"/>
        </a:spcBef>
        <a:spcAft>
          <a:spcPts val="850"/>
        </a:spcAft>
        <a:buClr>
          <a:schemeClr val="accent1"/>
        </a:buClr>
        <a:buSzPct val="115000"/>
        <a:buFont typeface="Arial" pitchFamily="34" charset="0"/>
        <a:buChar char="•"/>
        <a:defRPr sz="2200" kern="1200">
          <a:solidFill>
            <a:srgbClr val="262626"/>
          </a:solidFill>
          <a:latin typeface="+mn-lt"/>
          <a:ea typeface="+mn-ea"/>
          <a:cs typeface="+mn-cs"/>
        </a:defRPr>
      </a:lvl4pPr>
      <a:lvl5pPr marL="2843213" indent="-242888" algn="l" defTabSz="649288" rtl="0" eaLnBrk="0" fontAlgn="base" hangingPunct="0">
        <a:spcBef>
          <a:spcPct val="20000"/>
        </a:spcBef>
        <a:spcAft>
          <a:spcPts val="850"/>
        </a:spcAft>
        <a:buClr>
          <a:schemeClr val="accent1"/>
        </a:buClr>
        <a:buSzPct val="115000"/>
        <a:buFont typeface="Arial" pitchFamily="34" charset="0"/>
        <a:buChar char="•"/>
        <a:defRPr sz="1900" kern="1200">
          <a:solidFill>
            <a:srgbClr val="262626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accent1"/>
        </a:buClr>
        <a:buSzPct val="115000"/>
        <a:buFont typeface="Arial"/>
        <a:buChar char="•"/>
        <a:defRPr sz="199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7"/>
          <p:cNvGrpSpPr>
            <a:grpSpLocks/>
          </p:cNvGrpSpPr>
          <p:nvPr/>
        </p:nvGrpSpPr>
        <p:grpSpPr bwMode="auto">
          <a:xfrm>
            <a:off x="1090863" y="2054768"/>
            <a:ext cx="10677275" cy="4060966"/>
            <a:chOff x="-8683264" y="2098467"/>
            <a:chExt cx="9871003" cy="3352800"/>
          </a:xfrm>
        </p:grpSpPr>
        <p:sp>
          <p:nvSpPr>
            <p:cNvPr id="17412" name="Shape 36"/>
            <p:cNvSpPr>
              <a:spLocks noChangeArrowheads="1"/>
            </p:cNvSpPr>
            <p:nvPr/>
          </p:nvSpPr>
          <p:spPr bwMode="auto">
            <a:xfrm>
              <a:off x="-8683264" y="2804869"/>
              <a:ext cx="9690676" cy="205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1pPr>
              <a:lvl2pPr marL="742950" indent="-285750"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2pPr>
              <a:lvl3pPr marL="1143000" indent="-228600"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3pPr>
              <a:lvl4pPr marL="1600200" indent="-228600"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4pPr>
              <a:lvl5pPr marL="2057400" indent="-228600"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6E603B"/>
                  </a:solidFill>
                  <a:latin typeface="Palatino" pitchFamily="18" charset="0"/>
                  <a:ea typeface="Palatino" pitchFamily="18" charset="0"/>
                  <a:cs typeface="Palatino" pitchFamily="18" charset="0"/>
                  <a:sym typeface="Palatino" pitchFamily="18" charset="0"/>
                </a:defRPr>
              </a:lvl9pPr>
            </a:lstStyle>
            <a:p>
              <a:pPr algn="ctr"/>
              <a:r>
                <a:rPr lang="ru-RU" altLang="ru-RU" sz="5400" b="1">
                  <a:latin typeface="Garamond" pitchFamily="18" charset="0"/>
                </a:rPr>
                <a:t>Способы поддержки и развития детской инициативы и самостоятельности</a:t>
              </a:r>
            </a:p>
          </p:txBody>
        </p:sp>
        <p:pic>
          <p:nvPicPr>
            <p:cNvPr id="17413" name="Рисунок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50" y="2098467"/>
              <a:ext cx="9740989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Shape 38"/>
          <p:cNvSpPr>
            <a:spLocks noChangeArrowheads="1"/>
          </p:cNvSpPr>
          <p:nvPr/>
        </p:nvSpPr>
        <p:spPr bwMode="auto">
          <a:xfrm>
            <a:off x="4233863" y="6443663"/>
            <a:ext cx="93297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1pPr>
            <a:lvl2pPr marL="742950" indent="-285750"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2pPr>
            <a:lvl3pPr marL="1143000" indent="-228600"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3pPr>
            <a:lvl4pPr marL="1600200" indent="-228600"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4pPr>
            <a:lvl5pPr marL="2057400" indent="-228600"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9pPr>
          </a:lstStyle>
          <a:p>
            <a:pPr eaLnBrk="1" hangingPunct="1"/>
            <a:r>
              <a:rPr lang="ru-RU" altLang="ru-RU" sz="2800" b="1"/>
              <a:t>Юстус Т. И</a:t>
            </a:r>
            <a:r>
              <a:rPr lang="ru-RU" altLang="ru-RU" sz="2800"/>
              <a:t>., канд. психол.н., доцент</a:t>
            </a:r>
            <a:endParaRPr lang="en-US" altLang="ru-RU" sz="2800"/>
          </a:p>
          <a:p>
            <a:pPr eaLnBrk="1" hangingPunct="1"/>
            <a:r>
              <a:rPr lang="ru-RU" altLang="ru-RU" sz="2800">
                <a:solidFill>
                  <a:srgbClr val="76823D"/>
                </a:solidFill>
              </a:rPr>
              <a:t>Руководитель детского сада «Журавушка»</a:t>
            </a:r>
          </a:p>
          <a:p>
            <a:pPr eaLnBrk="1" hangingPunct="1"/>
            <a:r>
              <a:rPr lang="en-US" altLang="ru-RU" sz="2800"/>
              <a:t>yustus@univers.su</a:t>
            </a:r>
            <a:endParaRPr lang="ru-RU" altLang="ru-RU" sz="2800"/>
          </a:p>
          <a:p>
            <a:pPr eaLnBrk="1" hangingPunct="1"/>
            <a:r>
              <a:rPr lang="ru-RU" altLang="ru-RU" sz="2800" b="1"/>
              <a:t>Короткова Ю.А. </a:t>
            </a:r>
          </a:p>
          <a:p>
            <a:pPr eaLnBrk="1" hangingPunct="1"/>
            <a:r>
              <a:rPr lang="ru-RU" altLang="ru-RU" sz="2800">
                <a:solidFill>
                  <a:srgbClr val="76823D"/>
                </a:solidFill>
              </a:rPr>
              <a:t>Педагог-психолог детского сада «Журавушка»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ru-RU" sz="6000" spc="70" dirty="0" smtClean="0">
                <a:solidFill>
                  <a:srgbClr val="6E603B"/>
                </a:solidFill>
              </a:rPr>
              <a:t/>
            </a:r>
            <a:br>
              <a:rPr lang="ru-RU" sz="6000" spc="70" dirty="0" smtClean="0">
                <a:solidFill>
                  <a:srgbClr val="6E603B"/>
                </a:solidFill>
              </a:rPr>
            </a:br>
            <a:r>
              <a:rPr lang="ru-RU" sz="6700" b="1" spc="70" dirty="0" smtClean="0">
                <a:solidFill>
                  <a:srgbClr val="6E603B"/>
                </a:solidFill>
              </a:rPr>
              <a:t>Развернутая игра</a:t>
            </a:r>
            <a:r>
              <a:rPr lang="ru-RU" sz="6000" spc="70" dirty="0" smtClean="0">
                <a:solidFill>
                  <a:srgbClr val="6E603B"/>
                </a:solidFill>
              </a:rPr>
              <a:t/>
            </a:r>
            <a:br>
              <a:rPr lang="ru-RU" sz="6000" spc="70" dirty="0" smtClean="0">
                <a:solidFill>
                  <a:srgbClr val="6E603B"/>
                </a:solidFill>
              </a:rPr>
            </a:br>
            <a:r>
              <a:rPr lang="ru-RU" sz="6000" spc="70" dirty="0" smtClean="0">
                <a:solidFill>
                  <a:srgbClr val="6E603B"/>
                </a:solidFill>
              </a:rPr>
              <a:t>Взрослый</a:t>
            </a:r>
            <a:r>
              <a:rPr lang="ru-RU" sz="6000" spc="70" dirty="0">
                <a:solidFill>
                  <a:srgbClr val="6E603B"/>
                </a:solidFill>
              </a:rPr>
              <a:t>:</a:t>
            </a:r>
            <a:br>
              <a:rPr lang="ru-RU" sz="6000" spc="70" dirty="0">
                <a:solidFill>
                  <a:srgbClr val="6E603B"/>
                </a:solidFill>
              </a:rPr>
            </a:br>
            <a:endParaRPr lang="ru-RU" sz="5689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hape 53"/>
          <p:cNvSpPr>
            <a:spLocks noGrp="1"/>
          </p:cNvSpPr>
          <p:nvPr>
            <p:ph idx="1"/>
          </p:nvPr>
        </p:nvSpPr>
        <p:spPr>
          <a:xfrm>
            <a:off x="1673225" y="3502025"/>
            <a:ext cx="10372725" cy="5284788"/>
          </a:xfrm>
        </p:spPr>
        <p:txBody>
          <a:bodyPr rtlCol="0">
            <a:normAutofit fontScale="55000" lnSpcReduction="20000"/>
          </a:bodyPr>
          <a:lstStyle/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играть сам и </a:t>
            </a:r>
            <a:r>
              <a:rPr lang="ru-RU" sz="7000" b="1" spc="70" dirty="0" smtClean="0">
                <a:solidFill>
                  <a:srgbClr val="6E603B"/>
                </a:solidFill>
              </a:rPr>
              <a:t>получает </a:t>
            </a:r>
            <a:r>
              <a:rPr lang="ru-RU" sz="7000" b="1" spc="70" dirty="0">
                <a:solidFill>
                  <a:srgbClr val="6E603B"/>
                </a:solidFill>
              </a:rPr>
              <a:t>удовольствие от игры,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создать условия для детской игры</a:t>
            </a:r>
            <a:r>
              <a:rPr lang="ru-RU" sz="7000" b="1" spc="70" dirty="0" smtClean="0">
                <a:solidFill>
                  <a:srgbClr val="6E603B"/>
                </a:solidFill>
              </a:rPr>
              <a:t>,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 умеет </a:t>
            </a:r>
            <a:r>
              <a:rPr lang="ru-RU" sz="7000" b="1" spc="70" dirty="0">
                <a:solidFill>
                  <a:srgbClr val="6E603B"/>
                </a:solidFill>
              </a:rPr>
              <a:t>включиться в игровую деятельность детей для ее </a:t>
            </a:r>
            <a:r>
              <a:rPr lang="ru-RU" sz="7000" b="1" spc="70" dirty="0" err="1">
                <a:solidFill>
                  <a:srgbClr val="6E603B"/>
                </a:solidFill>
              </a:rPr>
              <a:t>фасилитации</a:t>
            </a:r>
            <a:r>
              <a:rPr lang="ru-RU" sz="7000" b="1" spc="70" dirty="0">
                <a:solidFill>
                  <a:srgbClr val="6E603B"/>
                </a:solidFill>
              </a:rPr>
              <a:t>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наблюдать за свободной игрой детей и оценивать уровень развития игровых способностей.</a:t>
            </a:r>
            <a:endParaRPr sz="7000" b="1" spc="70" dirty="0">
              <a:solidFill>
                <a:srgbClr val="6E603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835150" y="1701800"/>
            <a:ext cx="9190038" cy="10572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</a:rPr>
              <a:t>Почему игра?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4613" y="3487738"/>
            <a:ext cx="10064750" cy="5516562"/>
          </a:xfrm>
        </p:spPr>
        <p:txBody>
          <a:bodyPr rtlCol="0">
            <a:normAutofit fontScale="92500" lnSpcReduction="10000"/>
          </a:bodyPr>
          <a:lstStyle/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Игра - процесс, который свободно выбран, лично 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направлен и мотивирован. Таким образом, дети 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определяют и управляют содержанием и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намерением их игры, следующим их собственным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 потребностям, идеям и интересам, осуществляемым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 их собственным способом по их собственным 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причинам. 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3200" b="1" spc="70" dirty="0" smtClean="0">
              <a:solidFill>
                <a:srgbClr val="6E603B"/>
              </a:solidFill>
            </a:endParaRP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Игра имеет воображаемое пространство, где 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3200" b="1" spc="70" dirty="0" smtClean="0">
                <a:solidFill>
                  <a:srgbClr val="6E603B"/>
                </a:solidFill>
              </a:rPr>
              <a:t>можно действовать как хочется.</a:t>
            </a:r>
          </a:p>
          <a:p>
            <a:pPr marL="728228" indent="-728228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3900" dirty="0" smtClean="0">
              <a:latin typeface="Trebuchet MS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1301750"/>
            <a:ext cx="11112500" cy="1854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4400" b="1" spc="70" dirty="0" smtClean="0">
                <a:solidFill>
                  <a:srgbClr val="6E603B"/>
                </a:solidFill>
              </a:rPr>
              <a:t>Необходимые условия для игры, которая стимулирует инициативное действие </a:t>
            </a:r>
            <a:endParaRPr lang="ru-RU" sz="4800" b="1" spc="70" dirty="0">
              <a:solidFill>
                <a:srgbClr val="6E603B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920750" y="3432175"/>
            <a:ext cx="10891838" cy="5905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altLang="ru-RU" sz="3300" b="1" smtClean="0"/>
              <a:t>Время (не менее 40 мин подряд, лучше 60 мин),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3300" b="1" smtClean="0"/>
              <a:t>Включённость в игру воспитателя либо как участника, либо как «помощника» (по мере необходимости),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3300" b="1" smtClean="0"/>
              <a:t>Предоставление впечатлений (театр, беседа и др.),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3300" b="1" smtClean="0"/>
              <a:t>Эмоциональная окраска обсуждаемых событий,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3300" b="1" smtClean="0"/>
              <a:t>Идентификация и принадлежность к какой-либо группе,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3300" b="1" smtClean="0"/>
              <a:t>Баланс взаимодействия и отдельности.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1301750"/>
            <a:ext cx="11568113" cy="18542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4400" b="1" spc="70" dirty="0" smtClean="0">
                <a:solidFill>
                  <a:srgbClr val="6E603B"/>
                </a:solidFill>
              </a:rPr>
              <a:t>Педагогические действия в другой деятельности, влияющие на развитие игры</a:t>
            </a:r>
            <a:endParaRPr lang="ru-RU" sz="4400" b="1" spc="70" dirty="0">
              <a:solidFill>
                <a:srgbClr val="6E603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3300" b="1" u="sng" dirty="0" smtClean="0"/>
              <a:t>Вне игровой деятельности:</a:t>
            </a:r>
          </a:p>
          <a:p>
            <a:pPr eaLnBrk="1" hangingPunct="1">
              <a:defRPr/>
            </a:pPr>
            <a:r>
              <a:rPr lang="ru-RU" sz="3300" b="1" dirty="0" smtClean="0"/>
              <a:t>Упражнения на замещение,</a:t>
            </a:r>
          </a:p>
          <a:p>
            <a:pPr eaLnBrk="1" hangingPunct="1">
              <a:defRPr/>
            </a:pPr>
            <a:r>
              <a:rPr lang="ru-RU" sz="3300" b="1" dirty="0" smtClean="0"/>
              <a:t>Игры-упражнения в </a:t>
            </a:r>
            <a:r>
              <a:rPr lang="ru-RU" sz="3300" b="1" dirty="0" err="1" smtClean="0"/>
              <a:t>перевоплощениие</a:t>
            </a:r>
            <a:r>
              <a:rPr lang="ru-RU" sz="3300" b="1" dirty="0" smtClean="0"/>
              <a:t>,</a:t>
            </a:r>
          </a:p>
          <a:p>
            <a:pPr eaLnBrk="1" hangingPunct="1">
              <a:defRPr/>
            </a:pPr>
            <a:r>
              <a:rPr lang="ru-RU" sz="3300" b="1" dirty="0" smtClean="0"/>
              <a:t>Упражнения по созданию новых сюжетов, историй.</a:t>
            </a:r>
          </a:p>
          <a:p>
            <a:pPr eaLnBrk="1" hangingPunct="1">
              <a:defRPr/>
            </a:pPr>
            <a:r>
              <a:rPr lang="ru-RU" sz="3300" b="1" dirty="0" smtClean="0"/>
              <a:t>Организация игр направленных на развитие чувства общности со сверстниками, эмоций и чувств, направленных на другого - игры в кругу.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38" y="1301750"/>
            <a:ext cx="11569700" cy="18542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4400" b="1" spc="70" dirty="0" smtClean="0">
                <a:solidFill>
                  <a:srgbClr val="6E603B"/>
                </a:solidFill>
              </a:rPr>
              <a:t>Педагогические действия в другой деятельности, влияющие на развитие игры</a:t>
            </a:r>
            <a:endParaRPr lang="ru-RU" sz="4400" b="1" spc="70" dirty="0">
              <a:solidFill>
                <a:srgbClr val="6E603B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altLang="ru-RU" sz="3300" b="1" u="sng" smtClean="0"/>
              <a:t>В играх с правилами для детей 6-7 лет:</a:t>
            </a:r>
          </a:p>
          <a:p>
            <a:pPr eaLnBrk="1" hangingPunct="1"/>
            <a:r>
              <a:rPr lang="ru-RU" altLang="ru-RU" sz="3300" b="1" smtClean="0"/>
              <a:t>Использовать игры, где есть разные способы игры, возможность менять правила,</a:t>
            </a:r>
          </a:p>
          <a:p>
            <a:pPr eaLnBrk="1" hangingPunct="1"/>
            <a:r>
              <a:rPr lang="ru-RU" altLang="ru-RU" sz="3300" b="1" smtClean="0"/>
              <a:t>Предлагать придумывать игры,</a:t>
            </a:r>
          </a:p>
          <a:p>
            <a:pPr eaLnBrk="1" hangingPunct="1"/>
            <a:r>
              <a:rPr lang="ru-RU" altLang="ru-RU" sz="3300" b="1" smtClean="0"/>
              <a:t>Создавать ситуации необходимости договора.</a:t>
            </a:r>
          </a:p>
          <a:p>
            <a:pPr eaLnBrk="1" hangingPunct="1"/>
            <a:endParaRPr lang="ru-RU" altLang="ru-RU" b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3"/>
          <p:cNvSpPr>
            <a:spLocks noGrp="1"/>
          </p:cNvSpPr>
          <p:nvPr>
            <p:ph idx="1"/>
          </p:nvPr>
        </p:nvSpPr>
        <p:spPr>
          <a:xfrm>
            <a:off x="1673225" y="3382963"/>
            <a:ext cx="10069513" cy="5603875"/>
          </a:xfrm>
        </p:spPr>
        <p:txBody>
          <a:bodyPr rtlCol="0">
            <a:normAutofit fontScale="55000" lnSpcReduction="20000"/>
          </a:bodyPr>
          <a:lstStyle/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преобразовывать пространство группы в соответствии с новыми задачами,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имеет </a:t>
            </a:r>
            <a:r>
              <a:rPr lang="ru-RU" sz="7000" b="1" spc="70" dirty="0">
                <a:solidFill>
                  <a:srgbClr val="6E603B"/>
                </a:solidFill>
              </a:rPr>
              <a:t>собственный стиль организации пространства,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способен </a:t>
            </a:r>
            <a:r>
              <a:rPr lang="ru-RU" sz="7000" b="1" spc="70" dirty="0">
                <a:solidFill>
                  <a:srgbClr val="6E603B"/>
                </a:solidFill>
              </a:rPr>
              <a:t>удерживать одновременную работу малых детских групп в разных зонах,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сотрудничать с детьми в оформлении пространства группы</a:t>
            </a:r>
            <a:endParaRPr sz="7000" b="1" spc="70" dirty="0">
              <a:solidFill>
                <a:srgbClr val="6E603B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5400" b="1" spc="70" dirty="0" smtClean="0">
                <a:solidFill>
                  <a:srgbClr val="6E603B"/>
                </a:solidFill>
              </a:rPr>
              <a:t>Особая организация РППС</a:t>
            </a:r>
            <a:br>
              <a:rPr lang="ru-RU" sz="5400" b="1" spc="70" dirty="0" smtClean="0">
                <a:solidFill>
                  <a:srgbClr val="6E603B"/>
                </a:solidFill>
              </a:rPr>
            </a:br>
            <a:r>
              <a:rPr lang="ru-RU" sz="5400" spc="70" dirty="0" smtClean="0">
                <a:solidFill>
                  <a:srgbClr val="6E603B"/>
                </a:solidFill>
              </a:rPr>
              <a:t>Взрослый:</a:t>
            </a:r>
            <a:endParaRPr lang="ru-RU" sz="5400" spc="70" dirty="0">
              <a:solidFill>
                <a:srgbClr val="6E603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1293813"/>
            <a:ext cx="9169400" cy="187801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sz="4400" b="1" spc="70" dirty="0">
                <a:solidFill>
                  <a:srgbClr val="6E603B"/>
                </a:solidFill>
              </a:rPr>
              <a:t>Принципы </a:t>
            </a:r>
            <a:r>
              <a:rPr lang="ru-RU" sz="4400" b="1" spc="70" dirty="0" smtClean="0">
                <a:solidFill>
                  <a:srgbClr val="6E603B"/>
                </a:solidFill>
              </a:rPr>
              <a:t>организации предметно-развивающей </a:t>
            </a:r>
            <a:r>
              <a:rPr lang="ru-RU" sz="4400" b="1" spc="70" dirty="0">
                <a:solidFill>
                  <a:srgbClr val="6E603B"/>
                </a:solidFill>
              </a:rPr>
              <a:t>среды </a:t>
            </a:r>
            <a:r>
              <a:rPr lang="ru-RU" sz="4400" b="1" spc="70" dirty="0" smtClean="0">
                <a:solidFill>
                  <a:srgbClr val="6E603B"/>
                </a:solidFill>
              </a:rPr>
              <a:t>для игровой деятельности</a:t>
            </a:r>
            <a:endParaRPr lang="ru-RU" sz="4400" b="1" spc="70" dirty="0">
              <a:solidFill>
                <a:srgbClr val="6E603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tx1"/>
                </a:solidFill>
              </a:rPr>
              <a:t>Эта среда: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полифункциональная,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трансформируемая,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вариативная,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содержательно-насыщенная,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творческое преобразование </a:t>
            </a:r>
            <a:r>
              <a:rPr lang="ru-RU" sz="3300" b="1" dirty="0" smtClean="0"/>
              <a:t>– функция взрослого в развивающей среде</a:t>
            </a:r>
            <a:endParaRPr lang="ru-RU" sz="3300" b="1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038" y="592138"/>
            <a:ext cx="9170987" cy="1404937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4400" b="1" spc="70" dirty="0" smtClean="0">
                <a:solidFill>
                  <a:srgbClr val="6E603B"/>
                </a:solidFill>
              </a:rPr>
              <a:t>Многофункциональность</a:t>
            </a:r>
            <a:endParaRPr lang="ru-RU" sz="4400" b="1" spc="70" dirty="0">
              <a:solidFill>
                <a:srgbClr val="6E603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350" y="2195513"/>
            <a:ext cx="10321925" cy="6869112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2900" b="1" dirty="0" smtClean="0">
                <a:solidFill>
                  <a:srgbClr val="FF0000"/>
                </a:solidFill>
              </a:rPr>
              <a:t>Факт: </a:t>
            </a:r>
            <a:r>
              <a:rPr lang="ru-RU" sz="2900" b="1" dirty="0" smtClean="0"/>
              <a:t>Много предметов в группе с однозначной функцией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2900" b="1" dirty="0" smtClean="0"/>
              <a:t>Забываем про замещение как основу воображения и игры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Выход: </a:t>
            </a:r>
          </a:p>
          <a:p>
            <a:pPr eaLnBrk="1" hangingPunct="1">
              <a:defRPr/>
            </a:pPr>
            <a:r>
              <a:rPr lang="ru-RU" sz="2900" b="1" dirty="0" smtClean="0"/>
              <a:t>Понимать и применять </a:t>
            </a:r>
            <a:r>
              <a:rPr lang="ru-RU" sz="2900" b="1" dirty="0"/>
              <a:t>предметы, предполагающие </a:t>
            </a:r>
            <a:r>
              <a:rPr lang="ru-RU" sz="2900" b="1" dirty="0" smtClean="0"/>
              <a:t>многофункциональное </a:t>
            </a:r>
            <a:r>
              <a:rPr lang="ru-RU" sz="2900" b="1" dirty="0"/>
              <a:t>использование: неоформленный </a:t>
            </a:r>
            <a:r>
              <a:rPr lang="ru-RU" sz="2900" b="1" dirty="0" smtClean="0"/>
              <a:t>материал, некоторые </a:t>
            </a:r>
            <a:r>
              <a:rPr lang="ru-RU" sz="2900" b="1" dirty="0"/>
              <a:t>готовые сюжетные </a:t>
            </a:r>
            <a:r>
              <a:rPr lang="ru-RU" sz="2900" b="1" dirty="0" smtClean="0"/>
              <a:t>игрушки, </a:t>
            </a:r>
            <a:endParaRPr lang="ru-RU" sz="2900" b="1" dirty="0"/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ru-RU" sz="2900" b="1" dirty="0"/>
              <a:t>интеграция с природной средой 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ru-RU" sz="2900" b="1" dirty="0"/>
              <a:t>исследование 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ru-RU" sz="2900" b="1" dirty="0"/>
              <a:t>разнообразие движения </a:t>
            </a:r>
          </a:p>
          <a:p>
            <a:pPr lvl="2" eaLnBrk="1" hangingPunct="1">
              <a:buFont typeface="Wingdings" panose="05000000000000000000" pitchFamily="2" charset="2"/>
              <a:buChar char="ü"/>
              <a:defRPr/>
            </a:pPr>
            <a:r>
              <a:rPr lang="ru-RU" sz="2900" b="1" dirty="0"/>
              <a:t>баланс свободы и структурированности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613" y="847725"/>
            <a:ext cx="9169400" cy="12827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5400" b="1" spc="70" dirty="0" smtClean="0">
                <a:solidFill>
                  <a:srgbClr val="6E603B"/>
                </a:solidFill>
              </a:rPr>
              <a:t>Вариативность</a:t>
            </a:r>
            <a:endParaRPr lang="ru-RU" sz="5400" b="1" spc="70" dirty="0">
              <a:solidFill>
                <a:srgbClr val="6E603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775" y="2682875"/>
            <a:ext cx="9190038" cy="6008688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dirty="0" smtClean="0">
                <a:solidFill>
                  <a:srgbClr val="FF0000"/>
                </a:solidFill>
              </a:rPr>
              <a:t>Факт: </a:t>
            </a:r>
            <a:r>
              <a:rPr lang="ru-RU" sz="3300" dirty="0" smtClean="0"/>
              <a:t>Есть разнообразные игровые зоны.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dirty="0" smtClean="0"/>
              <a:t>Непонятно, есть ли сменяемость материала, появление нового: есть ли представление что на </a:t>
            </a:r>
            <a:r>
              <a:rPr lang="ru-RU" sz="3300" dirty="0"/>
              <a:t>ч</a:t>
            </a:r>
            <a:r>
              <a:rPr lang="ru-RU" sz="3300" dirty="0" smtClean="0"/>
              <a:t>то менять?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u="sng" dirty="0" smtClean="0">
                <a:solidFill>
                  <a:schemeClr val="accent1">
                    <a:lumMod val="75000"/>
                  </a:schemeClr>
                </a:solidFill>
              </a:rPr>
              <a:t>Выход: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tx1"/>
                </a:solidFill>
              </a:rPr>
              <a:t>менять материалы под задачу, например, чтобы вызвать интерес к чему-либо.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975" y="784225"/>
            <a:ext cx="9669463" cy="1854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5400" b="1" spc="70" dirty="0" err="1" smtClean="0">
                <a:solidFill>
                  <a:srgbClr val="6E603B"/>
                </a:solidFill>
              </a:rPr>
              <a:t>Трансформируемость</a:t>
            </a:r>
            <a:endParaRPr lang="ru-RU" sz="5400" b="1" spc="70" dirty="0">
              <a:solidFill>
                <a:srgbClr val="6E603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4838" y="2813050"/>
            <a:ext cx="9170987" cy="6216650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Факт:</a:t>
            </a:r>
            <a:r>
              <a:rPr lang="ru-RU" sz="3600" b="1" dirty="0" smtClean="0"/>
              <a:t> </a:t>
            </a:r>
            <a:r>
              <a:rPr lang="ru-RU" sz="3600" dirty="0" smtClean="0"/>
              <a:t>статичность пространств в </a:t>
            </a:r>
            <a:r>
              <a:rPr lang="ru-RU" sz="3600" dirty="0" err="1" smtClean="0"/>
              <a:t>д</a:t>
            </a:r>
            <a:r>
              <a:rPr lang="ru-RU" sz="3600" dirty="0" smtClean="0"/>
              <a:t>/с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Возможный выход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(зарубежный опыт): гибкость и мобильность</a:t>
            </a:r>
          </a:p>
          <a:p>
            <a:pPr eaLnBrk="1" hangingPunct="1">
              <a:defRPr/>
            </a:pPr>
            <a:r>
              <a:rPr lang="ru-RU" sz="3200" b="1" dirty="0" smtClean="0"/>
              <a:t>перегородки сборно-разборные и/или прозрачные</a:t>
            </a:r>
          </a:p>
          <a:p>
            <a:pPr eaLnBrk="1" hangingPunct="1">
              <a:defRPr/>
            </a:pPr>
            <a:r>
              <a:rPr lang="ru-RU" sz="3200" b="1" dirty="0" err="1" smtClean="0"/>
              <a:t>многоуровневость</a:t>
            </a:r>
            <a:r>
              <a:rPr lang="ru-RU" sz="3200" b="1" dirty="0" smtClean="0"/>
              <a:t> пространства</a:t>
            </a:r>
          </a:p>
          <a:p>
            <a:pPr eaLnBrk="1" hangingPunct="1">
              <a:defRPr/>
            </a:pPr>
            <a:r>
              <a:rPr lang="ru-RU" sz="3200" b="1" dirty="0"/>
              <a:t>м</a:t>
            </a:r>
            <a:r>
              <a:rPr lang="ru-RU" sz="3200" b="1" dirty="0" smtClean="0"/>
              <a:t>ногоцелевое использование пространства</a:t>
            </a:r>
          </a:p>
          <a:p>
            <a:pPr eaLnBrk="1" hangingPunct="1">
              <a:defRPr/>
            </a:pPr>
            <a:endParaRPr lang="ru-RU" sz="3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3600" dirty="0" smtClean="0"/>
          </a:p>
          <a:p>
            <a:pPr eaLnBrk="1" hangingPunct="1"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73225" y="1301750"/>
            <a:ext cx="9669463" cy="18542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Что такое самостоятельность</a:t>
            </a:r>
            <a:r>
              <a:rPr lang="ru-RU" altLang="ru-RU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?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638175" y="3273425"/>
            <a:ext cx="1138872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1pPr>
            <a:lvl2pPr marL="742950" indent="-285750"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2pPr>
            <a:lvl3pPr marL="1143000" indent="-228600"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3pPr>
            <a:lvl4pPr marL="1600200" indent="-228600"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4pPr>
            <a:lvl5pPr marL="2057400" indent="-228600"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 sz="3600">
                <a:solidFill>
                  <a:srgbClr val="6E603B"/>
                </a:solidFill>
                <a:latin typeface="Palatino" pitchFamily="18" charset="0"/>
                <a:ea typeface="Palatino" pitchFamily="18" charset="0"/>
                <a:cs typeface="Palatino" pitchFamily="18" charset="0"/>
                <a:sym typeface="Palatino" pitchFamily="18" charset="0"/>
              </a:defRPr>
            </a:lvl9pPr>
          </a:lstStyle>
          <a:p>
            <a:pPr algn="just" eaLnBrk="1"/>
            <a:r>
              <a:rPr lang="ru-RU" altLang="ru-RU" sz="4400">
                <a:solidFill>
                  <a:srgbClr val="262626"/>
                </a:solidFill>
                <a:latin typeface="Garamond" pitchFamily="18" charset="0"/>
              </a:rPr>
              <a:t>постановка собственных целей, умение принимать решение (делать выбор) и быть ответственным за принятое решение, проявлять инициативу в ситуации затруднения (обратиться за помощью ко взрослому, к сверстнику, книге).</a:t>
            </a:r>
          </a:p>
          <a:p>
            <a:pPr algn="r" eaLnBrk="1"/>
            <a:r>
              <a:rPr lang="ru-RU" altLang="ru-RU" sz="4400">
                <a:solidFill>
                  <a:srgbClr val="262626"/>
                </a:solidFill>
                <a:latin typeface="Garamond" pitchFamily="18" charset="0"/>
              </a:rPr>
              <a:t>(М.Монтессори)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150" y="784225"/>
            <a:ext cx="10790238" cy="1854200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5400" b="1" spc="70" dirty="0" smtClean="0">
                <a:solidFill>
                  <a:srgbClr val="6E603B"/>
                </a:solidFill>
              </a:rPr>
              <a:t>Содержательная насыщенность</a:t>
            </a:r>
            <a:endParaRPr lang="ru-RU" sz="5400" b="1" spc="70" dirty="0">
              <a:solidFill>
                <a:srgbClr val="6E603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825" y="2317750"/>
            <a:ext cx="9150350" cy="6632575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rgbClr val="FF0000"/>
                </a:solidFill>
              </a:rPr>
              <a:t>Факт: </a:t>
            </a:r>
            <a:r>
              <a:rPr lang="ru-RU" sz="3300" b="1" dirty="0" smtClean="0"/>
              <a:t>Метание между полюсами «недостаточность – пресыщенность».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/>
              <a:t>Непонятно, в чём должна быть насыщенность и для каких задач.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</a:rPr>
              <a:t>Выход: </a:t>
            </a:r>
          </a:p>
          <a:p>
            <a:pPr marL="0" indent="0" eaLnBrk="1" hangingPunct="1">
              <a:defRPr/>
            </a:pPr>
            <a:r>
              <a:rPr lang="ru-RU" sz="3300" b="1" dirty="0" smtClean="0">
                <a:solidFill>
                  <a:schemeClr val="tx1"/>
                </a:solidFill>
              </a:rPr>
              <a:t> творческий поиск баланса, </a:t>
            </a:r>
          </a:p>
          <a:p>
            <a:pPr marL="0" indent="0" eaLnBrk="1" hangingPunct="1">
              <a:defRPr/>
            </a:pPr>
            <a:r>
              <a:rPr lang="ru-RU" sz="3300" b="1" dirty="0" smtClean="0">
                <a:solidFill>
                  <a:schemeClr val="tx1"/>
                </a:solidFill>
                <a:ea typeface="+mj-ea"/>
                <a:cs typeface="+mj-cs"/>
              </a:rPr>
              <a:t> искать </a:t>
            </a:r>
            <a:r>
              <a:rPr lang="ru-RU" sz="3300" b="1" dirty="0">
                <a:solidFill>
                  <a:schemeClr val="tx1"/>
                </a:solidFill>
                <a:ea typeface="+mj-ea"/>
                <a:cs typeface="+mj-cs"/>
              </a:rPr>
              <a:t>оптимальное решение исходя из </a:t>
            </a:r>
            <a:r>
              <a:rPr lang="ru-RU" sz="3300" b="1" dirty="0" smtClean="0">
                <a:solidFill>
                  <a:schemeClr val="tx1"/>
                </a:solidFill>
                <a:ea typeface="+mj-ea"/>
                <a:cs typeface="+mj-cs"/>
              </a:rPr>
              <a:t>задач возраста </a:t>
            </a:r>
            <a:r>
              <a:rPr lang="ru-RU" sz="3300" b="1" dirty="0">
                <a:solidFill>
                  <a:schemeClr val="tx1"/>
                </a:solidFill>
                <a:ea typeface="+mj-ea"/>
                <a:cs typeface="+mj-cs"/>
              </a:rPr>
              <a:t>и потребности ребёнка</a:t>
            </a:r>
            <a:endParaRPr lang="ru-RU" sz="3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0" y="976313"/>
            <a:ext cx="9169400" cy="112712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ru-RU" sz="5400" b="1" spc="70" dirty="0" smtClean="0">
                <a:solidFill>
                  <a:srgbClr val="6E603B"/>
                </a:solidFill>
              </a:rPr>
              <a:t>Творческое преобразование</a:t>
            </a:r>
            <a:endParaRPr lang="ru-RU" sz="5400" b="1" spc="70" dirty="0">
              <a:solidFill>
                <a:srgbClr val="6E603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150" y="2049463"/>
            <a:ext cx="11363325" cy="6164262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Факт:</a:t>
            </a:r>
            <a:r>
              <a:rPr lang="ru-RU" sz="3800" dirty="0" smtClean="0"/>
              <a:t> </a:t>
            </a:r>
            <a:r>
              <a:rPr lang="ru-RU" sz="3300" b="1" dirty="0" smtClean="0"/>
              <a:t>У большой части педагогов нет желания либо есть желание, но нет фантазии, дизайнерского видения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</a:rPr>
              <a:t>Выход: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tx1"/>
                </a:solidFill>
                <a:ea typeface="+mj-ea"/>
                <a:cs typeface="+mj-cs"/>
              </a:rPr>
              <a:t>Всё в ваших головах и руках + сотрудничество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sz="3300" b="1" dirty="0" smtClean="0">
                <a:solidFill>
                  <a:schemeClr val="tx1"/>
                </a:solidFill>
                <a:ea typeface="+mj-ea"/>
                <a:cs typeface="+mj-cs"/>
              </a:rPr>
              <a:t>Изучать опыт других, впечатления порождают вдохновение и идеи</a:t>
            </a:r>
            <a:endParaRPr lang="ru-RU" sz="3300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25463" eaLnBrk="1" hangingPunct="1"/>
            <a:r>
              <a:rPr lang="ru-RU" altLang="ru-RU" sz="4400" b="1" smtClean="0">
                <a:ln>
                  <a:noFill/>
                </a:ln>
                <a:solidFill>
                  <a:srgbClr val="6E603B"/>
                </a:solidFill>
              </a:rPr>
              <a:t>Что нужно перенести из игры в другую деятельность, чтобы сформировалась инициативность?</a:t>
            </a:r>
            <a:endParaRPr lang="ru-RU" altLang="ru-RU" sz="4000" b="1" smtClean="0">
              <a:ln>
                <a:noFill/>
              </a:ln>
            </a:endParaRPr>
          </a:p>
        </p:txBody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marL="444500" indent="-444500" eaLnBrk="1" hangingPunct="1">
              <a:buSzPct val="45000"/>
              <a:buFont typeface="American Typewriter"/>
              <a:buBlip>
                <a:blip r:embed="rId2"/>
              </a:buBlip>
            </a:pPr>
            <a:r>
              <a:rPr lang="ru-RU" altLang="ru-RU" b="1" smtClean="0"/>
              <a:t>Обнаружение своего интереса</a:t>
            </a:r>
          </a:p>
          <a:p>
            <a:pPr marL="444500" indent="-444500" eaLnBrk="1" hangingPunct="1">
              <a:buSzPct val="45000"/>
              <a:buFont typeface="American Typewriter"/>
              <a:buBlip>
                <a:blip r:embed="rId2"/>
              </a:buBlip>
            </a:pPr>
            <a:r>
              <a:rPr lang="ru-RU" altLang="ru-RU" b="1" smtClean="0"/>
              <a:t>Опыт замысла</a:t>
            </a:r>
          </a:p>
          <a:p>
            <a:pPr marL="444500" indent="-444500" eaLnBrk="1" hangingPunct="1">
              <a:buSzPct val="45000"/>
              <a:buFont typeface="American Typewriter"/>
              <a:buBlip>
                <a:blip r:embed="rId2"/>
              </a:buBlip>
            </a:pPr>
            <a:r>
              <a:rPr lang="ru-RU" altLang="ru-RU" b="1" smtClean="0"/>
              <a:t>Проба реализации замысла в социальных рамках</a:t>
            </a:r>
          </a:p>
          <a:p>
            <a:pPr marL="444500" indent="-444500" eaLnBrk="1" hangingPunct="1">
              <a:buSzPct val="45000"/>
              <a:buFont typeface="American Typewriter"/>
              <a:buBlip>
                <a:blip r:embed="rId2"/>
              </a:buBlip>
            </a:pPr>
            <a:r>
              <a:rPr lang="ru-RU" altLang="ru-RU" b="1" smtClean="0"/>
              <a:t>Проба организации совместного дела</a:t>
            </a:r>
          </a:p>
          <a:p>
            <a:pPr marL="444500" indent="-444500" eaLnBrk="1" hangingPunct="1">
              <a:buSzPct val="45000"/>
              <a:buFont typeface="American Typewriter"/>
              <a:buBlip>
                <a:blip r:embed="rId2"/>
              </a:buBlip>
            </a:pPr>
            <a:r>
              <a:rPr lang="ru-RU" altLang="ru-RU" b="1" smtClean="0"/>
              <a:t>Фиксация успеха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3"/>
          <p:cNvSpPr>
            <a:spLocks noGrp="1"/>
          </p:cNvSpPr>
          <p:nvPr>
            <p:ph idx="1"/>
          </p:nvPr>
        </p:nvSpPr>
        <p:spPr>
          <a:xfrm>
            <a:off x="1673225" y="3305175"/>
            <a:ext cx="9669463" cy="5813425"/>
          </a:xfrm>
        </p:spPr>
        <p:txBody>
          <a:bodyPr rtlCol="0">
            <a:normAutofit fontScale="47500" lnSpcReduction="20000"/>
          </a:bodyPr>
          <a:lstStyle/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удивляться и удивлять,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услышать и поддержать детское любопытство,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способен </a:t>
            </a:r>
            <a:r>
              <a:rPr lang="ru-RU" sz="7000" b="1" spc="70" dirty="0">
                <a:solidFill>
                  <a:srgbClr val="6E603B"/>
                </a:solidFill>
              </a:rPr>
              <a:t>изменить образовательную деятельность так, чтобы она способствовала поиску ответов на детские вопросы,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гибок </a:t>
            </a:r>
            <a:r>
              <a:rPr lang="ru-RU" sz="7000" b="1" spc="70" dirty="0">
                <a:solidFill>
                  <a:srgbClr val="6E603B"/>
                </a:solidFill>
              </a:rPr>
              <a:t>в отношении планов дня и организации конкретной познавательной деятельности,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способен </a:t>
            </a:r>
            <a:r>
              <a:rPr lang="ru-RU" sz="7000" b="1" spc="70" dirty="0">
                <a:solidFill>
                  <a:srgbClr val="6E603B"/>
                </a:solidFill>
              </a:rPr>
              <a:t>предъявить детский интерес родителям и включить их в работу, </a:t>
            </a:r>
            <a:endParaRPr lang="ru-RU" sz="7000" b="1" spc="70" dirty="0" smtClean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умеет </a:t>
            </a:r>
            <a:r>
              <a:rPr lang="ru-RU" sz="7000" b="1" spc="70" dirty="0">
                <a:solidFill>
                  <a:srgbClr val="6E603B"/>
                </a:solidFill>
              </a:rPr>
              <a:t>оформить результаты </a:t>
            </a:r>
            <a:endParaRPr sz="7000" b="1" spc="70" dirty="0">
              <a:solidFill>
                <a:srgbClr val="6E603B"/>
              </a:solidFill>
            </a:endParaRPr>
          </a:p>
        </p:txBody>
      </p:sp>
      <p:sp>
        <p:nvSpPr>
          <p:cNvPr id="39939" name="Заголовок 1"/>
          <p:cNvSpPr txBox="1">
            <a:spLocks/>
          </p:cNvSpPr>
          <p:nvPr/>
        </p:nvSpPr>
        <p:spPr bwMode="auto">
          <a:xfrm>
            <a:off x="1685925" y="1295400"/>
            <a:ext cx="96694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3400">
                <a:solidFill>
                  <a:srgbClr val="262626"/>
                </a:solidFill>
                <a:latin typeface="Garamond" pitchFamily="18" charset="0"/>
              </a:defRPr>
            </a:lvl1pPr>
            <a:lvl2pPr marL="742950" indent="-28575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800">
                <a:solidFill>
                  <a:srgbClr val="262626"/>
                </a:solidFill>
                <a:latin typeface="Garamond" pitchFamily="18" charset="0"/>
              </a:defRPr>
            </a:lvl2pPr>
            <a:lvl3pPr marL="11430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500">
                <a:solidFill>
                  <a:srgbClr val="262626"/>
                </a:solidFill>
                <a:latin typeface="Garamond" pitchFamily="18" charset="0"/>
              </a:defRPr>
            </a:lvl3pPr>
            <a:lvl4pPr marL="16002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200">
                <a:solidFill>
                  <a:srgbClr val="262626"/>
                </a:solidFill>
                <a:latin typeface="Garamond" pitchFamily="18" charset="0"/>
              </a:defRPr>
            </a:lvl4pPr>
            <a:lvl5pPr marL="20574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5pPr>
            <a:lvl6pPr marL="25146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6pPr>
            <a:lvl7pPr marL="29718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7pPr>
            <a:lvl8pPr marL="34290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8pPr>
            <a:lvl9pPr marL="38862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>
                <a:solidFill>
                  <a:srgbClr val="6E603B"/>
                </a:solidFill>
              </a:rPr>
              <a:t/>
            </a:r>
            <a:br>
              <a:rPr lang="ru-RU" altLang="ru-RU" sz="5400">
                <a:solidFill>
                  <a:srgbClr val="6E603B"/>
                </a:solidFill>
              </a:rPr>
            </a:br>
            <a:r>
              <a:rPr lang="ru-RU" altLang="ru-RU" sz="5400" b="1">
                <a:solidFill>
                  <a:srgbClr val="6E603B"/>
                </a:solidFill>
              </a:rPr>
              <a:t>Работа с интересами ребенка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>
                <a:solidFill>
                  <a:srgbClr val="6E603B"/>
                </a:solidFill>
              </a:rPr>
              <a:t>Взрослый:</a:t>
            </a:r>
            <a:r>
              <a:rPr lang="ru-RU" altLang="ru-RU" sz="5400" b="1">
                <a:solidFill>
                  <a:srgbClr val="6E603B"/>
                </a:solidFill>
              </a:rPr>
              <a:t/>
            </a:r>
            <a:br>
              <a:rPr lang="ru-RU" altLang="ru-RU" sz="5400" b="1">
                <a:solidFill>
                  <a:srgbClr val="6E603B"/>
                </a:solidFill>
              </a:rPr>
            </a:br>
            <a:endParaRPr lang="ru-RU" altLang="ru-RU" sz="48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3"/>
          <p:cNvSpPr>
            <a:spLocks noGrp="1"/>
          </p:cNvSpPr>
          <p:nvPr>
            <p:ph idx="1"/>
          </p:nvPr>
        </p:nvSpPr>
        <p:spPr>
          <a:xfrm>
            <a:off x="1673225" y="3305175"/>
            <a:ext cx="9669463" cy="5813425"/>
          </a:xfrm>
        </p:spPr>
        <p:txBody>
          <a:bodyPr rtlCol="0">
            <a:normAutofit lnSpcReduction="10000"/>
          </a:bodyPr>
          <a:lstStyle/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5400" b="1" spc="70" dirty="0" smtClean="0">
                <a:solidFill>
                  <a:srgbClr val="6E603B"/>
                </a:solidFill>
              </a:rPr>
              <a:t>«Метод проектов»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5400" b="1" spc="70" dirty="0" smtClean="0">
                <a:solidFill>
                  <a:srgbClr val="6E603B"/>
                </a:solidFill>
              </a:rPr>
              <a:t>«Клубный час»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5400" b="1" spc="70" dirty="0" smtClean="0">
                <a:solidFill>
                  <a:srgbClr val="6E603B"/>
                </a:solidFill>
              </a:rPr>
              <a:t>«Свободный час» 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5400" b="1" spc="70" dirty="0" smtClean="0">
                <a:solidFill>
                  <a:srgbClr val="6E603B"/>
                </a:solidFill>
              </a:rPr>
              <a:t>Исследовательская деятельность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5400" b="1" spc="70" dirty="0" smtClean="0">
                <a:solidFill>
                  <a:srgbClr val="6E603B"/>
                </a:solidFill>
              </a:rPr>
              <a:t>…..</a:t>
            </a:r>
            <a:endParaRPr sz="5400" b="1" spc="70" dirty="0">
              <a:solidFill>
                <a:srgbClr val="6E603B"/>
              </a:solidFill>
            </a:endParaRPr>
          </a:p>
        </p:txBody>
      </p:sp>
      <p:sp>
        <p:nvSpPr>
          <p:cNvPr id="40963" name="Заголовок 1"/>
          <p:cNvSpPr txBox="1">
            <a:spLocks/>
          </p:cNvSpPr>
          <p:nvPr/>
        </p:nvSpPr>
        <p:spPr bwMode="auto">
          <a:xfrm>
            <a:off x="1685925" y="1295400"/>
            <a:ext cx="96694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3400">
                <a:solidFill>
                  <a:srgbClr val="262626"/>
                </a:solidFill>
                <a:latin typeface="Garamond" pitchFamily="18" charset="0"/>
              </a:defRPr>
            </a:lvl1pPr>
            <a:lvl2pPr marL="742950" indent="-28575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800">
                <a:solidFill>
                  <a:srgbClr val="262626"/>
                </a:solidFill>
                <a:latin typeface="Garamond" pitchFamily="18" charset="0"/>
              </a:defRPr>
            </a:lvl2pPr>
            <a:lvl3pPr marL="11430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500">
                <a:solidFill>
                  <a:srgbClr val="262626"/>
                </a:solidFill>
                <a:latin typeface="Garamond" pitchFamily="18" charset="0"/>
              </a:defRPr>
            </a:lvl3pPr>
            <a:lvl4pPr marL="16002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200">
                <a:solidFill>
                  <a:srgbClr val="262626"/>
                </a:solidFill>
                <a:latin typeface="Garamond" pitchFamily="18" charset="0"/>
              </a:defRPr>
            </a:lvl4pPr>
            <a:lvl5pPr marL="20574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5pPr>
            <a:lvl6pPr marL="25146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6pPr>
            <a:lvl7pPr marL="29718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7pPr>
            <a:lvl8pPr marL="34290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8pPr>
            <a:lvl9pPr marL="38862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5400">
                <a:solidFill>
                  <a:srgbClr val="6E603B"/>
                </a:solidFill>
              </a:rPr>
              <a:t/>
            </a:r>
            <a:br>
              <a:rPr lang="ru-RU" altLang="ru-RU" sz="5400">
                <a:solidFill>
                  <a:srgbClr val="6E603B"/>
                </a:solidFill>
              </a:rPr>
            </a:br>
            <a:r>
              <a:rPr lang="ru-RU" altLang="ru-RU" sz="5400" b="1">
                <a:solidFill>
                  <a:srgbClr val="6E603B"/>
                </a:solidFill>
              </a:rPr>
              <a:t>Работа с интересами ребенка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800">
                <a:solidFill>
                  <a:srgbClr val="6E603B"/>
                </a:solidFill>
              </a:rPr>
              <a:t>Технологии</a:t>
            </a:r>
            <a:r>
              <a:rPr lang="ru-RU" altLang="ru-RU" sz="5400" b="1">
                <a:solidFill>
                  <a:srgbClr val="6E603B"/>
                </a:solidFill>
              </a:rPr>
              <a:t/>
            </a:r>
            <a:br>
              <a:rPr lang="ru-RU" altLang="ru-RU" sz="5400" b="1">
                <a:solidFill>
                  <a:srgbClr val="6E603B"/>
                </a:solidFill>
              </a:rPr>
            </a:br>
            <a:endParaRPr lang="ru-RU" altLang="ru-RU" sz="48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ru-RU" sz="6000" b="1" spc="70" dirty="0" smtClean="0">
                <a:solidFill>
                  <a:srgbClr val="6E603B"/>
                </a:solidFill>
              </a:rPr>
              <a:t>Итак, в жизни группы</a:t>
            </a:r>
            <a:endParaRPr lang="ru-RU" sz="568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hape 53"/>
          <p:cNvSpPr>
            <a:spLocks noGrp="1"/>
          </p:cNvSpPr>
          <p:nvPr>
            <p:ph idx="1"/>
          </p:nvPr>
        </p:nvSpPr>
        <p:spPr>
          <a:xfrm>
            <a:off x="1673225" y="3382963"/>
            <a:ext cx="10069513" cy="5603875"/>
          </a:xfrm>
        </p:spPr>
        <p:txBody>
          <a:bodyPr rtlCol="0">
            <a:normAutofit fontScale="55000" lnSpcReduction="20000"/>
          </a:bodyPr>
          <a:lstStyle/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Можно много и увлеченно играть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Есть </a:t>
            </a:r>
            <a:r>
              <a:rPr lang="ru-RU" sz="7000" b="1" spc="70" dirty="0">
                <a:solidFill>
                  <a:srgbClr val="6E603B"/>
                </a:solidFill>
              </a:rPr>
              <a:t>чем заинтересоваться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>
                <a:solidFill>
                  <a:srgbClr val="6E603B"/>
                </a:solidFill>
              </a:rPr>
              <a:t>Можно выбирать вид деятельности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>
                <a:solidFill>
                  <a:srgbClr val="6E603B"/>
                </a:solidFill>
              </a:rPr>
              <a:t>Можно </a:t>
            </a:r>
            <a:r>
              <a:rPr lang="ru-RU" sz="7000" b="1" spc="70" dirty="0" smtClean="0">
                <a:solidFill>
                  <a:srgbClr val="6E603B"/>
                </a:solidFill>
              </a:rPr>
              <a:t>выбирать и устраивать адекватное </a:t>
            </a:r>
            <a:r>
              <a:rPr lang="ru-RU" sz="7000" b="1" spc="70" dirty="0">
                <a:solidFill>
                  <a:srgbClr val="6E603B"/>
                </a:solidFill>
              </a:rPr>
              <a:t>место </a:t>
            </a:r>
            <a:r>
              <a:rPr lang="ru-RU" sz="7000" b="1" spc="70" dirty="0" smtClean="0">
                <a:solidFill>
                  <a:srgbClr val="6E603B"/>
                </a:solidFill>
              </a:rPr>
              <a:t>действия</a:t>
            </a: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 smtClean="0">
                <a:solidFill>
                  <a:srgbClr val="6E603B"/>
                </a:solidFill>
              </a:rPr>
              <a:t>Можно выбирать партнеров по действию</a:t>
            </a:r>
            <a:endParaRPr lang="ru-RU" sz="7000" b="1" spc="70" dirty="0">
              <a:solidFill>
                <a:srgbClr val="6E603B"/>
              </a:solidFill>
            </a:endParaRPr>
          </a:p>
          <a:p>
            <a:pPr marL="406394" indent="-406394" defTabSz="650230" eaLnBrk="1" fontAlgn="auto" hangingPunct="1">
              <a:spcAft>
                <a:spcPts val="853"/>
              </a:spcAft>
              <a:buFont typeface="Arial"/>
              <a:buChar char="•"/>
              <a:defRPr sz="1800" spc="0">
                <a:solidFill>
                  <a:srgbClr val="000000"/>
                </a:solidFill>
              </a:defRPr>
            </a:pPr>
            <a:r>
              <a:rPr lang="ru-RU" sz="7000" b="1" spc="70" dirty="0">
                <a:solidFill>
                  <a:srgbClr val="6E603B"/>
                </a:solidFill>
              </a:rPr>
              <a:t>Можно предъявить результат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693863" y="447675"/>
            <a:ext cx="9669462" cy="1854200"/>
          </a:xfrm>
        </p:spPr>
        <p:txBody>
          <a:bodyPr/>
          <a:lstStyle/>
          <a:p>
            <a:r>
              <a:rPr lang="ru-RU" altLang="ru-RU" smtClean="0">
                <a:ln>
                  <a:noFill/>
                </a:ln>
              </a:rPr>
              <a:t>Полезные ссылки по теме: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874713" y="2066925"/>
            <a:ext cx="11747500" cy="5300663"/>
          </a:xfrm>
        </p:spPr>
        <p:txBody>
          <a:bodyPr/>
          <a:lstStyle/>
          <a:p>
            <a:r>
              <a:rPr lang="ru-RU" altLang="ru-RU" smtClean="0"/>
              <a:t>Видеофильм о том, как можно менять среду группы: </a:t>
            </a:r>
            <a:r>
              <a:rPr lang="en-US" altLang="ru-RU" smtClean="0"/>
              <a:t>https://www.youtube.com/watch?v=MdkBmC1zuSY</a:t>
            </a:r>
            <a:endParaRPr lang="ru-RU" altLang="ru-RU" smtClean="0"/>
          </a:p>
          <a:p>
            <a:r>
              <a:rPr lang="ru-RU" altLang="ru-RU" smtClean="0"/>
              <a:t>Вебинар по результатам конкурса вариативной среды:</a:t>
            </a:r>
          </a:p>
          <a:p>
            <a:pPr>
              <a:buFont typeface="Arial" pitchFamily="34" charset="0"/>
              <a:buNone/>
            </a:pPr>
            <a:r>
              <a:rPr lang="en-US" altLang="ru-RU" smtClean="0"/>
              <a:t>http://www.kipk.ru/index.php?option=com_content&amp;view=article&amp;id=8913:-l-l-rr&amp;catid=348:2016-03-11-05-53-45&amp;Itemid=1540#</a:t>
            </a:r>
            <a:r>
              <a:rPr lang="ru-RU" altLang="ru-RU" smtClean="0"/>
              <a:t>материалы  </a:t>
            </a:r>
          </a:p>
          <a:p>
            <a:r>
              <a:rPr lang="ru-RU" altLang="ru-RU" smtClean="0"/>
              <a:t>Вебинар по результатам конкурса детских проектов: </a:t>
            </a:r>
          </a:p>
          <a:p>
            <a:pPr>
              <a:buFont typeface="Arial" pitchFamily="34" charset="0"/>
              <a:buNone/>
            </a:pPr>
            <a:r>
              <a:rPr lang="en-US" altLang="ru-RU" smtClean="0"/>
              <a:t>http://www.kipk.ru/index.php?option=com_content&amp;view=article&amp;id=8976:-l-r&amp;catid=348:2016-03-11-05-53-45&amp;Itemid=1540#</a:t>
            </a:r>
            <a:r>
              <a:rPr lang="ru-RU" altLang="ru-RU" smtClean="0"/>
              <a:t>о-вебинаре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3675" y="2576513"/>
            <a:ext cx="7550150" cy="2155825"/>
          </a:xfrm>
        </p:spPr>
        <p:txBody>
          <a:bodyPr rtlCol="0"/>
          <a:lstStyle/>
          <a:p>
            <a:pPr defTabSz="650230" eaLnBrk="1" fontAlgn="auto" hangingPunct="1">
              <a:spcAft>
                <a:spcPts val="0"/>
              </a:spcAft>
              <a:defRPr/>
            </a:pPr>
            <a:r>
              <a:rPr lang="ru-RU" sz="5460" b="1" spc="54" dirty="0" smtClean="0">
                <a:solidFill>
                  <a:srgbClr val="6E603B"/>
                </a:solidFill>
              </a:rPr>
              <a:t>Спасибо за внимание</a:t>
            </a:r>
            <a:endParaRPr lang="ru-RU" sz="5460" b="1" spc="54" dirty="0">
              <a:solidFill>
                <a:srgbClr val="6E603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Целеустремленность </a:t>
            </a:r>
          </a:p>
        </p:txBody>
      </p:sp>
      <p:sp>
        <p:nvSpPr>
          <p:cNvPr id="19459" name="Объект 3"/>
          <p:cNvSpPr>
            <a:spLocks noGrp="1"/>
          </p:cNvSpPr>
          <p:nvPr>
            <p:ph idx="1"/>
          </p:nvPr>
        </p:nvSpPr>
        <p:spPr>
          <a:xfrm>
            <a:off x="1673225" y="3541713"/>
            <a:ext cx="10412413" cy="58610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4400" smtClean="0"/>
              <a:t>Стремление к собственной цели. ребенок может поставить перед собой задачу, которая интересна именно ему, и работать над ее решением столько, сколько он считает нужным, добиваясь своей цели.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Работоспособность</a:t>
            </a:r>
            <a:endParaRPr lang="ru-RU" altLang="ru-RU" smtClean="0">
              <a:ln>
                <a:noFill/>
              </a:ln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788" y="3559175"/>
            <a:ext cx="10612437" cy="6194425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3600" dirty="0" smtClean="0"/>
              <a:t>Имеет </a:t>
            </a:r>
            <a:r>
              <a:rPr lang="ru-RU" sz="3600" dirty="0"/>
              <a:t>связь с целеустремленностью. Тогда, когда человек </a:t>
            </a:r>
            <a:r>
              <a:rPr lang="ru-RU" sz="3600" dirty="0" smtClean="0"/>
              <a:t>занимается </a:t>
            </a:r>
            <a:r>
              <a:rPr lang="ru-RU" sz="3600" dirty="0"/>
              <a:t>тем, что ему интересно, он не замечает времени, не боится препятствий, готов вкладывать максимум сил и получать от этого удовольствие. «Научиться работоспособности» можно только получая удовольствие от работы. </a:t>
            </a:r>
            <a:r>
              <a:rPr lang="ru-RU" sz="3600" b="1" dirty="0"/>
              <a:t>Там, где работать заставляют, учат не работоспособности, а подчинению.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Умение принимать решение и делать выбор</a:t>
            </a:r>
            <a:r>
              <a:rPr lang="ru-RU" altLang="ru-RU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5738" y="3459163"/>
            <a:ext cx="10134600" cy="5762625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4000" dirty="0"/>
              <a:t>В</a:t>
            </a:r>
            <a:r>
              <a:rPr lang="ru-RU" sz="4000" dirty="0" smtClean="0"/>
              <a:t>озможность </a:t>
            </a:r>
            <a:r>
              <a:rPr lang="ru-RU" sz="4000" dirty="0"/>
              <a:t>выбирать вид деятельности, место для работы, напарника, самому определять момент завершения деятельности. </a:t>
            </a:r>
            <a:endParaRPr lang="ru-RU" sz="40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40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4000" dirty="0" smtClean="0"/>
              <a:t>Научиться </a:t>
            </a:r>
            <a:r>
              <a:rPr lang="ru-RU" sz="4000" dirty="0"/>
              <a:t>принимать решение можно только там, где есть возможность тренироваться  в принятии решения. </a:t>
            </a:r>
          </a:p>
          <a:p>
            <a:pPr eaLnBrk="1" hangingPunct="1"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n>
                  <a:noFill/>
                </a:ln>
                <a:ea typeface="Trebuchet MS" pitchFamily="34" charset="0"/>
                <a:cs typeface="Trebuchet MS" pitchFamily="34" charset="0"/>
              </a:rPr>
              <a:t>Ответственность</a:t>
            </a:r>
            <a:endParaRPr lang="ru-RU" altLang="ru-RU" smtClean="0">
              <a:ln>
                <a:noFill/>
              </a:ln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3600" dirty="0"/>
              <a:t>О</a:t>
            </a:r>
            <a:r>
              <a:rPr lang="ru-RU" sz="3600" dirty="0" smtClean="0"/>
              <a:t>тветственность </a:t>
            </a:r>
            <a:r>
              <a:rPr lang="ru-RU" sz="3600" dirty="0"/>
              <a:t>несет тот, кто принимает решения. Для того чтобы быть ответственным, человек должен быть уверен, что он  хоть что-то контролирует. </a:t>
            </a:r>
            <a:endParaRPr lang="ru-RU" sz="36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3600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3600" dirty="0" smtClean="0"/>
              <a:t>Если </a:t>
            </a:r>
            <a:r>
              <a:rPr lang="ru-RU" sz="3600" dirty="0"/>
              <a:t>решения принимаются не ребенком, то естественно  желание уклониться от ответственности за их выполнение.</a:t>
            </a:r>
          </a:p>
          <a:p>
            <a:pPr eaLnBrk="1" hangingPunct="1"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763" y="1493838"/>
            <a:ext cx="4738687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442913"/>
            <a:ext cx="6391275" cy="4002087"/>
          </a:xfrm>
        </p:spPr>
        <p:txBody>
          <a:bodyPr rtlCol="0">
            <a:normAutofit/>
          </a:bodyPr>
          <a:lstStyle/>
          <a:p>
            <a:pPr algn="l" defTabSz="650230" eaLnBrk="1" fontAlgn="auto" hangingPunct="1">
              <a:spcAft>
                <a:spcPts val="0"/>
              </a:spcAft>
              <a:defRPr/>
            </a:pPr>
            <a:r>
              <a:rPr lang="ru-RU" altLang="ru-RU" sz="5700" b="1" dirty="0" smtClean="0">
                <a:solidFill>
                  <a:srgbClr val="6E603B"/>
                </a:solidFill>
              </a:rPr>
              <a:t>Инициативность</a:t>
            </a:r>
            <a:endParaRPr lang="ru-RU" altLang="ru-RU" sz="5689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101725" y="3581400"/>
            <a:ext cx="6396038" cy="4684713"/>
          </a:xfrm>
        </p:spPr>
        <p:txBody>
          <a:bodyPr rtlCol="0">
            <a:normAutofit/>
          </a:bodyPr>
          <a:lstStyle/>
          <a:p>
            <a:pPr marL="0" indent="0" algn="ctr" defTabSz="65023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853"/>
              </a:spcAft>
              <a:buFont typeface="Arial"/>
              <a:buNone/>
              <a:defRPr/>
            </a:pPr>
            <a:r>
              <a:rPr lang="ru-RU" altLang="ru-RU" sz="3413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Courier New" panose="02070309020205020404" pitchFamily="49" charset="0"/>
              </a:rPr>
              <a:t>Способность преодолевать наличную ситуацию в соответствии с собственным замыслом</a:t>
            </a:r>
            <a:endParaRPr lang="ru-RU" altLang="ru-RU" sz="3413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108075" y="-209550"/>
            <a:ext cx="11110913" cy="3302000"/>
          </a:xfrm>
        </p:spPr>
        <p:txBody>
          <a:bodyPr rtlCol="0">
            <a:normAutofit/>
          </a:bodyPr>
          <a:lstStyle/>
          <a:p>
            <a:pPr defTabSz="650230" eaLnBrk="1" fontAlgn="auto" hangingPunct="1">
              <a:spcAft>
                <a:spcPts val="0"/>
              </a:spcAft>
              <a:defRPr sz="1800" spc="0">
                <a:solidFill>
                  <a:srgbClr val="000000"/>
                </a:solidFill>
              </a:defRPr>
            </a:pPr>
            <a:r>
              <a:rPr lang="ru-RU" sz="6600" spc="70" dirty="0" smtClean="0">
                <a:solidFill>
                  <a:srgbClr val="6E603B"/>
                </a:solidFill>
              </a:rPr>
              <a:t>Для инициативы необходимы личностные качества:</a:t>
            </a:r>
            <a:endParaRPr sz="6600" spc="70" dirty="0">
              <a:solidFill>
                <a:srgbClr val="6E603B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216025" y="3749675"/>
            <a:ext cx="11142663" cy="3656013"/>
          </a:xfrm>
        </p:spPr>
        <p:txBody>
          <a:bodyPr rtlCol="0">
            <a:normAutofit/>
          </a:bodyPr>
          <a:lstStyle/>
          <a:p>
            <a:pPr algn="l" defTabSz="650230" eaLnBrk="1" fontAlgn="auto" hangingPunct="1">
              <a:spcAft>
                <a:spcPts val="853"/>
              </a:spcAft>
              <a:defRPr sz="1800" spc="0">
                <a:solidFill>
                  <a:srgbClr val="000000"/>
                </a:solidFill>
                <a:effectLst/>
              </a:defRPr>
            </a:pPr>
            <a:r>
              <a:rPr sz="3600" b="1" spc="0" dirty="0">
                <a:solidFill>
                  <a:srgbClr val="000000"/>
                </a:solidFill>
                <a:effectLst/>
              </a:rPr>
              <a:t>- </a:t>
            </a:r>
            <a:r>
              <a:rPr lang="ru-RU" altLang="ru-RU" sz="36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Courier New" panose="02070309020205020404" pitchFamily="49" charset="0"/>
              </a:rPr>
              <a:t>воображение</a:t>
            </a:r>
          </a:p>
          <a:p>
            <a:pPr algn="l" defTabSz="650230" eaLnBrk="1" fontAlgn="auto" hangingPunct="1">
              <a:spcAft>
                <a:spcPts val="853"/>
              </a:spcAft>
              <a:defRPr sz="1800" spc="0">
                <a:solidFill>
                  <a:srgbClr val="000000"/>
                </a:solidFill>
                <a:effectLst/>
              </a:defRPr>
            </a:pPr>
            <a:r>
              <a:rPr lang="ru-RU" altLang="ru-RU" sz="36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Courier New" panose="02070309020205020404" pitchFamily="49" charset="0"/>
              </a:rPr>
              <a:t>- уверенность в себе</a:t>
            </a:r>
          </a:p>
          <a:p>
            <a:pPr algn="l" defTabSz="650230" eaLnBrk="1" fontAlgn="auto" hangingPunct="1">
              <a:spcAft>
                <a:spcPts val="853"/>
              </a:spcAft>
              <a:defRPr sz="1800" spc="0">
                <a:solidFill>
                  <a:srgbClr val="000000"/>
                </a:solidFill>
                <a:effectLst/>
              </a:defRPr>
            </a:pPr>
            <a:r>
              <a:rPr lang="ru-RU" altLang="ru-RU" sz="36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Courier New" panose="02070309020205020404" pitchFamily="49" charset="0"/>
              </a:rPr>
              <a:t>- ориентация в социальных рамках</a:t>
            </a:r>
          </a:p>
          <a:p>
            <a:pPr algn="l" defTabSz="650230" eaLnBrk="1" fontAlgn="auto" hangingPunct="1">
              <a:spcAft>
                <a:spcPts val="853"/>
              </a:spcAft>
              <a:defRPr sz="1800" spc="0">
                <a:solidFill>
                  <a:srgbClr val="000000"/>
                </a:solidFill>
                <a:effectLst/>
              </a:defRPr>
            </a:pPr>
            <a:r>
              <a:rPr lang="ru-RU" altLang="ru-RU" sz="3600" b="1" spc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sym typeface="Courier New" panose="02070309020205020404" pitchFamily="49" charset="0"/>
              </a:rPr>
              <a:t>- способность взаимодействовать с другими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365250" y="1635125"/>
            <a:ext cx="10464800" cy="1095375"/>
          </a:xfrm>
        </p:spPr>
        <p:txBody>
          <a:bodyPr rtlCol="0">
            <a:normAutofit fontScale="90000"/>
          </a:bodyPr>
          <a:lstStyle/>
          <a:p>
            <a:pPr defTabSz="455675" eaLnBrk="1" fontAlgn="auto" hangingPunct="1">
              <a:spcAft>
                <a:spcPts val="0"/>
              </a:spcAft>
              <a:defRPr sz="1800" spc="0">
                <a:solidFill>
                  <a:srgbClr val="000000"/>
                </a:solidFill>
              </a:defRPr>
            </a:pPr>
            <a:r>
              <a:rPr sz="5460" b="1" spc="54" dirty="0" err="1" smtClean="0">
                <a:solidFill>
                  <a:srgbClr val="6E603B"/>
                </a:solidFill>
              </a:rPr>
              <a:t>Услови</a:t>
            </a:r>
            <a:r>
              <a:rPr lang="ru-RU" sz="5460" b="1" spc="54" dirty="0" smtClean="0">
                <a:solidFill>
                  <a:srgbClr val="6E603B"/>
                </a:solidFill>
              </a:rPr>
              <a:t>я</a:t>
            </a:r>
            <a:r>
              <a:rPr sz="5460" b="1" spc="54" dirty="0" smtClean="0">
                <a:solidFill>
                  <a:srgbClr val="6E603B"/>
                </a:solidFill>
              </a:rPr>
              <a:t> </a:t>
            </a:r>
            <a:r>
              <a:rPr lang="ru-RU" sz="5460" b="1" spc="54" dirty="0" smtClean="0">
                <a:solidFill>
                  <a:srgbClr val="6E603B"/>
                </a:solidFill>
              </a:rPr>
              <a:t>достижения  в дошкольном возрасте:</a:t>
            </a:r>
            <a:r>
              <a:rPr sz="5460" b="1" spc="54" dirty="0">
                <a:solidFill>
                  <a:srgbClr val="6E603B"/>
                </a:solidFill>
              </a:rPr>
              <a:t/>
            </a:r>
            <a:br>
              <a:rPr sz="5460" b="1" spc="54" dirty="0">
                <a:solidFill>
                  <a:srgbClr val="6E603B"/>
                </a:solidFill>
              </a:rPr>
            </a:br>
            <a:endParaRPr sz="5460" b="1" spc="54" dirty="0">
              <a:solidFill>
                <a:srgbClr val="6E603B"/>
              </a:solidFill>
            </a:endParaRPr>
          </a:p>
        </p:txBody>
      </p:sp>
      <p:sp>
        <p:nvSpPr>
          <p:cNvPr id="25603" name="Shape 49"/>
          <p:cNvSpPr txBox="1">
            <a:spLocks/>
          </p:cNvSpPr>
          <p:nvPr/>
        </p:nvSpPr>
        <p:spPr bwMode="auto">
          <a:xfrm>
            <a:off x="1557338" y="2949575"/>
            <a:ext cx="1046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4813" indent="-404813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3400">
                <a:solidFill>
                  <a:srgbClr val="262626"/>
                </a:solidFill>
                <a:latin typeface="Garamond" pitchFamily="18" charset="0"/>
              </a:defRPr>
            </a:lvl1pPr>
            <a:lvl2pPr marL="742950" indent="-28575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800">
                <a:solidFill>
                  <a:srgbClr val="262626"/>
                </a:solidFill>
                <a:latin typeface="Garamond" pitchFamily="18" charset="0"/>
              </a:defRPr>
            </a:lvl2pPr>
            <a:lvl3pPr marL="11430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500">
                <a:solidFill>
                  <a:srgbClr val="262626"/>
                </a:solidFill>
                <a:latin typeface="Garamond" pitchFamily="18" charset="0"/>
              </a:defRPr>
            </a:lvl3pPr>
            <a:lvl4pPr marL="16002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2200">
                <a:solidFill>
                  <a:srgbClr val="262626"/>
                </a:solidFill>
                <a:latin typeface="Garamond" pitchFamily="18" charset="0"/>
              </a:defRPr>
            </a:lvl4pPr>
            <a:lvl5pPr marL="2057400" indent="-228600" defTabSz="649288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5pPr>
            <a:lvl6pPr marL="25146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6pPr>
            <a:lvl7pPr marL="29718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7pPr>
            <a:lvl8pPr marL="34290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8pPr>
            <a:lvl9pPr marL="3886200" indent="-228600" defTabSz="649288" eaLnBrk="0" fontAlgn="base" hangingPunct="0">
              <a:spcBef>
                <a:spcPct val="20000"/>
              </a:spcBef>
              <a:spcAft>
                <a:spcPts val="85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  <a:defRPr sz="1900">
                <a:solidFill>
                  <a:srgbClr val="262626"/>
                </a:solidFill>
                <a:latin typeface="Garamond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4800">
                <a:solidFill>
                  <a:srgbClr val="93741C"/>
                </a:solidFill>
              </a:rPr>
              <a:t>1. </a:t>
            </a:r>
            <a:r>
              <a:rPr lang="ru-RU" altLang="ru-RU" sz="4800" b="1">
                <a:solidFill>
                  <a:srgbClr val="93741C"/>
                </a:solidFill>
              </a:rPr>
              <a:t>Развернутая сюжетно-ролевая игра </a:t>
            </a:r>
          </a:p>
          <a:p>
            <a:pPr eaLnBrk="1" hangingPunct="1">
              <a:buFontTx/>
              <a:buNone/>
            </a:pPr>
            <a:r>
              <a:rPr lang="ru-RU" altLang="ru-RU" sz="4800" b="1">
                <a:solidFill>
                  <a:srgbClr val="93741C"/>
                </a:solidFill>
              </a:rPr>
              <a:t>2. Особая организация предметно-пространственной среды </a:t>
            </a:r>
          </a:p>
          <a:p>
            <a:pPr eaLnBrk="1" hangingPunct="1">
              <a:buFontTx/>
              <a:buNone/>
            </a:pPr>
            <a:r>
              <a:rPr lang="ru-RU" altLang="ru-RU" sz="4800" b="1">
                <a:solidFill>
                  <a:srgbClr val="93741C"/>
                </a:solidFill>
              </a:rPr>
              <a:t>3. Ориентация на интерес ребенка </a:t>
            </a:r>
          </a:p>
          <a:p>
            <a:pPr eaLnBrk="1" hangingPunct="1">
              <a:buFont typeface="Arial" pitchFamily="34" charset="0"/>
              <a:buNone/>
            </a:pPr>
            <a:endParaRPr lang="ru-RU" altLang="ru-RU" sz="4800">
              <a:solidFill>
                <a:srgbClr val="93741C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Courier New"/>
        <a:ea typeface="Courier New"/>
        <a:cs typeface="Courier New"/>
      </a:majorFont>
      <a:minorFont>
        <a:latin typeface="Courier New"/>
        <a:ea typeface="Courier New"/>
        <a:cs typeface="Courier New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999</Words>
  <Application>Microsoft Office PowerPoint</Application>
  <PresentationFormat>Произвольный</PresentationFormat>
  <Paragraphs>146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Palatino</vt:lpstr>
      <vt:lpstr>Arial</vt:lpstr>
      <vt:lpstr>Garamond</vt:lpstr>
      <vt:lpstr>Avenir Roman</vt:lpstr>
      <vt:lpstr>Trebuchet MS</vt:lpstr>
      <vt:lpstr>Wingdings 2</vt:lpstr>
      <vt:lpstr>Courier New</vt:lpstr>
      <vt:lpstr>Wingdings</vt:lpstr>
      <vt:lpstr>American Typewriter</vt:lpstr>
      <vt:lpstr>Натуральные материалы</vt:lpstr>
      <vt:lpstr>Презентация PowerPoint</vt:lpstr>
      <vt:lpstr>Что такое самостоятельность?</vt:lpstr>
      <vt:lpstr>Целеустремленность </vt:lpstr>
      <vt:lpstr>Работоспособность</vt:lpstr>
      <vt:lpstr>Умение принимать решение и делать выбор </vt:lpstr>
      <vt:lpstr>Ответственность</vt:lpstr>
      <vt:lpstr>Инициативность</vt:lpstr>
      <vt:lpstr>Для инициативы необходимы личностные качества:</vt:lpstr>
      <vt:lpstr>Условия достижения  в дошкольном возрасте: </vt:lpstr>
      <vt:lpstr> Развернутая игра Взрослый: </vt:lpstr>
      <vt:lpstr>Почему игра?</vt:lpstr>
      <vt:lpstr>Необходимые условия для игры, которая стимулирует инициативное действие </vt:lpstr>
      <vt:lpstr>Педагогические действия в другой деятельности, влияющие на развитие игры</vt:lpstr>
      <vt:lpstr>Педагогические действия в другой деятельности, влияющие на развитие игры</vt:lpstr>
      <vt:lpstr>Особая организация РППС Взрослый:</vt:lpstr>
      <vt:lpstr>Принципы организации предметно-развивающей среды для игровой деятельности</vt:lpstr>
      <vt:lpstr>Многофункциональность</vt:lpstr>
      <vt:lpstr>Вариативность</vt:lpstr>
      <vt:lpstr>Трансформируемость</vt:lpstr>
      <vt:lpstr>Содержательная насыщенность</vt:lpstr>
      <vt:lpstr>Творческое преобразование</vt:lpstr>
      <vt:lpstr>Что нужно перенести из игры в другую деятельность, чтобы сформировалась инициативность?</vt:lpstr>
      <vt:lpstr>Презентация PowerPoint</vt:lpstr>
      <vt:lpstr>Презентация PowerPoint</vt:lpstr>
      <vt:lpstr>Итак, в жизни группы</vt:lpstr>
      <vt:lpstr>Полезные ссылки по теме: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Юстус</dc:creator>
  <cp:lastModifiedBy>RTF</cp:lastModifiedBy>
  <cp:revision>23</cp:revision>
  <dcterms:modified xsi:type="dcterms:W3CDTF">2017-01-24T02:24:16Z</dcterms:modified>
</cp:coreProperties>
</file>