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>
        <p:scale>
          <a:sx n="60" d="100"/>
          <a:sy n="60" d="100"/>
        </p:scale>
        <p:origin x="-11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6408712" cy="108012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93096"/>
            <a:ext cx="71438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 «Витамины для чтения»</a:t>
            </a:r>
            <a:br>
              <a:rPr lang="ru-RU" b="1" dirty="0" smtClean="0"/>
            </a:br>
            <a:r>
              <a:rPr lang="ru-RU" b="1" dirty="0" smtClean="0"/>
              <a:t> в </a:t>
            </a:r>
            <a:r>
              <a:rPr lang="ru-RU" b="1" dirty="0" err="1" smtClean="0"/>
              <a:t>Яндекс</a:t>
            </a:r>
            <a:r>
              <a:rPr lang="ru-RU" b="1" dirty="0" smtClean="0"/>
              <a:t> Учебнике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5492152"/>
            <a:ext cx="71438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Филиппова М.В., 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МАОУ «Гимназия № 11 имени А.Н. Кулакова»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pic>
        <p:nvPicPr>
          <p:cNvPr id="8" name="Содержимое 7" descr="занят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885310"/>
            <a:ext cx="8665274" cy="46155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pic>
        <p:nvPicPr>
          <p:cNvPr id="7" name="Содержимое 6" descr="1 занят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1" y="2245044"/>
            <a:ext cx="9099306" cy="41843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Найди </a:t>
            </a:r>
            <a:r>
              <a:rPr lang="ru-RU" dirty="0" smtClean="0"/>
              <a:t>все груши. Отметь каждую галочкой. </a:t>
            </a:r>
            <a:endParaRPr lang="ru-RU" dirty="0"/>
          </a:p>
        </p:txBody>
      </p:sp>
      <p:pic>
        <p:nvPicPr>
          <p:cNvPr id="8" name="Содержимое 7" descr="найти груш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375" y="1714488"/>
            <a:ext cx="5589803" cy="51435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3200" dirty="0" smtClean="0"/>
              <a:t>2. «Перенеси </a:t>
            </a:r>
            <a:r>
              <a:rPr lang="ru-RU" sz="3200" dirty="0" smtClean="0"/>
              <a:t>символы в пустую таблицу, чтобы она стала точно такой же, как образец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0" name="Содержимое 9" descr="по образц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18" y="1714488"/>
            <a:ext cx="8346928" cy="51435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3200" dirty="0" smtClean="0"/>
              <a:t>3</a:t>
            </a:r>
            <a:r>
              <a:rPr lang="ru-RU" sz="3200" dirty="0" smtClean="0"/>
              <a:t>. </a:t>
            </a:r>
            <a:r>
              <a:rPr lang="ru-RU" sz="3200" dirty="0" smtClean="0"/>
              <a:t>«Что это за звуки? Послушай и соедини с нужными картинками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7" name="Содержимое 6" descr="что это за зву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26497"/>
            <a:ext cx="4643470" cy="5031503"/>
          </a:xfrm>
        </p:spPr>
      </p:pic>
      <p:pic>
        <p:nvPicPr>
          <p:cNvPr id="1026" name="Picture 2" descr="D:\Документы\логопедия\Дислексия\зву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497" y="1806180"/>
            <a:ext cx="4028503" cy="50518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3200" dirty="0" smtClean="0"/>
              <a:t>4. «Послушай запись и посчитай, сколько раз прозвучали названия дней </a:t>
            </a:r>
            <a:r>
              <a:rPr lang="ru-RU" sz="3200" dirty="0" smtClean="0"/>
              <a:t>недели»</a:t>
            </a:r>
            <a:endParaRPr lang="ru-RU" sz="3200" dirty="0"/>
          </a:p>
        </p:txBody>
      </p:sp>
      <p:pic>
        <p:nvPicPr>
          <p:cNvPr id="7" name="Содержимое 6" descr="послушай предлож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8471964" cy="27860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2800" dirty="0" smtClean="0"/>
              <a:t>5. «</a:t>
            </a:r>
            <a:r>
              <a:rPr lang="ru-RU" sz="2800" dirty="0" smtClean="0"/>
              <a:t>Перемести из аквариума на синий фон трёх рыбок, чтобы две из них плыли слева направо и одна плыла справа налево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0" name="Содержимое 9" descr="рыбки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2" y="2501106"/>
            <a:ext cx="7991475" cy="32956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2800" dirty="0" smtClean="0"/>
              <a:t>5. «</a:t>
            </a:r>
            <a:r>
              <a:rPr lang="ru-RU" sz="2800" dirty="0" smtClean="0"/>
              <a:t>Перемести из аквариума на синий фон трёх рыбок, чтобы две из них плыли слева направо и одна плыла справа налево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8" name="Содержимое 7" descr="рыб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637" y="2458244"/>
            <a:ext cx="8124825" cy="33813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2800" dirty="0" smtClean="0"/>
              <a:t>6</a:t>
            </a:r>
            <a:r>
              <a:rPr lang="ru-RU" sz="2800" dirty="0" smtClean="0"/>
              <a:t>. «</a:t>
            </a:r>
            <a:r>
              <a:rPr lang="ru-RU" sz="2800" dirty="0" smtClean="0"/>
              <a:t>Какую тень отбрасывают фигуры детей? Отметь две нужные картинки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7" name="Содержимое 6" descr="тень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8139496" cy="47257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Autofit/>
          </a:bodyPr>
          <a:lstStyle/>
          <a:p>
            <a:r>
              <a:rPr lang="ru-RU" sz="2800" dirty="0" smtClean="0"/>
              <a:t>6</a:t>
            </a:r>
            <a:r>
              <a:rPr lang="ru-RU" sz="2800" dirty="0" smtClean="0"/>
              <a:t>. «</a:t>
            </a:r>
            <a:r>
              <a:rPr lang="ru-RU" sz="2800" dirty="0" smtClean="0"/>
              <a:t>Какую тень отбрасывают фигуры детей? Отметь две нужные картинки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8" name="Содержимое 7" descr="тен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8058671" cy="46893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– Учитель – </a:t>
            </a:r>
            <a:r>
              <a:rPr lang="ru-RU" dirty="0" err="1" smtClean="0"/>
              <a:t>Яндекс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https://teacher.yandex.ru</a:t>
            </a:r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5" name="Содержимое 4" descr="Я учи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2043172"/>
            <a:ext cx="8280400" cy="4211518"/>
          </a:xfrm>
        </p:spPr>
      </p:pic>
      <p:sp>
        <p:nvSpPr>
          <p:cNvPr id="6" name="Прямоугольник 5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пример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326" y="1650463"/>
            <a:ext cx="7559888" cy="4850371"/>
          </a:xfr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pic>
        <p:nvPicPr>
          <p:cNvPr id="6" name="Содержимое 5" descr="пример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1" y="1857364"/>
            <a:ext cx="6832289" cy="47489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pic>
        <p:nvPicPr>
          <p:cNvPr id="7" name="Содержимое 6" descr="пример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036" y="1678295"/>
            <a:ext cx="7461740" cy="482253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pic>
        <p:nvPicPr>
          <p:cNvPr id="6" name="Содержимое 5" descr="выдача зад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" y="2298363"/>
            <a:ext cx="8922538" cy="398815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сы разд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927025"/>
            <a:ext cx="7500990" cy="47141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6248" y="4786322"/>
            <a:ext cx="1714512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13" y="1857364"/>
            <a:ext cx="8716559" cy="4714908"/>
          </a:xfrm>
        </p:spPr>
      </p:pic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85992"/>
            <a:ext cx="69352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Задания можно использовать: </a:t>
            </a:r>
            <a:endParaRPr lang="ru-RU" sz="4000" dirty="0" smtClean="0"/>
          </a:p>
          <a:p>
            <a:endParaRPr lang="ru-RU" sz="4000" dirty="0" smtClean="0"/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 индивидуально;</a:t>
            </a:r>
            <a:endParaRPr lang="ru-RU" sz="4000" dirty="0" smtClean="0"/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 для </a:t>
            </a:r>
            <a:r>
              <a:rPr lang="ru-RU" sz="4000" dirty="0" smtClean="0"/>
              <a:t>всех </a:t>
            </a:r>
            <a:r>
              <a:rPr lang="ru-RU" sz="4000" dirty="0" smtClean="0"/>
              <a:t>учеников;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85992"/>
            <a:ext cx="56523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Задания </a:t>
            </a:r>
            <a:r>
              <a:rPr lang="ru-RU" sz="4000" dirty="0" smtClean="0"/>
              <a:t>помогут:</a:t>
            </a:r>
            <a:r>
              <a:rPr lang="ru-RU" sz="4000" dirty="0" smtClean="0"/>
              <a:t> </a:t>
            </a:r>
            <a:endParaRPr lang="ru-RU" sz="4000" dirty="0" smtClean="0"/>
          </a:p>
          <a:p>
            <a:endParaRPr lang="ru-RU" sz="4000" dirty="0" smtClean="0"/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 ученикам;</a:t>
            </a:r>
            <a:endParaRPr lang="ru-RU" sz="4000" dirty="0" smtClean="0"/>
          </a:p>
          <a:p>
            <a:pPr lvl="0">
              <a:buFont typeface="Arial" pitchFamily="34" charset="0"/>
              <a:buChar char="•"/>
            </a:pPr>
            <a:r>
              <a:rPr lang="ru-RU" sz="4000" dirty="0" smtClean="0"/>
              <a:t> учителям и логопедам;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785926"/>
            <a:ext cx="883940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Задания </a:t>
            </a:r>
            <a:r>
              <a:rPr lang="ru-RU" sz="3000" dirty="0" smtClean="0"/>
              <a:t>помогут избежать таких трудностей, как:</a:t>
            </a:r>
          </a:p>
          <a:p>
            <a:endParaRPr lang="ru-RU" sz="3000" dirty="0" smtClean="0"/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3000" dirty="0" smtClean="0"/>
              <a:t>путаница </a:t>
            </a:r>
            <a:r>
              <a:rPr lang="ru-RU" sz="3000" dirty="0" smtClean="0"/>
              <a:t>в </a:t>
            </a:r>
            <a:r>
              <a:rPr lang="ru-RU" sz="3000" dirty="0" err="1" smtClean="0"/>
              <a:t>звуко-буквенных</a:t>
            </a:r>
            <a:r>
              <a:rPr lang="ru-RU" sz="3000" dirty="0" smtClean="0"/>
              <a:t> обозначениях, </a:t>
            </a:r>
            <a:endParaRPr lang="ru-RU" sz="3000" dirty="0" smtClean="0"/>
          </a:p>
          <a:p>
            <a:pPr lvl="0"/>
            <a:r>
              <a:rPr lang="ru-RU" sz="3000" dirty="0" smtClean="0"/>
              <a:t>смешение </a:t>
            </a:r>
            <a:r>
              <a:rPr lang="ru-RU" sz="3000" dirty="0" smtClean="0"/>
              <a:t>разных букв и звуков;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зеркальное </a:t>
            </a:r>
            <a:r>
              <a:rPr lang="ru-RU" sz="3000" dirty="0" smtClean="0"/>
              <a:t>написание букв;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сложности </a:t>
            </a:r>
            <a:r>
              <a:rPr lang="ru-RU" sz="3000" dirty="0" smtClean="0"/>
              <a:t>чтения слогов и </a:t>
            </a:r>
            <a:r>
              <a:rPr lang="ru-RU" sz="3000" dirty="0" err="1" smtClean="0"/>
              <a:t>слогослияния</a:t>
            </a:r>
            <a:r>
              <a:rPr lang="ru-RU" sz="30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низкая </a:t>
            </a:r>
            <a:r>
              <a:rPr lang="ru-RU" sz="3000" dirty="0" smtClean="0"/>
              <a:t>скорость чтения к концу первого полугодия;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устойчивое </a:t>
            </a:r>
            <a:r>
              <a:rPr lang="ru-RU" sz="3000" dirty="0" smtClean="0"/>
              <a:t>угадывающее чтение;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ошибки </a:t>
            </a:r>
            <a:r>
              <a:rPr lang="ru-RU" sz="3000" dirty="0" smtClean="0"/>
              <a:t>в окончаниях слов;</a:t>
            </a:r>
          </a:p>
          <a:p>
            <a:pPr lvl="0">
              <a:buFont typeface="Arial" pitchFamily="34" charset="0"/>
              <a:buChar char="•"/>
            </a:pPr>
            <a:r>
              <a:rPr lang="ru-RU" sz="3000" dirty="0" smtClean="0"/>
              <a:t> выраженное </a:t>
            </a:r>
            <a:r>
              <a:rPr lang="ru-RU" sz="3000" dirty="0" smtClean="0"/>
              <a:t>нежелание читать.</a:t>
            </a:r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214554"/>
            <a:ext cx="909351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Каждое занятие состоит из шести заданий: </a:t>
            </a:r>
            <a:endParaRPr lang="ru-RU" sz="2800" dirty="0" smtClean="0"/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два </a:t>
            </a:r>
            <a:r>
              <a:rPr lang="ru-RU" sz="2600" dirty="0" smtClean="0"/>
              <a:t>задания на внимание</a:t>
            </a:r>
            <a:r>
              <a:rPr lang="ru-RU" sz="2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/>
              <a:t>два задания </a:t>
            </a:r>
            <a:r>
              <a:rPr lang="ru-RU" sz="2600" dirty="0" smtClean="0"/>
              <a:t>на слуховое восприятие и слухоречевую память</a:t>
            </a:r>
            <a:r>
              <a:rPr lang="ru-RU" sz="2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/>
              <a:t>два задания </a:t>
            </a:r>
            <a:r>
              <a:rPr lang="ru-RU" sz="2600" dirty="0" smtClean="0"/>
              <a:t>на зрительное восприятие и </a:t>
            </a:r>
            <a:r>
              <a:rPr lang="ru-RU" sz="2600" dirty="0" smtClean="0"/>
              <a:t>зрительно-</a:t>
            </a:r>
          </a:p>
          <a:p>
            <a:r>
              <a:rPr lang="ru-RU" sz="2600" dirty="0" smtClean="0"/>
              <a:t>  пространственные </a:t>
            </a:r>
            <a:r>
              <a:rPr lang="ru-RU" sz="2600" dirty="0" smtClean="0"/>
              <a:t>функции.</a:t>
            </a:r>
            <a:endParaRPr lang="ru-RU" sz="2600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13" y="1857364"/>
            <a:ext cx="8716559" cy="4714908"/>
          </a:xfrm>
        </p:spPr>
      </p:pic>
      <p:sp>
        <p:nvSpPr>
          <p:cNvPr id="4" name="Прямоугольник 3"/>
          <p:cNvSpPr/>
          <p:nvPr/>
        </p:nvSpPr>
        <p:spPr>
          <a:xfrm>
            <a:off x="7128270" y="6547328"/>
            <a:ext cx="2000232" cy="285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 «Витамины для чтения»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3ca333327d8a82cb6281ce7685cef9d5d44cd5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263</Words>
  <Application>Microsoft Office PowerPoint</Application>
  <PresentationFormat>Экран (4:3)</PresentationFormat>
  <Paragraphs>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Курс «Витамины для чтения»  в Яндекс Учебнике</vt:lpstr>
      <vt:lpstr>Я – Учитель – Яндекс https://teacher.yandex.ru/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  <vt:lpstr>1. Найди все груши. Отметь каждую галочкой. </vt:lpstr>
      <vt:lpstr>2. «Перенеси символы в пустую таблицу, чтобы она стала точно такой же, как образец»</vt:lpstr>
      <vt:lpstr>3. «Что это за звуки? Послушай и соедини с нужными картинками»</vt:lpstr>
      <vt:lpstr>4. «Послушай запись и посчитай, сколько раз прозвучали названия дней недели»</vt:lpstr>
      <vt:lpstr>5. «Перемести из аквариума на синий фон трёх рыбок, чтобы две из них плыли слева направо и одна плыла справа налево»</vt:lpstr>
      <vt:lpstr>5. «Перемести из аквариума на синий фон трёх рыбок, чтобы две из них плыли слева направо и одна плыла справа налево»</vt:lpstr>
      <vt:lpstr>6. «Какую тень отбрасывают фигуры детей? Отметь две нужные картинки»</vt:lpstr>
      <vt:lpstr>6. «Какую тень отбрасывают фигуры детей? Отметь две нужные картинки»</vt:lpstr>
      <vt:lpstr>Курс «Витамины для чтения»</vt:lpstr>
      <vt:lpstr>Курс «Витамины для чтения»</vt:lpstr>
      <vt:lpstr>Курс «Витамины для чтения»</vt:lpstr>
      <vt:lpstr>Курс «Витамины для чтения»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с удовольствием</dc:title>
  <dc:creator>obstinate</dc:creator>
  <dc:description>Шаблон презентации с сайта https://presentation-creation.ru/</dc:description>
  <cp:lastModifiedBy>днс</cp:lastModifiedBy>
  <cp:revision>337</cp:revision>
  <dcterms:created xsi:type="dcterms:W3CDTF">2018-02-25T09:09:03Z</dcterms:created>
  <dcterms:modified xsi:type="dcterms:W3CDTF">2023-08-06T10:30:58Z</dcterms:modified>
</cp:coreProperties>
</file>