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5" r:id="rId5"/>
    <p:sldId id="270" r:id="rId6"/>
    <p:sldId id="272" r:id="rId7"/>
    <p:sldId id="273" r:id="rId8"/>
    <p:sldId id="260" r:id="rId9"/>
    <p:sldId id="261" r:id="rId10"/>
    <p:sldId id="259" r:id="rId11"/>
    <p:sldId id="262" r:id="rId12"/>
    <p:sldId id="269" r:id="rId13"/>
    <p:sldId id="258" r:id="rId14"/>
    <p:sldId id="271" r:id="rId15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22BA23-B0E1-43DB-9DDE-1777DAE0020E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CCFCB4-C8FB-44AB-9D1E-E05B60F545E7}">
      <dgm:prSet phldrT="[Текст]" custT="1"/>
      <dgm:spPr/>
      <dgm:t>
        <a:bodyPr/>
        <a:lstStyle/>
        <a:p>
          <a:r>
            <a:rPr lang="ru-RU" sz="2000" b="1" dirty="0"/>
            <a:t>Учитель- логопед </a:t>
          </a:r>
        </a:p>
      </dgm:t>
    </dgm:pt>
    <dgm:pt modelId="{CECF020E-0E58-4320-A4C4-E790FBE6C55B}" type="parTrans" cxnId="{9C6DC9C4-4737-4F7B-90D1-21DE0041E019}">
      <dgm:prSet/>
      <dgm:spPr/>
      <dgm:t>
        <a:bodyPr/>
        <a:lstStyle/>
        <a:p>
          <a:endParaRPr lang="ru-RU"/>
        </a:p>
      </dgm:t>
    </dgm:pt>
    <dgm:pt modelId="{E86509B5-F06C-4DB8-A0D6-272D6396A028}" type="sibTrans" cxnId="{9C6DC9C4-4737-4F7B-90D1-21DE0041E019}">
      <dgm:prSet/>
      <dgm:spPr/>
      <dgm:t>
        <a:bodyPr/>
        <a:lstStyle/>
        <a:p>
          <a:endParaRPr lang="ru-RU"/>
        </a:p>
      </dgm:t>
    </dgm:pt>
    <dgm:pt modelId="{CB14FDFE-E7B2-4BBA-8E0D-89410DB201CC}">
      <dgm:prSet phldrT="[Текст]" custT="1"/>
      <dgm:spPr/>
      <dgm:t>
        <a:bodyPr/>
        <a:lstStyle/>
        <a:p>
          <a:r>
            <a:rPr lang="ru-RU" sz="2000" b="1" dirty="0"/>
            <a:t>воспитатель</a:t>
          </a:r>
        </a:p>
      </dgm:t>
    </dgm:pt>
    <dgm:pt modelId="{66345E91-7E35-4F60-85EF-6E3BA003DBAA}" type="parTrans" cxnId="{647C925F-5CBD-49F5-9E0E-1E1943BB9488}">
      <dgm:prSet/>
      <dgm:spPr/>
      <dgm:t>
        <a:bodyPr/>
        <a:lstStyle/>
        <a:p>
          <a:endParaRPr lang="ru-RU"/>
        </a:p>
      </dgm:t>
    </dgm:pt>
    <dgm:pt modelId="{48935092-FC6B-457E-8360-AAF409687EC8}" type="sibTrans" cxnId="{647C925F-5CBD-49F5-9E0E-1E1943BB9488}">
      <dgm:prSet/>
      <dgm:spPr/>
      <dgm:t>
        <a:bodyPr/>
        <a:lstStyle/>
        <a:p>
          <a:endParaRPr lang="ru-RU"/>
        </a:p>
      </dgm:t>
    </dgm:pt>
    <dgm:pt modelId="{CBFF5E20-4CA8-47D1-A7FA-EEB4BB1B4579}">
      <dgm:prSet phldrT="[Текст]" custT="1"/>
      <dgm:spPr/>
      <dgm:t>
        <a:bodyPr/>
        <a:lstStyle/>
        <a:p>
          <a:r>
            <a:rPr lang="ru-RU" sz="2000" b="1" dirty="0"/>
            <a:t>Музыкальный руководитель</a:t>
          </a:r>
        </a:p>
      </dgm:t>
    </dgm:pt>
    <dgm:pt modelId="{6D5376CA-9323-4EFE-9E13-9A73824959D7}" type="parTrans" cxnId="{0EA43C59-737A-4368-AB8A-E6F200ACA745}">
      <dgm:prSet/>
      <dgm:spPr/>
      <dgm:t>
        <a:bodyPr/>
        <a:lstStyle/>
        <a:p>
          <a:endParaRPr lang="ru-RU"/>
        </a:p>
      </dgm:t>
    </dgm:pt>
    <dgm:pt modelId="{7FD8F409-9583-46C2-BB4B-A39D4A7AE143}" type="sibTrans" cxnId="{0EA43C59-737A-4368-AB8A-E6F200ACA745}">
      <dgm:prSet/>
      <dgm:spPr/>
      <dgm:t>
        <a:bodyPr/>
        <a:lstStyle/>
        <a:p>
          <a:endParaRPr lang="ru-RU"/>
        </a:p>
      </dgm:t>
    </dgm:pt>
    <dgm:pt modelId="{9289CA1E-00FC-42CC-A148-C796F6C1BBBA}">
      <dgm:prSet phldrT="[Текст]" custT="1"/>
      <dgm:spPr/>
      <dgm:t>
        <a:bodyPr/>
        <a:lstStyle/>
        <a:p>
          <a:r>
            <a:rPr lang="ru-RU" sz="2000" b="1" dirty="0"/>
            <a:t>Педагог-дефектолог</a:t>
          </a:r>
        </a:p>
      </dgm:t>
    </dgm:pt>
    <dgm:pt modelId="{8C6C23C3-30C1-4F8F-852E-95EC0FC105BE}" type="parTrans" cxnId="{730A4252-3D11-4AAD-A1A0-6D034639CA5E}">
      <dgm:prSet/>
      <dgm:spPr/>
      <dgm:t>
        <a:bodyPr/>
        <a:lstStyle/>
        <a:p>
          <a:endParaRPr lang="ru-RU"/>
        </a:p>
      </dgm:t>
    </dgm:pt>
    <dgm:pt modelId="{D583235A-4FB9-4DD7-9884-2443E02169D4}" type="sibTrans" cxnId="{730A4252-3D11-4AAD-A1A0-6D034639CA5E}">
      <dgm:prSet/>
      <dgm:spPr/>
      <dgm:t>
        <a:bodyPr/>
        <a:lstStyle/>
        <a:p>
          <a:endParaRPr lang="ru-RU"/>
        </a:p>
      </dgm:t>
    </dgm:pt>
    <dgm:pt modelId="{BE1E1E5D-F1DD-4271-B429-1CEFD395C488}">
      <dgm:prSet phldrT="[Текст]" custT="1"/>
      <dgm:spPr/>
      <dgm:t>
        <a:bodyPr/>
        <a:lstStyle/>
        <a:p>
          <a:r>
            <a:rPr lang="ru-RU" sz="2000" b="1" dirty="0"/>
            <a:t>Педагог-психолог</a:t>
          </a:r>
        </a:p>
      </dgm:t>
    </dgm:pt>
    <dgm:pt modelId="{A5D55085-8A8F-4683-806F-375F37708396}" type="parTrans" cxnId="{889B12B2-FFFA-4A53-9956-9135E7CA8E8A}">
      <dgm:prSet/>
      <dgm:spPr/>
      <dgm:t>
        <a:bodyPr/>
        <a:lstStyle/>
        <a:p>
          <a:endParaRPr lang="ru-RU"/>
        </a:p>
      </dgm:t>
    </dgm:pt>
    <dgm:pt modelId="{4AD8ED6C-810F-4A1A-BF4D-0FC5A2DEF2E0}" type="sibTrans" cxnId="{889B12B2-FFFA-4A53-9956-9135E7CA8E8A}">
      <dgm:prSet/>
      <dgm:spPr/>
      <dgm:t>
        <a:bodyPr/>
        <a:lstStyle/>
        <a:p>
          <a:endParaRPr lang="ru-RU"/>
        </a:p>
      </dgm:t>
    </dgm:pt>
    <dgm:pt modelId="{1FE5F046-C623-466E-B2E7-1632CF810CB1}" type="pres">
      <dgm:prSet presAssocID="{DC22BA23-B0E1-43DB-9DDE-1777DAE0020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71E73B-CD7B-4349-A469-F239D146F15F}" type="pres">
      <dgm:prSet presAssocID="{9FCCFCB4-C8FB-44AB-9D1E-E05B60F545E7}" presName="circ1" presStyleLbl="vennNode1" presStyleIdx="0" presStyleCnt="5" custScaleX="185868" custScaleY="175596" custLinFactNeighborX="-38737" custLinFactNeighborY="-48335"/>
      <dgm:spPr/>
    </dgm:pt>
    <dgm:pt modelId="{DF08B7D2-D0A5-480F-9D55-2B7ACA04592E}" type="pres">
      <dgm:prSet presAssocID="{9FCCFCB4-C8FB-44AB-9D1E-E05B60F545E7}" presName="circ1Tx" presStyleLbl="revTx" presStyleIdx="0" presStyleCnt="0" custLinFactNeighborX="-17008" custLinFactNeighborY="676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DF541-AB4D-487B-9242-BD1B674C7D37}" type="pres">
      <dgm:prSet presAssocID="{CB14FDFE-E7B2-4BBA-8E0D-89410DB201CC}" presName="circ2" presStyleLbl="vennNode1" presStyleIdx="1" presStyleCnt="5" custScaleX="181259" custScaleY="167823" custLinFactNeighborX="39938" custLinFactNeighborY="17859"/>
      <dgm:spPr/>
    </dgm:pt>
    <dgm:pt modelId="{3D09649E-AA48-4BD6-9D88-CC00531EB8DC}" type="pres">
      <dgm:prSet presAssocID="{CB14FDFE-E7B2-4BBA-8E0D-89410DB201CC}" presName="circ2Tx" presStyleLbl="revTx" presStyleIdx="0" presStyleCnt="0" custAng="0" custScaleX="79933" custScaleY="51243" custLinFactNeighborX="-62548" custLinFactNeighborY="-406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85ED0-B09C-45A8-AB02-38210B4DCBF9}" type="pres">
      <dgm:prSet presAssocID="{BE1E1E5D-F1DD-4271-B429-1CEFD395C488}" presName="circ3" presStyleLbl="vennNode1" presStyleIdx="2" presStyleCnt="5" custScaleX="196977" custScaleY="153980" custLinFactNeighborX="-737" custLinFactNeighborY="10735"/>
      <dgm:spPr/>
    </dgm:pt>
    <dgm:pt modelId="{63DE2E45-D9D2-4854-AF24-81417707A632}" type="pres">
      <dgm:prSet presAssocID="{BE1E1E5D-F1DD-4271-B429-1CEFD395C488}" presName="circ3Tx" presStyleLbl="revTx" presStyleIdx="0" presStyleCnt="0" custScaleX="99810" custScaleY="62325" custLinFactX="-7010" custLinFactNeighborX="-100000" custLinFactNeighborY="-443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8DD51-CEB0-4258-B773-D010F8439734}" type="pres">
      <dgm:prSet presAssocID="{CBFF5E20-4CA8-47D1-A7FA-EEB4BB1B4579}" presName="circ4" presStyleLbl="vennNode1" presStyleIdx="3" presStyleCnt="5" custScaleX="191472" custScaleY="165773" custLinFactNeighborX="-75934" custLinFactNeighborY="-2260"/>
      <dgm:spPr/>
    </dgm:pt>
    <dgm:pt modelId="{2940D129-8D52-46BA-9F2F-3D17AEC28CD3}" type="pres">
      <dgm:prSet presAssocID="{CBFF5E20-4CA8-47D1-A7FA-EEB4BB1B4579}" presName="circ4Tx" presStyleLbl="revTx" presStyleIdx="0" presStyleCnt="0" custScaleX="99965" custScaleY="90749" custLinFactNeighborX="25151" custLinFactNeighborY="-509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53D42-CE26-487A-AAAE-B46C8B407627}" type="pres">
      <dgm:prSet presAssocID="{9289CA1E-00FC-42CC-A148-C796F6C1BBBA}" presName="circ5" presStyleLbl="vennNode1" presStyleIdx="4" presStyleCnt="5" custScaleX="193471" custScaleY="185854" custLinFactNeighborX="-81530" custLinFactNeighborY="-34326"/>
      <dgm:spPr/>
    </dgm:pt>
    <dgm:pt modelId="{F895987F-C210-40AB-97CD-ADE8A4675EC9}" type="pres">
      <dgm:prSet presAssocID="{9289CA1E-00FC-42CC-A148-C796F6C1BBBA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01F4F5-3B91-475C-A22A-1DC53C7DD56C}" type="presOf" srcId="{9FCCFCB4-C8FB-44AB-9D1E-E05B60F545E7}" destId="{DF08B7D2-D0A5-480F-9D55-2B7ACA04592E}" srcOrd="0" destOrd="0" presId="urn:microsoft.com/office/officeart/2005/8/layout/venn1"/>
    <dgm:cxn modelId="{9C6DC9C4-4737-4F7B-90D1-21DE0041E019}" srcId="{DC22BA23-B0E1-43DB-9DDE-1777DAE0020E}" destId="{9FCCFCB4-C8FB-44AB-9D1E-E05B60F545E7}" srcOrd="0" destOrd="0" parTransId="{CECF020E-0E58-4320-A4C4-E790FBE6C55B}" sibTransId="{E86509B5-F06C-4DB8-A0D6-272D6396A028}"/>
    <dgm:cxn modelId="{FD62C56A-33F1-4240-A23D-25D280D49CAC}" type="presOf" srcId="{CB14FDFE-E7B2-4BBA-8E0D-89410DB201CC}" destId="{3D09649E-AA48-4BD6-9D88-CC00531EB8DC}" srcOrd="0" destOrd="0" presId="urn:microsoft.com/office/officeart/2005/8/layout/venn1"/>
    <dgm:cxn modelId="{647C925F-5CBD-49F5-9E0E-1E1943BB9488}" srcId="{DC22BA23-B0E1-43DB-9DDE-1777DAE0020E}" destId="{CB14FDFE-E7B2-4BBA-8E0D-89410DB201CC}" srcOrd="1" destOrd="0" parTransId="{66345E91-7E35-4F60-85EF-6E3BA003DBAA}" sibTransId="{48935092-FC6B-457E-8360-AAF409687EC8}"/>
    <dgm:cxn modelId="{730A4252-3D11-4AAD-A1A0-6D034639CA5E}" srcId="{DC22BA23-B0E1-43DB-9DDE-1777DAE0020E}" destId="{9289CA1E-00FC-42CC-A148-C796F6C1BBBA}" srcOrd="4" destOrd="0" parTransId="{8C6C23C3-30C1-4F8F-852E-95EC0FC105BE}" sibTransId="{D583235A-4FB9-4DD7-9884-2443E02169D4}"/>
    <dgm:cxn modelId="{889B12B2-FFFA-4A53-9956-9135E7CA8E8A}" srcId="{DC22BA23-B0E1-43DB-9DDE-1777DAE0020E}" destId="{BE1E1E5D-F1DD-4271-B429-1CEFD395C488}" srcOrd="2" destOrd="0" parTransId="{A5D55085-8A8F-4683-806F-375F37708396}" sibTransId="{4AD8ED6C-810F-4A1A-BF4D-0FC5A2DEF2E0}"/>
    <dgm:cxn modelId="{4164AA08-C022-4677-A96C-E1D98AFBE0AA}" type="presOf" srcId="{9289CA1E-00FC-42CC-A148-C796F6C1BBBA}" destId="{F895987F-C210-40AB-97CD-ADE8A4675EC9}" srcOrd="0" destOrd="0" presId="urn:microsoft.com/office/officeart/2005/8/layout/venn1"/>
    <dgm:cxn modelId="{8AAC4870-13B7-45B5-AD35-1B0281C54B14}" type="presOf" srcId="{BE1E1E5D-F1DD-4271-B429-1CEFD395C488}" destId="{63DE2E45-D9D2-4854-AF24-81417707A632}" srcOrd="0" destOrd="0" presId="urn:microsoft.com/office/officeart/2005/8/layout/venn1"/>
    <dgm:cxn modelId="{9593AB1D-5BFC-4533-B067-D0AAF8D7150A}" type="presOf" srcId="{DC22BA23-B0E1-43DB-9DDE-1777DAE0020E}" destId="{1FE5F046-C623-466E-B2E7-1632CF810CB1}" srcOrd="0" destOrd="0" presId="urn:microsoft.com/office/officeart/2005/8/layout/venn1"/>
    <dgm:cxn modelId="{0EA43C59-737A-4368-AB8A-E6F200ACA745}" srcId="{DC22BA23-B0E1-43DB-9DDE-1777DAE0020E}" destId="{CBFF5E20-4CA8-47D1-A7FA-EEB4BB1B4579}" srcOrd="3" destOrd="0" parTransId="{6D5376CA-9323-4EFE-9E13-9A73824959D7}" sibTransId="{7FD8F409-9583-46C2-BB4B-A39D4A7AE143}"/>
    <dgm:cxn modelId="{995C2A24-0B46-41F4-8997-04886BE468AD}" type="presOf" srcId="{CBFF5E20-4CA8-47D1-A7FA-EEB4BB1B4579}" destId="{2940D129-8D52-46BA-9F2F-3D17AEC28CD3}" srcOrd="0" destOrd="0" presId="urn:microsoft.com/office/officeart/2005/8/layout/venn1"/>
    <dgm:cxn modelId="{5EBFC26B-E038-4902-BD1D-EE005E6DDC4C}" type="presParOf" srcId="{1FE5F046-C623-466E-B2E7-1632CF810CB1}" destId="{6B71E73B-CD7B-4349-A469-F239D146F15F}" srcOrd="0" destOrd="0" presId="urn:microsoft.com/office/officeart/2005/8/layout/venn1"/>
    <dgm:cxn modelId="{336ADDF9-9DFB-4548-A419-50C92DEF75CB}" type="presParOf" srcId="{1FE5F046-C623-466E-B2E7-1632CF810CB1}" destId="{DF08B7D2-D0A5-480F-9D55-2B7ACA04592E}" srcOrd="1" destOrd="0" presId="urn:microsoft.com/office/officeart/2005/8/layout/venn1"/>
    <dgm:cxn modelId="{F36A3C8A-B52E-47AE-9A1F-EBAB889A352A}" type="presParOf" srcId="{1FE5F046-C623-466E-B2E7-1632CF810CB1}" destId="{AB3DF541-AB4D-487B-9242-BD1B674C7D37}" srcOrd="2" destOrd="0" presId="urn:microsoft.com/office/officeart/2005/8/layout/venn1"/>
    <dgm:cxn modelId="{887B5770-F405-4804-8288-627226371447}" type="presParOf" srcId="{1FE5F046-C623-466E-B2E7-1632CF810CB1}" destId="{3D09649E-AA48-4BD6-9D88-CC00531EB8DC}" srcOrd="3" destOrd="0" presId="urn:microsoft.com/office/officeart/2005/8/layout/venn1"/>
    <dgm:cxn modelId="{4EE62BDE-2BD8-4E43-AFF0-70375B21E301}" type="presParOf" srcId="{1FE5F046-C623-466E-B2E7-1632CF810CB1}" destId="{23985ED0-B09C-45A8-AB02-38210B4DCBF9}" srcOrd="4" destOrd="0" presId="urn:microsoft.com/office/officeart/2005/8/layout/venn1"/>
    <dgm:cxn modelId="{F2EC0982-9A5B-469B-993E-3272D8EB9880}" type="presParOf" srcId="{1FE5F046-C623-466E-B2E7-1632CF810CB1}" destId="{63DE2E45-D9D2-4854-AF24-81417707A632}" srcOrd="5" destOrd="0" presId="urn:microsoft.com/office/officeart/2005/8/layout/venn1"/>
    <dgm:cxn modelId="{F9FF661C-B775-43E2-B1EF-7A46F602D093}" type="presParOf" srcId="{1FE5F046-C623-466E-B2E7-1632CF810CB1}" destId="{BD98DD51-CEB0-4258-B773-D010F8439734}" srcOrd="6" destOrd="0" presId="urn:microsoft.com/office/officeart/2005/8/layout/venn1"/>
    <dgm:cxn modelId="{39FC8882-93F3-4EC7-9BD0-D04AEBC6A886}" type="presParOf" srcId="{1FE5F046-C623-466E-B2E7-1632CF810CB1}" destId="{2940D129-8D52-46BA-9F2F-3D17AEC28CD3}" srcOrd="7" destOrd="0" presId="urn:microsoft.com/office/officeart/2005/8/layout/venn1"/>
    <dgm:cxn modelId="{0943462D-5D60-436D-9B66-F21FECC0F638}" type="presParOf" srcId="{1FE5F046-C623-466E-B2E7-1632CF810CB1}" destId="{CDC53D42-CE26-487A-AAAE-B46C8B407627}" srcOrd="8" destOrd="0" presId="urn:microsoft.com/office/officeart/2005/8/layout/venn1"/>
    <dgm:cxn modelId="{3BD8A683-2127-4007-B194-0A2CC4EAC59B}" type="presParOf" srcId="{1FE5F046-C623-466E-B2E7-1632CF810CB1}" destId="{F895987F-C210-40AB-97CD-ADE8A4675EC9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1E73B-CD7B-4349-A469-F239D146F15F}">
      <dsp:nvSpPr>
        <dsp:cNvPr id="0" name=""/>
        <dsp:cNvSpPr/>
      </dsp:nvSpPr>
      <dsp:spPr>
        <a:xfrm>
          <a:off x="2217070" y="0"/>
          <a:ext cx="3091700" cy="29208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F08B7D2-D0A5-480F-9D55-2B7ACA04592E}">
      <dsp:nvSpPr>
        <dsp:cNvPr id="0" name=""/>
        <dsp:cNvSpPr/>
      </dsp:nvSpPr>
      <dsp:spPr>
        <a:xfrm>
          <a:off x="3114328" y="746945"/>
          <a:ext cx="1929526" cy="111684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Учитель- логопед </a:t>
          </a:r>
        </a:p>
      </dsp:txBody>
      <dsp:txXfrm>
        <a:off x="3114328" y="746945"/>
        <a:ext cx="1929526" cy="1116844"/>
      </dsp:txXfrm>
    </dsp:sp>
    <dsp:sp modelId="{AB3DF541-AB4D-487B-9242-BD1B674C7D37}">
      <dsp:nvSpPr>
        <dsp:cNvPr id="0" name=""/>
        <dsp:cNvSpPr/>
      </dsp:nvSpPr>
      <dsp:spPr>
        <a:xfrm>
          <a:off x="4196822" y="1538939"/>
          <a:ext cx="3015034" cy="27915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D09649E-AA48-4BD6-9D88-CC00531EB8DC}">
      <dsp:nvSpPr>
        <dsp:cNvPr id="0" name=""/>
        <dsp:cNvSpPr/>
      </dsp:nvSpPr>
      <dsp:spPr>
        <a:xfrm>
          <a:off x="5095656" y="1268089"/>
          <a:ext cx="1382777" cy="62101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воспитатель</a:t>
          </a:r>
        </a:p>
      </dsp:txBody>
      <dsp:txXfrm>
        <a:off x="5095656" y="1268089"/>
        <a:ext cx="1382777" cy="621011"/>
      </dsp:txXfrm>
    </dsp:sp>
    <dsp:sp modelId="{23985ED0-B09C-45A8-AB02-38210B4DCBF9}">
      <dsp:nvSpPr>
        <dsp:cNvPr id="0" name=""/>
        <dsp:cNvSpPr/>
      </dsp:nvSpPr>
      <dsp:spPr>
        <a:xfrm>
          <a:off x="3147991" y="2191248"/>
          <a:ext cx="3276485" cy="25612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3DE2E45-D9D2-4854-AF24-81417707A632}">
      <dsp:nvSpPr>
        <dsp:cNvPr id="0" name=""/>
        <dsp:cNvSpPr/>
      </dsp:nvSpPr>
      <dsp:spPr>
        <a:xfrm>
          <a:off x="3888429" y="3222987"/>
          <a:ext cx="1726633" cy="75531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Педагог-психолог</a:t>
          </a:r>
        </a:p>
      </dsp:txBody>
      <dsp:txXfrm>
        <a:off x="3888429" y="3222987"/>
        <a:ext cx="1726633" cy="755313"/>
      </dsp:txXfrm>
    </dsp:sp>
    <dsp:sp modelId="{BD98DD51-CEB0-4258-B773-D010F8439734}">
      <dsp:nvSpPr>
        <dsp:cNvPr id="0" name=""/>
        <dsp:cNvSpPr/>
      </dsp:nvSpPr>
      <dsp:spPr>
        <a:xfrm>
          <a:off x="1160504" y="1965578"/>
          <a:ext cx="3184916" cy="27574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940D129-8D52-46BA-9F2F-3D17AEC28CD3}">
      <dsp:nvSpPr>
        <dsp:cNvPr id="0" name=""/>
        <dsp:cNvSpPr/>
      </dsp:nvSpPr>
      <dsp:spPr>
        <a:xfrm>
          <a:off x="1782032" y="2971410"/>
          <a:ext cx="1729314" cy="109978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Музыкальный руководитель</a:t>
          </a:r>
        </a:p>
      </dsp:txBody>
      <dsp:txXfrm>
        <a:off x="1782032" y="2971410"/>
        <a:ext cx="1729314" cy="1099782"/>
      </dsp:txXfrm>
    </dsp:sp>
    <dsp:sp modelId="{CDC53D42-CE26-487A-AAAE-B46C8B407627}">
      <dsp:nvSpPr>
        <dsp:cNvPr id="0" name=""/>
        <dsp:cNvSpPr/>
      </dsp:nvSpPr>
      <dsp:spPr>
        <a:xfrm>
          <a:off x="809272" y="520939"/>
          <a:ext cx="3218167" cy="30914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895987F-C210-40AB-97CD-ADE8A4675EC9}">
      <dsp:nvSpPr>
        <dsp:cNvPr id="0" name=""/>
        <dsp:cNvSpPr/>
      </dsp:nvSpPr>
      <dsp:spPr>
        <a:xfrm>
          <a:off x="1080496" y="1465197"/>
          <a:ext cx="1729920" cy="121189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Педагог-дефектолог</a:t>
          </a:r>
        </a:p>
      </dsp:txBody>
      <dsp:txXfrm>
        <a:off x="1080496" y="1465197"/>
        <a:ext cx="1729920" cy="1211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2348880"/>
            <a:ext cx="5184576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4797152"/>
            <a:ext cx="4860032" cy="8640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352" y="413792"/>
            <a:ext cx="72111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9938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86380" y="2714620"/>
            <a:ext cx="3645618" cy="2714644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использования интегрированной деятельности в работе с детьми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4" descr="ÐÐ¾ÑÐ¾Ð¶ÐµÐµ Ð¸Ð·Ð¾Ð±ÑÐ°Ð¶ÐµÐ½Ð¸Ðµ">
            <a:extLst>
              <a:ext uri="{FF2B5EF4-FFF2-40B4-BE49-F238E27FC236}">
                <a16:creationId xmlns:a16="http://schemas.microsoft.com/office/drawing/2014/main" id="{F3B51A9A-504A-4175-9BB4-262D280E7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160" y="3396956"/>
            <a:ext cx="2481740" cy="158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64608" y="5733256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– логопеды МБДОУ № 307: Тихонова В.Н.,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Воднева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О.Ф.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p.userapi.com/c840132/v840132346/4a48a/NgC_5sldHxI.jpg">
            <a:extLst>
              <a:ext uri="{FF2B5EF4-FFF2-40B4-BE49-F238E27FC236}">
                <a16:creationId xmlns:a16="http://schemas.microsoft.com/office/drawing/2014/main" id="{5871F6BB-75A6-4B1D-A751-16E79ED46F00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643050"/>
            <a:ext cx="3167063" cy="2374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https://pp.userapi.com/c840132/v840132346/4a4a5/DpsAzVQRLlQ.jpg">
            <a:extLst>
              <a:ext uri="{FF2B5EF4-FFF2-40B4-BE49-F238E27FC236}">
                <a16:creationId xmlns:a16="http://schemas.microsoft.com/office/drawing/2014/main" id="{918DE02B-3EAD-4449-9394-D4EE04D5F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4214818"/>
            <a:ext cx="3167653" cy="2322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https://pp.userapi.com/c604823/v604823333/472be/eIqZFDMKF3A.jpg">
            <a:extLst>
              <a:ext uri="{FF2B5EF4-FFF2-40B4-BE49-F238E27FC236}">
                <a16:creationId xmlns:a16="http://schemas.microsoft.com/office/drawing/2014/main" id="{12802268-D227-4180-96E3-88D0750E4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4286256"/>
            <a:ext cx="3286148" cy="2286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6" name="Picture 8" descr="https://pp.userapi.com/c604823/v604823333/46ff0/gQRjMIou_vI.jpg">
            <a:extLst>
              <a:ext uri="{FF2B5EF4-FFF2-40B4-BE49-F238E27FC236}">
                <a16:creationId xmlns:a16="http://schemas.microsoft.com/office/drawing/2014/main" id="{1AC856C5-C5ED-4C78-9EBA-B9BC287ED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643050"/>
            <a:ext cx="3262691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3549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BE0F3-9188-4A1D-B9B0-6F80E9371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670" y="571480"/>
            <a:ext cx="7072330" cy="857256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интегрированных занятий с участием родителей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«Играя - развиваемся»</a:t>
            </a:r>
            <a:endParaRPr lang="ru-RU" sz="2400" b="1" dirty="0"/>
          </a:p>
        </p:txBody>
      </p:sp>
      <p:pic>
        <p:nvPicPr>
          <p:cNvPr id="5122" name="Picture 2" descr="https://pp.userapi.com/c852016/v852016747/eee3/1UZLNF9oZvE.jpg">
            <a:extLst>
              <a:ext uri="{FF2B5EF4-FFF2-40B4-BE49-F238E27FC236}">
                <a16:creationId xmlns:a16="http://schemas.microsoft.com/office/drawing/2014/main" id="{46DDAE76-57A6-412E-BD8C-3BC08D93A4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714488"/>
            <a:ext cx="3857652" cy="2285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https://pp.userapi.com/c851028/v851028747/e92d/w2DwBZtoHBw.jpg">
            <a:extLst>
              <a:ext uri="{FF2B5EF4-FFF2-40B4-BE49-F238E27FC236}">
                <a16:creationId xmlns:a16="http://schemas.microsoft.com/office/drawing/2014/main" id="{47684C82-2D85-4A3D-A713-54D6C134E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714488"/>
            <a:ext cx="3786214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6" descr="https://pp.userapi.com/c847018/v847018847/f49f9/6lUp666Qvvs.jpg">
            <a:extLst>
              <a:ext uri="{FF2B5EF4-FFF2-40B4-BE49-F238E27FC236}">
                <a16:creationId xmlns:a16="http://schemas.microsoft.com/office/drawing/2014/main" id="{42D4FD8E-8A9B-47AA-8BBF-A21167443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4143380"/>
            <a:ext cx="3857652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8" name="Picture 8" descr="https://pp.userapi.com/c849032/v849032847/801da/TYdMcXXpQEM.jpg">
            <a:extLst>
              <a:ext uri="{FF2B5EF4-FFF2-40B4-BE49-F238E27FC236}">
                <a16:creationId xmlns:a16="http://schemas.microsoft.com/office/drawing/2014/main" id="{AE8F4F52-29FB-438E-9111-AE3A72F38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4187150"/>
            <a:ext cx="3786215" cy="2257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419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E8FE1-F977-4B23-B220-5478976AE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5" name="Содержимое 4" descr="ecBQEiSrO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928802"/>
            <a:ext cx="7000924" cy="4533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00100" y="428605"/>
            <a:ext cx="8143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Интегрированная интерактивная игра 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«Ярмарка речевых игр»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городского инклюзивного направления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«Равные среди равных»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81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F1952-C60B-4873-9298-39BCAC801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236" y="404664"/>
            <a:ext cx="7211144" cy="11430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</a:p>
        </p:txBody>
      </p:sp>
      <p:pic>
        <p:nvPicPr>
          <p:cNvPr id="3" name="Picture 2" descr="ÐÐ°ÑÑÐ¸Ð½ÐºÐ¸ Ð¿Ð¾ Ð·Ð°Ð¿ÑÐ¾ÑÑ Ð±ÐµÐ»ÑÐµ ÑÐµÐ»Ð¾Ð²ÐµÑÐºÐ¸ Ð´Ð»Ñ Ð¿ÑÐµÐ·ÐµÐ½ÑÐ°ÑÐ¸Ð¸">
            <a:extLst>
              <a:ext uri="{FF2B5EF4-FFF2-40B4-BE49-F238E27FC236}">
                <a16:creationId xmlns:a16="http://schemas.microsoft.com/office/drawing/2014/main" id="{331334CE-B543-4781-8A06-9A851EAE65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41593"/>
            <a:ext cx="1800200" cy="300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9A3682BC-27DD-4497-9AEC-908733CBB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5776" y="1547664"/>
            <a:ext cx="6336704" cy="5121696"/>
          </a:xfrm>
        </p:spPr>
        <p:txBody>
          <a:bodyPr>
            <a:normAutofit fontScale="62500" lnSpcReduction="20000"/>
          </a:bodyPr>
          <a:lstStyle/>
          <a:p>
            <a:pPr algn="just"/>
            <a:endParaRPr lang="ru-RU" sz="2000" dirty="0"/>
          </a:p>
          <a:p>
            <a:pPr algn="just"/>
            <a:r>
              <a:rPr lang="ru-RU" sz="3400" dirty="0"/>
              <a:t>Применение интегрированного подхода стимулировало развитие речи воспитанников с ТНР (в особенности ее коммуникативную функцию), у детей   улучшилось качество знаний по лексическим темам.</a:t>
            </a:r>
          </a:p>
          <a:p>
            <a:pPr algn="just"/>
            <a:r>
              <a:rPr lang="ru-RU" sz="3400" dirty="0"/>
              <a:t>Педагогический процесс, выстроенный на принципах интеграции содержания, способствовал более тесному контакту всех специалистов</a:t>
            </a:r>
          </a:p>
          <a:p>
            <a:pPr algn="just"/>
            <a:r>
              <a:rPr lang="ru-RU" sz="3400" dirty="0"/>
              <a:t>Интегрированная организованная деятельность объединила детей, родителей, педагогов общими впечатлениями, переживаниями, эмоциями, способствовали формированию коллективных  взаимоотношений</a:t>
            </a:r>
          </a:p>
        </p:txBody>
      </p:sp>
    </p:spTree>
    <p:extLst>
      <p:ext uri="{BB962C8B-B14F-4D97-AF65-F5344CB8AC3E}">
        <p14:creationId xmlns:p14="http://schemas.microsoft.com/office/powerpoint/2010/main" val="106450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DB7AA-4422-4B9B-B7FF-5A54FF6BD4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33575" y="414338"/>
            <a:ext cx="7210425" cy="11430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  <a:endParaRPr lang="ru-RU" dirty="0"/>
          </a:p>
        </p:txBody>
      </p:sp>
      <p:pic>
        <p:nvPicPr>
          <p:cNvPr id="1026" name="Picture 2" descr="ÐÐ°ÑÑÐ¸Ð½ÐºÐ¸ Ð¿Ð¾ Ð·Ð°Ð¿ÑÐ¾ÑÑ ÑÐµÐ»Ð¾Ð²ÐµÑÐºÐ¸ Ð´Ð»Ñ Ð¿ÑÐµÐ·ÐµÐ½ÑÐ°ÑÐ¸Ð¸ Ð±Ð»Ð°Ð³Ð¾Ð´Ð°ÑÐ¸Ñ">
            <a:extLst>
              <a:ext uri="{FF2B5EF4-FFF2-40B4-BE49-F238E27FC236}">
                <a16:creationId xmlns:a16="http://schemas.microsoft.com/office/drawing/2014/main" id="{5F3E6417-3F2D-42A8-A670-ECCFC2D220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817" y="2924944"/>
            <a:ext cx="2265040" cy="283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16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A320334-093F-4AA1-A034-536E00FD749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536" y="1928813"/>
            <a:ext cx="8496944" cy="35163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/>
              <a:t>Интеграция в образовательном  процессе</a:t>
            </a:r>
            <a:r>
              <a:rPr lang="en-US" sz="2800" dirty="0"/>
              <a:t> – </a:t>
            </a:r>
            <a:r>
              <a:rPr lang="ru-RU" sz="2800" dirty="0"/>
              <a:t>подбор таких форм работы и видов деятельности педагогов с детьми, которые затрагивают развивающее содержание сразу нескольких образовательных областей в одной форме работы.</a:t>
            </a:r>
          </a:p>
        </p:txBody>
      </p:sp>
      <p:pic>
        <p:nvPicPr>
          <p:cNvPr id="5" name="Picture 12" descr="ÐÐ¾ÑÐ¾Ð¶ÐµÐµ Ð¸Ð·Ð¾Ð±ÑÐ°Ð¶ÐµÐ½Ð¸Ðµ">
            <a:extLst>
              <a:ext uri="{FF2B5EF4-FFF2-40B4-BE49-F238E27FC236}">
                <a16:creationId xmlns:a16="http://schemas.microsoft.com/office/drawing/2014/main" id="{D23BC94A-8AA4-4623-910B-21A42DB76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34697"/>
            <a:ext cx="2621053" cy="262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54D6F60E-27AE-4162-9905-1C6BACAFEEBD}"/>
              </a:ext>
            </a:extLst>
          </p:cNvPr>
          <p:cNvSpPr/>
          <p:nvPr/>
        </p:nvSpPr>
        <p:spPr>
          <a:xfrm>
            <a:off x="5227385" y="4777728"/>
            <a:ext cx="360040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F099BFFC-86B7-45CE-9DDB-1B90E0B54989}"/>
              </a:ext>
            </a:extLst>
          </p:cNvPr>
          <p:cNvSpPr/>
          <p:nvPr/>
        </p:nvSpPr>
        <p:spPr>
          <a:xfrm>
            <a:off x="5250904" y="5802883"/>
            <a:ext cx="360040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9419E6A9-9E62-4521-B613-C3B1658C0386}"/>
              </a:ext>
            </a:extLst>
          </p:cNvPr>
          <p:cNvSpPr/>
          <p:nvPr/>
        </p:nvSpPr>
        <p:spPr>
          <a:xfrm rot="10800000">
            <a:off x="3071829" y="6062619"/>
            <a:ext cx="360040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F2EC8A0F-D610-44B2-B1CB-C11C8438C12B}"/>
              </a:ext>
            </a:extLst>
          </p:cNvPr>
          <p:cNvSpPr/>
          <p:nvPr/>
        </p:nvSpPr>
        <p:spPr>
          <a:xfrm rot="10800000">
            <a:off x="3275856" y="4293096"/>
            <a:ext cx="360040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DC2BCE43-348F-4E50-AD63-1DAE856DFDA7}"/>
              </a:ext>
            </a:extLst>
          </p:cNvPr>
          <p:cNvSpPr/>
          <p:nvPr/>
        </p:nvSpPr>
        <p:spPr>
          <a:xfrm rot="10800000">
            <a:off x="2711789" y="5276115"/>
            <a:ext cx="360040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2D43FE-31F6-4878-98A1-C72C28D813FA}"/>
              </a:ext>
            </a:extLst>
          </p:cNvPr>
          <p:cNvSpPr txBox="1"/>
          <p:nvPr/>
        </p:nvSpPr>
        <p:spPr>
          <a:xfrm>
            <a:off x="1273161" y="4289388"/>
            <a:ext cx="1965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Речевое развитие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47E6EA-A22F-48C6-862A-C9C06A117925}"/>
              </a:ext>
            </a:extLst>
          </p:cNvPr>
          <p:cNvSpPr txBox="1"/>
          <p:nvPr/>
        </p:nvSpPr>
        <p:spPr>
          <a:xfrm>
            <a:off x="1752053" y="6030575"/>
            <a:ext cx="1444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Физическое развитие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4557B7-72DE-4F0F-AC98-A0620032FE9F}"/>
              </a:ext>
            </a:extLst>
          </p:cNvPr>
          <p:cNvSpPr txBox="1"/>
          <p:nvPr/>
        </p:nvSpPr>
        <p:spPr>
          <a:xfrm>
            <a:off x="539553" y="5107590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Социально-коммуникативное развитие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40E219-74F7-4898-B15E-4207FD029F6B}"/>
              </a:ext>
            </a:extLst>
          </p:cNvPr>
          <p:cNvSpPr txBox="1"/>
          <p:nvPr/>
        </p:nvSpPr>
        <p:spPr>
          <a:xfrm>
            <a:off x="5733983" y="4535412"/>
            <a:ext cx="2621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Познавательное развитие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B8DFDD-5D1F-42F1-A93A-A893732308F1}"/>
              </a:ext>
            </a:extLst>
          </p:cNvPr>
          <p:cNvSpPr txBox="1"/>
          <p:nvPr/>
        </p:nvSpPr>
        <p:spPr>
          <a:xfrm>
            <a:off x="5722002" y="5745936"/>
            <a:ext cx="2882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Художественно - эстетическое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150759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7B606-1D64-4C33-A871-50736AF2B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918" y="857232"/>
            <a:ext cx="7107132" cy="78581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интегрированных занятий: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C3180E-785D-497F-996E-7FDDC3528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/>
              <a:t>-систематизировать, углубить, обобщить личный опыт ребенка (итоговые мероприятия)</a:t>
            </a:r>
          </a:p>
          <a:p>
            <a:pPr marL="0" indent="0" algn="just">
              <a:buNone/>
            </a:pPr>
            <a:r>
              <a:rPr lang="ru-RU" dirty="0"/>
              <a:t>-обеспечить освоение новых способов действий, для осознания связей и зависимостей, которые в повседневных делах от него скрыты,</a:t>
            </a:r>
          </a:p>
          <a:p>
            <a:pPr marL="0" indent="0" algn="just">
              <a:buNone/>
            </a:pPr>
            <a:r>
              <a:rPr lang="ru-RU" dirty="0"/>
              <a:t>-создать условия для использования имеющихся знаний, умений и навыков в разнообразных ситуациях (жизненных, игровых, специально созданных).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24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6DF7EAAA-691B-4E76-AADE-B7598900F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2" t="17948" r="8131"/>
          <a:stretch/>
        </p:blipFill>
        <p:spPr bwMode="auto">
          <a:xfrm>
            <a:off x="478302" y="1641909"/>
            <a:ext cx="8208498" cy="509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23CF0F-21D7-467B-B961-83ED0CBE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B3F222-2BA2-4F17-A650-D765750F3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/>
              <a:t>В интегрированных занятиях сложно определить, какая цель является основной, поскольку они носят включенный характер, позволяют рассмотреть основное понятие (тему) с разных сторон, раскрыть основные свойства и особенности объекта. </a:t>
            </a:r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dirty="0" smtClean="0"/>
              <a:t>Выполняя </a:t>
            </a:r>
            <a:r>
              <a:rPr lang="ru-RU" sz="2400" dirty="0"/>
              <a:t>задания, дети систематизируют свои знания по теме, имеют возможность узнать что-то новое</a:t>
            </a:r>
            <a:r>
              <a:rPr lang="ru-RU" sz="2400" dirty="0" smtClean="0"/>
              <a:t>. </a:t>
            </a:r>
          </a:p>
          <a:p>
            <a:pPr marL="0" indent="0" algn="just">
              <a:buNone/>
            </a:pPr>
            <a:r>
              <a:rPr lang="ru-RU" sz="2400" dirty="0" smtClean="0"/>
              <a:t>Интегрированные занятия – соединяют знания из разных образовательных областей на равноправной основе, дополняя </a:t>
            </a:r>
            <a:r>
              <a:rPr lang="ru-RU" sz="2400" smtClean="0"/>
              <a:t>друг друга.</a:t>
            </a:r>
            <a:endParaRPr lang="ru-RU" sz="2400" dirty="0" smtClean="0"/>
          </a:p>
          <a:p>
            <a:pPr marL="0" indent="0" algn="just">
              <a:buNone/>
            </a:pPr>
            <a:endParaRPr lang="ru-RU" sz="2400" dirty="0"/>
          </a:p>
          <a:p>
            <a:endParaRPr lang="ru-RU" dirty="0"/>
          </a:p>
        </p:txBody>
      </p:sp>
      <p:pic>
        <p:nvPicPr>
          <p:cNvPr id="6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038B0BF3-F13D-43C7-995B-FDA186AFB3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01008"/>
            <a:ext cx="198583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8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51CF4-262B-4995-A49F-4687CD3FF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интеграции специалистов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014FCB3-FC6C-4B0B-82D3-4A92CEF828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3675742"/>
              </p:ext>
            </p:extLst>
          </p:nvPr>
        </p:nvGraphicFramePr>
        <p:xfrm>
          <a:off x="179512" y="1772817"/>
          <a:ext cx="86409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FE00CB4-C2E0-4D13-B81D-E494252B18C5}"/>
              </a:ext>
            </a:extLst>
          </p:cNvPr>
          <p:cNvSpPr txBox="1"/>
          <p:nvPr/>
        </p:nvSpPr>
        <p:spPr>
          <a:xfrm>
            <a:off x="4067944" y="4149080"/>
            <a:ext cx="616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B6697505-62C5-4AAE-9E7C-C0A9419A0B8A}"/>
              </a:ext>
            </a:extLst>
          </p:cNvPr>
          <p:cNvSpPr/>
          <p:nvPr/>
        </p:nvSpPr>
        <p:spPr>
          <a:xfrm>
            <a:off x="3874685" y="1916832"/>
            <a:ext cx="3129114" cy="2855020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884E4A63-358D-47F2-A1EE-9DA2AD80FE01}"/>
              </a:ext>
            </a:extLst>
          </p:cNvPr>
          <p:cNvSpPr/>
          <p:nvPr/>
        </p:nvSpPr>
        <p:spPr>
          <a:xfrm>
            <a:off x="3214678" y="3571876"/>
            <a:ext cx="1480875" cy="12770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Ребенок с ОВЗ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D9E070-D896-433A-8C53-BED18AFC5CF5}"/>
              </a:ext>
            </a:extLst>
          </p:cNvPr>
          <p:cNvSpPr txBox="1"/>
          <p:nvPr/>
        </p:nvSpPr>
        <p:spPr>
          <a:xfrm>
            <a:off x="5269316" y="4129994"/>
            <a:ext cx="1679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Инструктор по </a:t>
            </a:r>
          </a:p>
          <a:p>
            <a:r>
              <a:rPr lang="ru-RU" b="1" dirty="0"/>
              <a:t>физическому </a:t>
            </a:r>
          </a:p>
          <a:p>
            <a:r>
              <a:rPr lang="ru-RU" b="1" dirty="0"/>
              <a:t>воспитанию</a:t>
            </a:r>
          </a:p>
        </p:txBody>
      </p:sp>
    </p:spTree>
    <p:extLst>
      <p:ext uri="{BB962C8B-B14F-4D97-AF65-F5344CB8AC3E}">
        <p14:creationId xmlns:p14="http://schemas.microsoft.com/office/powerpoint/2010/main" val="39719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Требования к структуре интегрированного занятия: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 smtClean="0"/>
              <a:t>1. Чёткость, компактность, сжатость учебного процесса.</a:t>
            </a:r>
          </a:p>
          <a:p>
            <a:r>
              <a:rPr lang="ru-RU" sz="2800" dirty="0" smtClean="0"/>
              <a:t>2.Продуманность и логическая взаимосвязь изучаемого материала разделов программы.</a:t>
            </a:r>
          </a:p>
          <a:p>
            <a:r>
              <a:rPr lang="ru-RU" sz="2800" dirty="0" smtClean="0"/>
              <a:t>3. Взаимообусловленность, взаимосвязанность материала на каждом этапе занятия.</a:t>
            </a:r>
          </a:p>
          <a:p>
            <a:r>
              <a:rPr lang="ru-RU" sz="2800" dirty="0" smtClean="0"/>
              <a:t>4. Большая информативная ёмкость материала.</a:t>
            </a:r>
          </a:p>
          <a:p>
            <a:r>
              <a:rPr lang="ru-RU" sz="2800" dirty="0" smtClean="0"/>
              <a:t>5.Системность и доступность изложения материала.</a:t>
            </a:r>
          </a:p>
          <a:p>
            <a:r>
              <a:rPr lang="ru-RU" sz="2800" dirty="0" smtClean="0"/>
              <a:t>6. Необходимость соблюдения временных рамок НОД.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Механизм организации практики: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1. Вводная часть (создание проблемной ситуации, стимулирующее активность детей к поиску ее решения).</a:t>
            </a:r>
          </a:p>
          <a:p>
            <a:r>
              <a:rPr lang="ru-RU" dirty="0" smtClean="0"/>
              <a:t>2. Основная часть (детям даются новые знания, необходимые для решения проблемного вопроса, на основе программного материала).</a:t>
            </a:r>
          </a:p>
          <a:p>
            <a:r>
              <a:rPr lang="ru-RU" dirty="0" smtClean="0"/>
              <a:t>3. Заключительная часть (детям предлагается любая практическая работа для закрепления полученной информации).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080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B13D8-0F6F-4B72-8D76-A5D339523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413792"/>
            <a:ext cx="8064896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интегрированных занятий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«Времена года»</a:t>
            </a:r>
            <a:endParaRPr lang="ru-RU" dirty="0"/>
          </a:p>
        </p:txBody>
      </p:sp>
      <p:pic>
        <p:nvPicPr>
          <p:cNvPr id="3074" name="Picture 2" descr="https://pp.userapi.com/c604823/v604823333/47009/omEvlwqY5iM.jpg">
            <a:extLst>
              <a:ext uri="{FF2B5EF4-FFF2-40B4-BE49-F238E27FC236}">
                <a16:creationId xmlns:a16="http://schemas.microsoft.com/office/drawing/2014/main" id="{B4F3ACD3-BB0A-49D1-A5AA-D1E34F6116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940" y="1998545"/>
            <a:ext cx="2399308" cy="1799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https://pp.userapi.com/c604823/v604823333/46f87/DteWbp5Jn8U.jpg">
            <a:extLst>
              <a:ext uri="{FF2B5EF4-FFF2-40B4-BE49-F238E27FC236}">
                <a16:creationId xmlns:a16="http://schemas.microsoft.com/office/drawing/2014/main" id="{D622210D-B338-4DEA-A111-A78D3BA22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2172"/>
            <a:ext cx="2585738" cy="2367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8" name="Picture 6" descr="https://pp.userapi.com/c604823/v604823333/46f24/QGPWe1JdUjM.jpg">
            <a:extLst>
              <a:ext uri="{FF2B5EF4-FFF2-40B4-BE49-F238E27FC236}">
                <a16:creationId xmlns:a16="http://schemas.microsoft.com/office/drawing/2014/main" id="{37813595-E964-4588-8D14-5C215E35C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972" y="4253491"/>
            <a:ext cx="3156262" cy="2405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80" name="Picture 8" descr="https://pp.userapi.com/c604823/v604823333/46eca/S7I_jmWBZaw.jpg">
            <a:extLst>
              <a:ext uri="{FF2B5EF4-FFF2-40B4-BE49-F238E27FC236}">
                <a16:creationId xmlns:a16="http://schemas.microsoft.com/office/drawing/2014/main" id="{D0278F3F-0F49-4559-A774-2FB32B17D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940" y="4253491"/>
            <a:ext cx="2444561" cy="2444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868E439-2F89-4007-8C43-379736F23129}"/>
              </a:ext>
            </a:extLst>
          </p:cNvPr>
          <p:cNvSpPr/>
          <p:nvPr/>
        </p:nvSpPr>
        <p:spPr>
          <a:xfrm>
            <a:off x="323528" y="1962470"/>
            <a:ext cx="59547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dirty="0">
                <a:solidFill>
                  <a:prstClr val="white"/>
                </a:solidFill>
              </a:rPr>
              <a:t>Участники: Дети, воспитатель, учитель – логопед, музыкальный руководитель, педагог – психолог, дефектолог.</a:t>
            </a:r>
          </a:p>
        </p:txBody>
      </p:sp>
    </p:spTree>
    <p:extLst>
      <p:ext uri="{BB962C8B-B14F-4D97-AF65-F5344CB8AC3E}">
        <p14:creationId xmlns:p14="http://schemas.microsoft.com/office/powerpoint/2010/main" val="31531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60FB59-1F7E-4ACC-9A40-D183028E4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pp.userapi.com/c604823/v604823333/46e8b/kGjPKrqwJPQ.jpg">
            <a:extLst>
              <a:ext uri="{FF2B5EF4-FFF2-40B4-BE49-F238E27FC236}">
                <a16:creationId xmlns:a16="http://schemas.microsoft.com/office/drawing/2014/main" id="{849A6CA9-DE93-4AF3-88BC-677A0E12A0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1857364"/>
            <a:ext cx="2500330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https://pp.userapi.com/c604823/v604823333/46e1f/lfrv6fkl_cc.jpg">
            <a:extLst>
              <a:ext uri="{FF2B5EF4-FFF2-40B4-BE49-F238E27FC236}">
                <a16:creationId xmlns:a16="http://schemas.microsoft.com/office/drawing/2014/main" id="{B643705F-CA58-4FB8-B05E-D7C69FC17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4357694"/>
            <a:ext cx="2143140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2" name="Picture 6" descr="https://pp.userapi.com/c626616/v626616333/52559/MB72R-8oUC0.jpg">
            <a:extLst>
              <a:ext uri="{FF2B5EF4-FFF2-40B4-BE49-F238E27FC236}">
                <a16:creationId xmlns:a16="http://schemas.microsoft.com/office/drawing/2014/main" id="{BB8A35CB-A2FD-4EB1-9409-15B156810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4429132"/>
            <a:ext cx="2786082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4" name="Picture 8" descr="https://pp.userapi.com/c626616/v626616333/524f6/1YOL1aVmLbc.jpg">
            <a:extLst>
              <a:ext uri="{FF2B5EF4-FFF2-40B4-BE49-F238E27FC236}">
                <a16:creationId xmlns:a16="http://schemas.microsoft.com/office/drawing/2014/main" id="{C42539AB-1885-4A42-AFBF-378390271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857364"/>
            <a:ext cx="2917524" cy="2188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6" name="Picture 10" descr="https://pp.userapi.com/c626616/v626616333/52523/Z1ytuLV4GX4.jpg">
            <a:extLst>
              <a:ext uri="{FF2B5EF4-FFF2-40B4-BE49-F238E27FC236}">
                <a16:creationId xmlns:a16="http://schemas.microsoft.com/office/drawing/2014/main" id="{79796F9A-5134-48B3-B411-01DBA803F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357694"/>
            <a:ext cx="2939819" cy="2204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ÐÐ·Ð´Ð¾ÑÐ¾Ð²Ð¸ÑÐµÐ»ÑÐ½Ð¾-ÑÐ°Ð·Ð²Ð¸Ð²Ð°ÑÑÐ°Ñ Ð¿ÑÐ¾Ð³ÑÐ°Ð¼Ð¼Ð° Ð´Ð»Ñ Ð´ÐµÑÐµÐ¹ Ð¸ ÑÐ¾Ð´Ð¸ÑÐµÐ»ÐµÐ¹">
            <a:extLst>
              <a:ext uri="{FF2B5EF4-FFF2-40B4-BE49-F238E27FC236}">
                <a16:creationId xmlns:a16="http://schemas.microsoft.com/office/drawing/2014/main" id="{ECB291B2-F1C3-47C7-8061-4D8BE81AA7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211" y="2058467"/>
            <a:ext cx="2381250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2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98bb7467f5b7b76b0e48d652a62f18e1d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423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Опыт использования интегрированной деятельности в работе с детьми ОВЗ</vt:lpstr>
      <vt:lpstr>Презентация PowerPoint</vt:lpstr>
      <vt:lpstr>Цель интегрированных занятий: </vt:lpstr>
      <vt:lpstr>Презентация PowerPoint</vt:lpstr>
      <vt:lpstr>Модель интеграции специалистов</vt:lpstr>
      <vt:lpstr>Требования к структуре интегрированного занятия:</vt:lpstr>
      <vt:lpstr>Механизм организации практики:</vt:lpstr>
      <vt:lpstr>Цикл интегрированных занятий  «Времена года»</vt:lpstr>
      <vt:lpstr>Презентация PowerPoint</vt:lpstr>
      <vt:lpstr>Презентация PowerPoint</vt:lpstr>
      <vt:lpstr>Цикл интегрированных занятий с участием родителей «Играя - развиваемся»</vt:lpstr>
      <vt:lpstr> </vt:lpstr>
      <vt:lpstr>Результаты </vt:lpstr>
      <vt:lpstr>Благодарим за внимание!</vt:lpstr>
    </vt:vector>
  </TitlesOfParts>
  <Company>presentation-creation.ru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Синие ромбы</dc:title>
  <dc:creator>obstinate</dc:creator>
  <dc:description>Шаблон презентации с сайта http://presentation-creation.ru/</dc:description>
  <cp:lastModifiedBy>Пользователь Windows</cp:lastModifiedBy>
  <cp:revision>57</cp:revision>
  <dcterms:created xsi:type="dcterms:W3CDTF">2018-02-25T09:09:03Z</dcterms:created>
  <dcterms:modified xsi:type="dcterms:W3CDTF">2022-01-17T04:05:33Z</dcterms:modified>
</cp:coreProperties>
</file>