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2"/>
    <p:sldId id="262" r:id="rId3"/>
    <p:sldId id="263" r:id="rId4"/>
    <p:sldId id="270" r:id="rId5"/>
    <p:sldId id="268" r:id="rId6"/>
    <p:sldId id="271" r:id="rId7"/>
    <p:sldId id="269" r:id="rId8"/>
    <p:sldId id="265" r:id="rId9"/>
    <p:sldId id="272" r:id="rId10"/>
    <p:sldId id="266" r:id="rId11"/>
    <p:sldId id="267" r:id="rId12"/>
    <p:sldId id="260" r:id="rId13"/>
    <p:sldId id="264" r:id="rId14"/>
    <p:sldId id="273" r:id="rId15"/>
    <p:sldId id="274" r:id="rId16"/>
    <p:sldId id="275" r:id="rId17"/>
    <p:sldId id="276" r:id="rId18"/>
    <p:sldId id="277" r:id="rId19"/>
  </p:sldIdLst>
  <p:sldSz cx="9144000" cy="6858000" type="screen4x3"/>
  <p:notesSz cx="6858000" cy="9144000"/>
  <p:custDataLst>
    <p:tags r:id="rId2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41" autoAdjust="0"/>
    <p:restoredTop sz="84583" autoAdjust="0"/>
  </p:normalViewPr>
  <p:slideViewPr>
    <p:cSldViewPr>
      <p:cViewPr>
        <p:scale>
          <a:sx n="64" d="100"/>
          <a:sy n="64" d="100"/>
        </p:scale>
        <p:origin x="-2994" y="-8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03.10.2023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15671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03.10.2023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171217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7784" y="2852936"/>
            <a:ext cx="5832360" cy="1152128"/>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t>03.10.2023</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03.10.2023</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03.10.2023</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57200" y="6520259"/>
            <a:ext cx="2133600" cy="365125"/>
          </a:xfrm>
        </p:spPr>
        <p:txBody>
          <a:bodyPr/>
          <a:lstStyle>
            <a:lvl1pPr>
              <a:defRPr>
                <a:solidFill>
                  <a:schemeClr val="accent1">
                    <a:lumMod val="75000"/>
                  </a:schemeClr>
                </a:solidFill>
              </a:defRPr>
            </a:lvl1pPr>
          </a:lstStyle>
          <a:p>
            <a:fld id="{A5E48A96-E1BB-4C8F-80B2-32A47A48A9D5}" type="datetimeFigureOut">
              <a:rPr lang="ru-RU" smtClean="0"/>
              <a:t>03.10.2023</a:t>
            </a:fld>
            <a:endParaRPr lang="ru-RU"/>
          </a:p>
        </p:txBody>
      </p:sp>
      <p:sp>
        <p:nvSpPr>
          <p:cNvPr id="5" name="Нижний колонтитул 4"/>
          <p:cNvSpPr>
            <a:spLocks noGrp="1"/>
          </p:cNvSpPr>
          <p:nvPr>
            <p:ph type="ftr" sz="quarter" idx="11"/>
          </p:nvPr>
        </p:nvSpPr>
        <p:spPr>
          <a:xfrm>
            <a:off x="3124200" y="6520259"/>
            <a:ext cx="2895600" cy="365125"/>
          </a:xfrm>
        </p:spPr>
        <p:txBody>
          <a:bodyPr/>
          <a:lstStyle>
            <a:lvl1pPr>
              <a:defRPr>
                <a:solidFill>
                  <a:schemeClr val="accent1">
                    <a:lumMod val="75000"/>
                  </a:schemeClr>
                </a:solidFill>
              </a:defRPr>
            </a:lvl1pPr>
          </a:lstStyle>
          <a:p>
            <a:endParaRPr lang="ru-RU"/>
          </a:p>
        </p:txBody>
      </p:sp>
      <p:sp>
        <p:nvSpPr>
          <p:cNvPr id="6" name="Номер слайда 5"/>
          <p:cNvSpPr>
            <a:spLocks noGrp="1"/>
          </p:cNvSpPr>
          <p:nvPr>
            <p:ph type="sldNum" sz="quarter" idx="12"/>
          </p:nvPr>
        </p:nvSpPr>
        <p:spPr>
          <a:xfrm>
            <a:off x="6553200" y="6520259"/>
            <a:ext cx="2133600" cy="365125"/>
          </a:xfrm>
        </p:spPr>
        <p:txBody>
          <a:bodyPr/>
          <a:lstStyle>
            <a:lvl1pPr>
              <a:defRPr>
                <a:solidFill>
                  <a:schemeClr val="accent1">
                    <a:lumMod val="75000"/>
                  </a:schemeClr>
                </a:solidFill>
              </a:defRPr>
            </a:lvl1pPr>
          </a:lstStyle>
          <a:p>
            <a:fld id="{544A1F6A-164B-43BA-A19E-4AE6BB502A21}" type="slidenum">
              <a:rPr lang="ru-RU" smtClean="0"/>
              <a:t>‹#›</a:t>
            </a:fld>
            <a:endParaRPr lang="ru-RU"/>
          </a:p>
        </p:txBody>
      </p:sp>
      <p:sp>
        <p:nvSpPr>
          <p:cNvPr id="12" name="Номер слайда 5"/>
          <p:cNvSpPr txBox="1"/>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1">
                  <a:lumMod val="75000"/>
                </a:schemeClr>
              </a:solidFill>
            </a:endParaRPr>
          </a:p>
        </p:txBody>
      </p:sp>
      <p:sp>
        <p:nvSpPr>
          <p:cNvPr id="10" name="Заголовок 1"/>
          <p:cNvSpPr>
            <a:spLocks noGrp="1"/>
          </p:cNvSpPr>
          <p:nvPr>
            <p:ph type="title"/>
          </p:nvPr>
        </p:nvSpPr>
        <p:spPr>
          <a:xfrm>
            <a:off x="107504" y="63884"/>
            <a:ext cx="6804248" cy="115089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1" name="Текст 2"/>
          <p:cNvSpPr>
            <a:spLocks noGrp="1"/>
          </p:cNvSpPr>
          <p:nvPr>
            <p:ph idx="1"/>
          </p:nvPr>
        </p:nvSpPr>
        <p:spPr>
          <a:xfrm>
            <a:off x="1475656" y="1556792"/>
            <a:ext cx="6264696" cy="439248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7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331640" y="2060848"/>
            <a:ext cx="3528392"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932040" y="2071389"/>
            <a:ext cx="3528392"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t>03.10.2023</a:t>
            </a:fld>
            <a:endParaRPr lang="ru-RU"/>
          </a:p>
        </p:txBody>
      </p:sp>
      <p:sp>
        <p:nvSpPr>
          <p:cNvPr id="6" name="Нижний колонтитул 5"/>
          <p:cNvSpPr>
            <a:spLocks noGrp="1"/>
          </p:cNvSpPr>
          <p:nvPr>
            <p:ph type="ftr" sz="quarter" idx="11"/>
          </p:nvPr>
        </p:nvSpPr>
        <p:spPr/>
        <p:txBody>
          <a:bodyPr/>
          <a:lstStyle>
            <a:lvl1pPr>
              <a:defRPr>
                <a:solidFill>
                  <a:schemeClr val="accent1">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t>03.10.2023</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t>03.10.2023</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03.10.2023</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03.10.2023</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03.10.2023</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t>03.10.2023</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3884"/>
            <a:ext cx="6804248" cy="1150897"/>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619672" y="1556792"/>
            <a:ext cx="7344816" cy="482453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A5E48A96-E1BB-4C8F-80B2-32A47A48A9D5}" type="datetimeFigureOut">
              <a:rPr lang="ru-RU" smtClean="0"/>
              <a:t>03.10.2023</a:t>
            </a:fld>
            <a:endParaRPr lang="ru-RU"/>
          </a:p>
        </p:txBody>
      </p:sp>
      <p:sp>
        <p:nvSpPr>
          <p:cNvPr id="5" name="Нижний колонтитул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ru-RU"/>
          </a:p>
        </p:txBody>
      </p:sp>
      <p:sp>
        <p:nvSpPr>
          <p:cNvPr id="6" name="Номер слайда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544A1F6A-164B-43BA-A19E-4AE6BB502A21}" type="slidenum">
              <a:rPr lang="ru-RU" smtClean="0"/>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14500" y="1622425"/>
            <a:ext cx="7429500" cy="4587875"/>
          </a:xfrm>
        </p:spPr>
        <p:txBody>
          <a:bodyPr>
            <a:noAutofit/>
          </a:bodyPr>
          <a:lstStyle/>
          <a:p>
            <a:pPr algn="ctr"/>
            <a:r>
              <a:rPr lang="ru-RU" sz="4800" dirty="0" smtClean="0">
                <a:solidFill>
                  <a:srgbClr val="002060"/>
                </a:solidFill>
              </a:rPr>
              <a:t>«Запуск речи у </a:t>
            </a:r>
            <a:r>
              <a:rPr lang="ru-RU" sz="4800" dirty="0" err="1" smtClean="0">
                <a:solidFill>
                  <a:srgbClr val="002060"/>
                </a:solidFill>
              </a:rPr>
              <a:t>неговорящих</a:t>
            </a:r>
            <a:r>
              <a:rPr lang="ru-RU" sz="4800" dirty="0" smtClean="0">
                <a:solidFill>
                  <a:srgbClr val="002060"/>
                </a:solidFill>
              </a:rPr>
              <a:t> детей: методики, игры, задания»</a:t>
            </a:r>
            <a:br>
              <a:rPr lang="ru-RU" sz="4800" dirty="0" smtClean="0">
                <a:solidFill>
                  <a:srgbClr val="002060"/>
                </a:solidFill>
              </a:rPr>
            </a:br>
            <a:r>
              <a:rPr lang="ru-RU" sz="4800" dirty="0" smtClean="0">
                <a:solidFill>
                  <a:srgbClr val="002060"/>
                </a:solidFill>
              </a:rPr>
              <a:t>     </a:t>
            </a:r>
            <a:r>
              <a:rPr lang="ru-RU" sz="2400" dirty="0" smtClean="0">
                <a:solidFill>
                  <a:srgbClr val="002060"/>
                </a:solidFill>
              </a:rPr>
              <a:t>учителя-логопеды МБДОУ № 307:</a:t>
            </a:r>
            <a:br>
              <a:rPr lang="ru-RU" sz="2400" dirty="0" smtClean="0">
                <a:solidFill>
                  <a:srgbClr val="002060"/>
                </a:solidFill>
              </a:rPr>
            </a:br>
            <a:r>
              <a:rPr lang="ru-RU" sz="2400" dirty="0" smtClean="0">
                <a:solidFill>
                  <a:srgbClr val="002060"/>
                </a:solidFill>
              </a:rPr>
              <a:t>                                                Тихонова В.Н.</a:t>
            </a:r>
            <a:br>
              <a:rPr lang="ru-RU" sz="2400" dirty="0" smtClean="0">
                <a:solidFill>
                  <a:srgbClr val="002060"/>
                </a:solidFill>
              </a:rPr>
            </a:br>
            <a:r>
              <a:rPr lang="ru-RU" sz="2400" dirty="0" smtClean="0">
                <a:solidFill>
                  <a:srgbClr val="002060"/>
                </a:solidFill>
              </a:rPr>
              <a:t>                                               Воднева О.Ф.</a:t>
            </a:r>
            <a:br>
              <a:rPr lang="ru-RU" sz="2400" dirty="0" smtClean="0">
                <a:solidFill>
                  <a:srgbClr val="002060"/>
                </a:solidFill>
              </a:rPr>
            </a:br>
            <a:r>
              <a:rPr lang="ru-RU" sz="2400" dirty="0" smtClean="0">
                <a:solidFill>
                  <a:srgbClr val="002060"/>
                </a:solidFill>
              </a:rPr>
              <a:t>г. Красноярск</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Грузиновой</a:t>
            </a:r>
            <a:br>
              <a:rPr lang="ru-RU" b="1" dirty="0" smtClean="0"/>
            </a:br>
            <a:r>
              <a:rPr lang="ru-RU" dirty="0" smtClean="0"/>
              <a:t/>
            </a:r>
            <a:br>
              <a:rPr lang="ru-RU" dirty="0" smtClean="0"/>
            </a:br>
            <a:endParaRPr lang="ru-RU" dirty="0"/>
          </a:p>
        </p:txBody>
      </p:sp>
      <p:sp>
        <p:nvSpPr>
          <p:cNvPr id="31" name="Line 260"/>
          <p:cNvSpPr>
            <a:spLocks noChangeShapeType="1"/>
          </p:cNvSpPr>
          <p:nvPr/>
        </p:nvSpPr>
        <p:spPr bwMode="gray">
          <a:xfrm>
            <a:off x="2928926" y="2643182"/>
            <a:ext cx="4800600" cy="0"/>
          </a:xfrm>
          <a:prstGeom prst="line">
            <a:avLst/>
          </a:prstGeom>
          <a:noFill/>
          <a:ln w="25400">
            <a:solidFill>
              <a:schemeClr val="accent1">
                <a:lumMod val="75000"/>
              </a:schemeClr>
            </a:solidFill>
            <a:prstDash val="sysDot"/>
            <a:rou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2" name="Rectangle 261"/>
          <p:cNvSpPr>
            <a:spLocks noChangeArrowheads="1"/>
          </p:cNvSpPr>
          <p:nvPr/>
        </p:nvSpPr>
        <p:spPr bwMode="gray">
          <a:xfrm rot="3419336">
            <a:off x="2395188" y="2082742"/>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2428860" y="2071678"/>
            <a:ext cx="354013" cy="457200"/>
          </a:xfrm>
          <a:prstGeom prst="rect">
            <a:avLst/>
          </a:prstGeom>
          <a:noFill/>
          <a:ln w="9525" algn="ctr">
            <a:noFill/>
            <a:miter lim="800000"/>
          </a:ln>
          <a:effectLst/>
        </p:spPr>
        <p:txBody>
          <a:bodyPr wrap="none">
            <a:spAutoFit/>
          </a:bodyPr>
          <a:lstStyle/>
          <a:p>
            <a:pPr algn="ctr" eaLnBrk="0" hangingPunct="0"/>
            <a:r>
              <a:rPr lang="en-US" sz="2400" b="1" dirty="0">
                <a:solidFill>
                  <a:srgbClr val="FFFFFF"/>
                </a:solidFill>
                <a:latin typeface="Arial" panose="020B0604020202020204" pitchFamily="34" charset="0"/>
              </a:rPr>
              <a:t>2</a:t>
            </a:r>
          </a:p>
        </p:txBody>
      </p:sp>
      <p:sp>
        <p:nvSpPr>
          <p:cNvPr id="40" name="Text Box 269"/>
          <p:cNvSpPr txBox="1">
            <a:spLocks noChangeArrowheads="1"/>
          </p:cNvSpPr>
          <p:nvPr/>
        </p:nvSpPr>
        <p:spPr bwMode="gray">
          <a:xfrm>
            <a:off x="3929058" y="2071678"/>
            <a:ext cx="1006173" cy="461665"/>
          </a:xfrm>
          <a:prstGeom prst="rect">
            <a:avLst/>
          </a:prstGeom>
          <a:noFill/>
          <a:ln w="9525" algn="ctr">
            <a:noFill/>
            <a:miter lim="800000"/>
          </a:ln>
          <a:effectLst/>
        </p:spPr>
        <p:txBody>
          <a:bodyPr wrap="none">
            <a:spAutoFit/>
          </a:bodyPr>
          <a:lstStyle/>
          <a:p>
            <a:pPr eaLnBrk="0" hangingPunct="0"/>
            <a:r>
              <a:rPr lang="ru-RU" sz="2400" b="1" dirty="0" smtClean="0">
                <a:solidFill>
                  <a:schemeClr val="accent1">
                    <a:lumMod val="75000"/>
                  </a:schemeClr>
                </a:solidFill>
                <a:latin typeface="Arial" panose="020B0604020202020204" pitchFamily="34" charset="0"/>
              </a:rPr>
              <a:t>ЭТАП</a:t>
            </a:r>
            <a:endParaRPr lang="en-US" sz="2400" b="1" dirty="0">
              <a:solidFill>
                <a:schemeClr val="accent1">
                  <a:lumMod val="75000"/>
                </a:schemeClr>
              </a:solidFill>
              <a:latin typeface="Arial" panose="020B0604020202020204" pitchFamily="34" charset="0"/>
            </a:endParaRPr>
          </a:p>
        </p:txBody>
      </p:sp>
      <p:sp>
        <p:nvSpPr>
          <p:cNvPr id="23" name="Прямоугольник 22"/>
          <p:cNvSpPr/>
          <p:nvPr/>
        </p:nvSpPr>
        <p:spPr>
          <a:xfrm>
            <a:off x="2214546" y="3143248"/>
            <a:ext cx="6286544" cy="2677656"/>
          </a:xfrm>
          <a:prstGeom prst="rect">
            <a:avLst/>
          </a:prstGeom>
        </p:spPr>
        <p:txBody>
          <a:bodyPr wrap="square">
            <a:spAutoFit/>
          </a:bodyPr>
          <a:lstStyle/>
          <a:p>
            <a:pPr algn="just"/>
            <a:r>
              <a:rPr lang="ru-RU" sz="2800" dirty="0" smtClean="0"/>
              <a:t>Обучение завершению произношения слова при помощи использования эффекта тяготения безударного слога к ударному и/или неустойчивой ноты - к устойчивой и/или к завершению ритмически заданной структуры слова.</a:t>
            </a:r>
            <a:endParaRPr lang="ru-RU"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Грузиновой</a:t>
            </a:r>
            <a:br>
              <a:rPr lang="ru-RU" b="1" dirty="0" smtClean="0"/>
            </a:br>
            <a:r>
              <a:rPr lang="ru-RU" dirty="0" smtClean="0"/>
              <a:t/>
            </a:r>
            <a:br>
              <a:rPr lang="ru-RU" dirty="0" smtClean="0"/>
            </a:br>
            <a:endParaRPr lang="ru-RU" dirty="0"/>
          </a:p>
        </p:txBody>
      </p:sp>
      <p:sp>
        <p:nvSpPr>
          <p:cNvPr id="24" name="Line 253"/>
          <p:cNvSpPr>
            <a:spLocks noChangeShapeType="1"/>
          </p:cNvSpPr>
          <p:nvPr/>
        </p:nvSpPr>
        <p:spPr bwMode="gray">
          <a:xfrm>
            <a:off x="2505068" y="2389177"/>
            <a:ext cx="4800600" cy="0"/>
          </a:xfrm>
          <a:prstGeom prst="line">
            <a:avLst/>
          </a:prstGeom>
          <a:noFill/>
          <a:ln w="25400">
            <a:solidFill>
              <a:schemeClr val="accent1">
                <a:lumMod val="75000"/>
              </a:schemeClr>
            </a:solidFill>
            <a:prstDash val="sysDot"/>
            <a:rou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5" name="Rectangle 254"/>
          <p:cNvSpPr>
            <a:spLocks noChangeArrowheads="1"/>
          </p:cNvSpPr>
          <p:nvPr/>
        </p:nvSpPr>
        <p:spPr bwMode="gray">
          <a:xfrm rot="3419336">
            <a:off x="2220905" y="1812915"/>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6" name="Text Box 255"/>
          <p:cNvSpPr txBox="1">
            <a:spLocks noChangeArrowheads="1"/>
          </p:cNvSpPr>
          <p:nvPr/>
        </p:nvSpPr>
        <p:spPr bwMode="gray">
          <a:xfrm>
            <a:off x="2276468" y="1855777"/>
            <a:ext cx="354013" cy="457200"/>
          </a:xfrm>
          <a:prstGeom prst="rect">
            <a:avLst/>
          </a:prstGeom>
          <a:noFill/>
          <a:ln w="9525" algn="ctr">
            <a:noFill/>
            <a:miter lim="800000"/>
          </a:ln>
          <a:effectLst/>
        </p:spPr>
        <p:txBody>
          <a:bodyPr wrap="none">
            <a:spAutoFit/>
          </a:bodyPr>
          <a:lstStyle/>
          <a:p>
            <a:pPr algn="ctr" eaLnBrk="0" hangingPunct="0"/>
            <a:r>
              <a:rPr lang="ru-RU" sz="2400" b="1" dirty="0" smtClean="0">
                <a:solidFill>
                  <a:srgbClr val="FFFFFF"/>
                </a:solidFill>
                <a:latin typeface="Arial" panose="020B0604020202020204" pitchFamily="34" charset="0"/>
              </a:rPr>
              <a:t>3</a:t>
            </a:r>
            <a:endParaRPr lang="en-US" sz="2400" b="1" dirty="0">
              <a:solidFill>
                <a:srgbClr val="FFFFFF"/>
              </a:solidFill>
              <a:latin typeface="Arial" panose="020B0604020202020204" pitchFamily="34" charset="0"/>
            </a:endParaRPr>
          </a:p>
        </p:txBody>
      </p:sp>
      <p:sp>
        <p:nvSpPr>
          <p:cNvPr id="42" name="Text Box 271"/>
          <p:cNvSpPr txBox="1">
            <a:spLocks noChangeArrowheads="1"/>
          </p:cNvSpPr>
          <p:nvPr/>
        </p:nvSpPr>
        <p:spPr bwMode="gray">
          <a:xfrm>
            <a:off x="4286248" y="1928802"/>
            <a:ext cx="1006173" cy="461665"/>
          </a:xfrm>
          <a:prstGeom prst="rect">
            <a:avLst/>
          </a:prstGeom>
          <a:noFill/>
          <a:ln w="9525" algn="ctr">
            <a:noFill/>
            <a:miter lim="800000"/>
          </a:ln>
          <a:effectLst/>
        </p:spPr>
        <p:txBody>
          <a:bodyPr wrap="none">
            <a:spAutoFit/>
          </a:bodyPr>
          <a:lstStyle/>
          <a:p>
            <a:pPr eaLnBrk="0" hangingPunct="0"/>
            <a:r>
              <a:rPr lang="ru-RU" sz="2400" b="1" dirty="0" smtClean="0">
                <a:solidFill>
                  <a:schemeClr val="accent1">
                    <a:lumMod val="75000"/>
                  </a:schemeClr>
                </a:solidFill>
                <a:latin typeface="Arial" panose="020B0604020202020204" pitchFamily="34" charset="0"/>
              </a:rPr>
              <a:t>ЭТАП</a:t>
            </a:r>
            <a:endParaRPr lang="en-US" sz="2400" b="1" dirty="0">
              <a:solidFill>
                <a:schemeClr val="accent1">
                  <a:lumMod val="75000"/>
                </a:schemeClr>
              </a:solidFill>
              <a:latin typeface="Arial" panose="020B0604020202020204" pitchFamily="34" charset="0"/>
            </a:endParaRPr>
          </a:p>
        </p:txBody>
      </p:sp>
      <p:sp>
        <p:nvSpPr>
          <p:cNvPr id="23" name="Прямоугольник 22"/>
          <p:cNvSpPr/>
          <p:nvPr/>
        </p:nvSpPr>
        <p:spPr>
          <a:xfrm>
            <a:off x="2286000" y="2690336"/>
            <a:ext cx="5715024" cy="2677656"/>
          </a:xfrm>
          <a:prstGeom prst="rect">
            <a:avLst/>
          </a:prstGeom>
        </p:spPr>
        <p:txBody>
          <a:bodyPr wrap="square">
            <a:spAutoFit/>
          </a:bodyPr>
          <a:lstStyle/>
          <a:p>
            <a:pPr algn="just"/>
            <a:r>
              <a:rPr lang="ru-RU" sz="2800" b="1" dirty="0" smtClean="0">
                <a:solidFill>
                  <a:srgbClr val="002060"/>
                </a:solidFill>
              </a:rPr>
              <a:t>обучение произношению фразы с использованием одновременно ее ритмико-мелодической структуры, жестов, картинок и/или предметов, обозначающих слово полностью.</a:t>
            </a:r>
            <a:endParaRPr lang="ru-RU" sz="28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Этапы овладения словом </a:t>
            </a:r>
            <a:r>
              <a:rPr lang="ru-RU" b="1" dirty="0" err="1" smtClean="0"/>
              <a:t>неговорящими</a:t>
            </a:r>
            <a:r>
              <a:rPr lang="ru-RU" b="1" dirty="0" smtClean="0"/>
              <a:t> детьми:</a:t>
            </a:r>
            <a:endParaRPr lang="ru-RU" dirty="0"/>
          </a:p>
        </p:txBody>
      </p:sp>
      <p:sp>
        <p:nvSpPr>
          <p:cNvPr id="6" name="Объект 5"/>
          <p:cNvSpPr>
            <a:spLocks noGrp="1"/>
          </p:cNvSpPr>
          <p:nvPr>
            <p:ph idx="1"/>
          </p:nvPr>
        </p:nvSpPr>
        <p:spPr/>
        <p:txBody>
          <a:bodyPr>
            <a:normAutofit/>
          </a:bodyPr>
          <a:lstStyle/>
          <a:p>
            <a:r>
              <a:rPr lang="ru-RU" sz="4400" dirty="0" smtClean="0">
                <a:solidFill>
                  <a:srgbClr val="002060"/>
                </a:solidFill>
              </a:rPr>
              <a:t>1. Появление потребности в предмете</a:t>
            </a:r>
          </a:p>
          <a:p>
            <a:r>
              <a:rPr lang="ru-RU" sz="4400" dirty="0" smtClean="0">
                <a:solidFill>
                  <a:srgbClr val="002060"/>
                </a:solidFill>
              </a:rPr>
              <a:t>2. Стимуляция  </a:t>
            </a:r>
          </a:p>
          <a:p>
            <a:r>
              <a:rPr lang="ru-RU" sz="4400" dirty="0" smtClean="0">
                <a:solidFill>
                  <a:srgbClr val="002060"/>
                </a:solidFill>
              </a:rPr>
              <a:t>3. Появление слова</a:t>
            </a:r>
          </a:p>
          <a:p>
            <a:endParaRPr lang="ru-RU" sz="24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3884"/>
            <a:ext cx="6821950" cy="1150897"/>
          </a:xfrm>
        </p:spPr>
        <p:txBody>
          <a:bodyPr>
            <a:normAutofit fontScale="90000"/>
          </a:bodyPr>
          <a:lstStyle/>
          <a:p>
            <a:r>
              <a:rPr lang="ru-RU" b="1" dirty="0" smtClean="0"/>
              <a:t>Игры и задания для </a:t>
            </a:r>
            <a:r>
              <a:rPr lang="ru-RU" b="1" dirty="0" err="1" smtClean="0"/>
              <a:t>неговорящих</a:t>
            </a:r>
            <a:r>
              <a:rPr lang="ru-RU" b="1" dirty="0" smtClean="0"/>
              <a:t> детей:</a:t>
            </a:r>
            <a:endParaRPr lang="ru-RU" b="1" dirty="0"/>
          </a:p>
        </p:txBody>
      </p:sp>
      <p:sp>
        <p:nvSpPr>
          <p:cNvPr id="3" name="Содержимое 2"/>
          <p:cNvSpPr>
            <a:spLocks noGrp="1"/>
          </p:cNvSpPr>
          <p:nvPr>
            <p:ph idx="1"/>
          </p:nvPr>
        </p:nvSpPr>
        <p:spPr>
          <a:xfrm>
            <a:off x="1071538" y="1785926"/>
            <a:ext cx="6429420" cy="4163354"/>
          </a:xfrm>
        </p:spPr>
        <p:txBody>
          <a:bodyPr>
            <a:normAutofit fontScale="55000" lnSpcReduction="20000"/>
          </a:bodyPr>
          <a:lstStyle/>
          <a:p>
            <a:pPr algn="just">
              <a:buNone/>
            </a:pPr>
            <a:r>
              <a:rPr lang="ru-RU" dirty="0" smtClean="0">
                <a:solidFill>
                  <a:srgbClr val="002060"/>
                </a:solidFill>
              </a:rPr>
              <a:t>«</a:t>
            </a:r>
            <a:r>
              <a:rPr lang="ru-RU" b="1" dirty="0" smtClean="0">
                <a:solidFill>
                  <a:srgbClr val="002060"/>
                </a:solidFill>
              </a:rPr>
              <a:t>Звуки и руки»</a:t>
            </a:r>
          </a:p>
          <a:p>
            <a:pPr algn="just">
              <a:buNone/>
            </a:pPr>
            <a:r>
              <a:rPr lang="ru-RU" b="1" dirty="0" smtClean="0">
                <a:solidFill>
                  <a:srgbClr val="002060"/>
                </a:solidFill>
              </a:rPr>
              <a:t>       Двигайте руками и ногами и произносите на каждый жест определенный звук. Например, разводим руки в стороны и поём: «</a:t>
            </a:r>
            <a:r>
              <a:rPr lang="ru-RU" b="1" dirty="0" err="1" smtClean="0">
                <a:solidFill>
                  <a:srgbClr val="002060"/>
                </a:solidFill>
              </a:rPr>
              <a:t>Аааа</a:t>
            </a:r>
            <a:r>
              <a:rPr lang="ru-RU" b="1" dirty="0" smtClean="0">
                <a:solidFill>
                  <a:srgbClr val="002060"/>
                </a:solidFill>
              </a:rPr>
              <a:t>», приставляем ладошки к уголкам рта на «</a:t>
            </a:r>
            <a:r>
              <a:rPr lang="ru-RU" b="1" dirty="0" err="1" smtClean="0">
                <a:solidFill>
                  <a:srgbClr val="002060"/>
                </a:solidFill>
              </a:rPr>
              <a:t>Уууу</a:t>
            </a:r>
            <a:r>
              <a:rPr lang="ru-RU" b="1" dirty="0" smtClean="0">
                <a:solidFill>
                  <a:srgbClr val="002060"/>
                </a:solidFill>
              </a:rPr>
              <a:t>», ставим ноги на ширину плеч на «</a:t>
            </a:r>
            <a:r>
              <a:rPr lang="ru-RU" b="1" dirty="0" err="1" smtClean="0">
                <a:solidFill>
                  <a:srgbClr val="002060"/>
                </a:solidFill>
              </a:rPr>
              <a:t>Иииии</a:t>
            </a:r>
            <a:r>
              <a:rPr lang="ru-RU" b="1" dirty="0" smtClean="0">
                <a:solidFill>
                  <a:srgbClr val="002060"/>
                </a:solidFill>
              </a:rPr>
              <a:t>», сцепляем пальцы в замок и поднимаем руки над головой на «</a:t>
            </a:r>
            <a:r>
              <a:rPr lang="ru-RU" b="1" dirty="0" err="1" smtClean="0">
                <a:solidFill>
                  <a:srgbClr val="002060"/>
                </a:solidFill>
              </a:rPr>
              <a:t>Оооо</a:t>
            </a:r>
            <a:r>
              <a:rPr lang="ru-RU" b="1" dirty="0" smtClean="0">
                <a:solidFill>
                  <a:srgbClr val="002060"/>
                </a:solidFill>
              </a:rPr>
              <a:t>» и т. д.</a:t>
            </a:r>
          </a:p>
          <a:p>
            <a:pPr algn="just">
              <a:buNone/>
            </a:pPr>
            <a:r>
              <a:rPr lang="ru-RU" b="1" dirty="0" smtClean="0">
                <a:solidFill>
                  <a:srgbClr val="002060"/>
                </a:solidFill>
              </a:rPr>
              <a:t> </a:t>
            </a:r>
          </a:p>
          <a:p>
            <a:pPr algn="just">
              <a:buNone/>
            </a:pPr>
            <a:r>
              <a:rPr lang="ru-RU" b="1" dirty="0" smtClean="0">
                <a:solidFill>
                  <a:srgbClr val="002060"/>
                </a:solidFill>
              </a:rPr>
              <a:t>«Играем в мячик»</a:t>
            </a:r>
          </a:p>
          <a:p>
            <a:pPr algn="just">
              <a:buNone/>
            </a:pPr>
            <a:r>
              <a:rPr lang="ru-RU" b="1" dirty="0" smtClean="0">
                <a:solidFill>
                  <a:srgbClr val="002060"/>
                </a:solidFill>
              </a:rPr>
              <a:t>       Сядьте с ребенком на пол, широко расставьте ноги, кидайте мячик малышу со словами «Давай поиграем! Лови мячик, лови», выделяя интонацией глагол «лови». Таким образом, вы будете побуждать ребенка произнести это слово, когда он будет кидать вам мячик в ответ. То же самое проделайте, когда будете катать мячик: «Кати мячик, кати!». Игра должна быть эмоциональной, поэтому не скупитесь на ободрение и похвалу.</a:t>
            </a:r>
          </a:p>
          <a:p>
            <a:pPr algn="just">
              <a:buNone/>
            </a:pPr>
            <a:endParaRPr lang="ru-RU" b="1" dirty="0">
              <a:solidFill>
                <a:srgbClr val="002060"/>
              </a:solidFill>
            </a:endParaRPr>
          </a:p>
        </p:txBody>
      </p:sp>
      <p:pic>
        <p:nvPicPr>
          <p:cNvPr id="6146" name="Picture 2" descr="Картинки по запросу &quot;мячик&quot;"/>
          <p:cNvPicPr>
            <a:picLocks noChangeAspect="1" noChangeArrowheads="1"/>
          </p:cNvPicPr>
          <p:nvPr/>
        </p:nvPicPr>
        <p:blipFill>
          <a:blip r:embed="rId2" cstate="print"/>
          <a:srcRect/>
          <a:stretch>
            <a:fillRect/>
          </a:stretch>
        </p:blipFill>
        <p:spPr bwMode="auto">
          <a:xfrm>
            <a:off x="7500958" y="3357869"/>
            <a:ext cx="1417101" cy="14201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3884"/>
            <a:ext cx="6821950" cy="1150897"/>
          </a:xfrm>
        </p:spPr>
        <p:txBody>
          <a:bodyPr>
            <a:normAutofit fontScale="90000"/>
          </a:bodyPr>
          <a:lstStyle/>
          <a:p>
            <a:r>
              <a:rPr lang="ru-RU" b="1" dirty="0" smtClean="0"/>
              <a:t>Игры и задания для </a:t>
            </a:r>
            <a:r>
              <a:rPr lang="ru-RU" b="1" dirty="0" err="1" smtClean="0"/>
              <a:t>неговорящих</a:t>
            </a:r>
            <a:r>
              <a:rPr lang="ru-RU" b="1" dirty="0" smtClean="0"/>
              <a:t> детей:</a:t>
            </a:r>
            <a:endParaRPr lang="ru-RU" b="1" dirty="0"/>
          </a:p>
        </p:txBody>
      </p:sp>
      <p:sp>
        <p:nvSpPr>
          <p:cNvPr id="3" name="Содержимое 2"/>
          <p:cNvSpPr>
            <a:spLocks noGrp="1"/>
          </p:cNvSpPr>
          <p:nvPr>
            <p:ph idx="1"/>
          </p:nvPr>
        </p:nvSpPr>
        <p:spPr>
          <a:xfrm>
            <a:off x="1071538" y="1643050"/>
            <a:ext cx="6429420" cy="4306230"/>
          </a:xfrm>
        </p:spPr>
        <p:txBody>
          <a:bodyPr>
            <a:normAutofit fontScale="47500" lnSpcReduction="20000"/>
          </a:bodyPr>
          <a:lstStyle/>
          <a:p>
            <a:pPr>
              <a:buNone/>
            </a:pPr>
            <a:r>
              <a:rPr lang="ru-RU" b="1" dirty="0" smtClean="0">
                <a:solidFill>
                  <a:srgbClr val="002060"/>
                </a:solidFill>
              </a:rPr>
              <a:t>«Будильник»</a:t>
            </a:r>
          </a:p>
          <a:p>
            <a:pPr algn="just">
              <a:buNone/>
            </a:pPr>
            <a:r>
              <a:rPr lang="ru-RU" b="1" dirty="0" smtClean="0">
                <a:solidFill>
                  <a:srgbClr val="002060"/>
                </a:solidFill>
              </a:rPr>
              <a:t>        Это упражнение обычно нравится детям. Перед выполнением желательно убедиться, что ребенок примерно представляет себе, что такое часы. Скажите, что сейчас вы превратите малыша в будильник, и «заведите» его: сделайте несколько круговых движений пальцем по детской ладошке, животу, головке или спинке, приговаривая: «тик-так», «</a:t>
            </a:r>
            <a:r>
              <a:rPr lang="ru-RU" b="1" dirty="0" err="1" smtClean="0">
                <a:solidFill>
                  <a:srgbClr val="002060"/>
                </a:solidFill>
              </a:rPr>
              <a:t>тик-так</a:t>
            </a:r>
            <a:r>
              <a:rPr lang="ru-RU" b="1" dirty="0" smtClean="0">
                <a:solidFill>
                  <a:srgbClr val="002060"/>
                </a:solidFill>
              </a:rPr>
              <a:t>». Теперь он должен зазвонить: ритмично потряхивайте ладошку, сопровождая движения звуком «</a:t>
            </a:r>
            <a:r>
              <a:rPr lang="ru-RU" b="1" dirty="0" err="1" smtClean="0">
                <a:solidFill>
                  <a:srgbClr val="002060"/>
                </a:solidFill>
              </a:rPr>
              <a:t>ззззз</a:t>
            </a:r>
            <a:r>
              <a:rPr lang="ru-RU" b="1" dirty="0" smtClean="0">
                <a:solidFill>
                  <a:srgbClr val="002060"/>
                </a:solidFill>
              </a:rPr>
              <a:t>». Потом предложите малышу, чтобы будильником были вы, а он должен завести вас. Поначалу помогайте ребенку произносить нужные слова и звуки, чем чаще повторять игру, тем быстрее он запомнит эти звукоподражания.</a:t>
            </a:r>
          </a:p>
          <a:p>
            <a:pPr algn="just">
              <a:buNone/>
            </a:pPr>
            <a:r>
              <a:rPr lang="ru-RU" b="1" dirty="0" smtClean="0">
                <a:solidFill>
                  <a:srgbClr val="002060"/>
                </a:solidFill>
              </a:rPr>
              <a:t> </a:t>
            </a:r>
          </a:p>
          <a:p>
            <a:pPr algn="just">
              <a:buNone/>
            </a:pPr>
            <a:r>
              <a:rPr lang="ru-RU" b="1" dirty="0" smtClean="0">
                <a:solidFill>
                  <a:srgbClr val="002060"/>
                </a:solidFill>
              </a:rPr>
              <a:t>«Поезд»</a:t>
            </a:r>
          </a:p>
          <a:p>
            <a:pPr algn="just">
              <a:buNone/>
            </a:pPr>
            <a:r>
              <a:rPr lang="ru-RU" b="1" dirty="0" smtClean="0">
                <a:solidFill>
                  <a:srgbClr val="002060"/>
                </a:solidFill>
              </a:rPr>
              <a:t>        Встаньте с ребенком друг за другом, объясните малышу, что теперь вы – вагоны поезда и совершите много интересных путешествий. Вагоном в вашем составе может стать каждый член семьи. Во время движения издавайте звуки типа «</a:t>
            </a:r>
            <a:r>
              <a:rPr lang="ru-RU" b="1" dirty="0" err="1" smtClean="0">
                <a:solidFill>
                  <a:srgbClr val="002060"/>
                </a:solidFill>
              </a:rPr>
              <a:t>ту-туу-ту</a:t>
            </a:r>
            <a:r>
              <a:rPr lang="ru-RU" b="1" dirty="0" smtClean="0">
                <a:solidFill>
                  <a:srgbClr val="002060"/>
                </a:solidFill>
              </a:rPr>
              <a:t>, </a:t>
            </a:r>
            <a:r>
              <a:rPr lang="ru-RU" b="1" dirty="0" err="1" smtClean="0">
                <a:solidFill>
                  <a:srgbClr val="002060"/>
                </a:solidFill>
              </a:rPr>
              <a:t>чух-чух-чух</a:t>
            </a:r>
            <a:r>
              <a:rPr lang="ru-RU" b="1" dirty="0" smtClean="0">
                <a:solidFill>
                  <a:srgbClr val="002060"/>
                </a:solidFill>
              </a:rPr>
              <a:t>, </a:t>
            </a:r>
            <a:r>
              <a:rPr lang="ru-RU" b="1" dirty="0" err="1" smtClean="0">
                <a:solidFill>
                  <a:srgbClr val="002060"/>
                </a:solidFill>
              </a:rPr>
              <a:t>туууу</a:t>
            </a:r>
            <a:r>
              <a:rPr lang="ru-RU" b="1" dirty="0" smtClean="0">
                <a:solidFill>
                  <a:srgbClr val="002060"/>
                </a:solidFill>
              </a:rPr>
              <a:t>!», побуждая ребенка произносить их вместе с вами. Во время поездок по квартире, комментируйте все, что видите: «вот стиральная машина, а вот кухня, сейчас поедем за игрушками в детскую» и т. д.</a:t>
            </a:r>
          </a:p>
          <a:p>
            <a:pPr>
              <a:buNone/>
            </a:pPr>
            <a:endParaRPr lang="ru-RU" b="1" dirty="0">
              <a:solidFill>
                <a:srgbClr val="002060"/>
              </a:solidFill>
            </a:endParaRPr>
          </a:p>
        </p:txBody>
      </p:sp>
      <p:pic>
        <p:nvPicPr>
          <p:cNvPr id="5122" name="Picture 2" descr="Картинки по запросу &quot;игры с ладошками&quot;"/>
          <p:cNvPicPr>
            <a:picLocks noChangeAspect="1" noChangeArrowheads="1"/>
          </p:cNvPicPr>
          <p:nvPr/>
        </p:nvPicPr>
        <p:blipFill>
          <a:blip r:embed="rId2">
            <a:clrChange>
              <a:clrFrom>
                <a:srgbClr val="FDFDFD"/>
              </a:clrFrom>
              <a:clrTo>
                <a:srgbClr val="FDFDFD">
                  <a:alpha val="0"/>
                </a:srgbClr>
              </a:clrTo>
            </a:clrChange>
          </a:blip>
          <a:srcRect/>
          <a:stretch>
            <a:fillRect/>
          </a:stretch>
        </p:blipFill>
        <p:spPr bwMode="auto">
          <a:xfrm>
            <a:off x="7184288" y="3000372"/>
            <a:ext cx="1657585" cy="19288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3884"/>
            <a:ext cx="6821950" cy="1150897"/>
          </a:xfrm>
        </p:spPr>
        <p:txBody>
          <a:bodyPr>
            <a:normAutofit fontScale="90000"/>
          </a:bodyPr>
          <a:lstStyle/>
          <a:p>
            <a:r>
              <a:rPr lang="ru-RU" b="1" dirty="0" smtClean="0"/>
              <a:t>Игры и задания для </a:t>
            </a:r>
            <a:r>
              <a:rPr lang="ru-RU" b="1" dirty="0" err="1" smtClean="0"/>
              <a:t>неговорящих</a:t>
            </a:r>
            <a:r>
              <a:rPr lang="ru-RU" b="1" dirty="0" smtClean="0"/>
              <a:t> детей:</a:t>
            </a:r>
            <a:endParaRPr lang="ru-RU" b="1" dirty="0"/>
          </a:p>
        </p:txBody>
      </p:sp>
      <p:sp>
        <p:nvSpPr>
          <p:cNvPr id="3" name="Содержимое 2"/>
          <p:cNvSpPr>
            <a:spLocks noGrp="1"/>
          </p:cNvSpPr>
          <p:nvPr>
            <p:ph idx="1"/>
          </p:nvPr>
        </p:nvSpPr>
        <p:spPr>
          <a:xfrm>
            <a:off x="1071538" y="1643050"/>
            <a:ext cx="6215106" cy="4306230"/>
          </a:xfrm>
        </p:spPr>
        <p:txBody>
          <a:bodyPr>
            <a:normAutofit fontScale="77500" lnSpcReduction="20000"/>
          </a:bodyPr>
          <a:lstStyle/>
          <a:p>
            <a:pPr algn="just">
              <a:buNone/>
            </a:pPr>
            <a:r>
              <a:rPr lang="ru-RU" sz="2400" b="1" dirty="0" smtClean="0">
                <a:solidFill>
                  <a:srgbClr val="002060"/>
                </a:solidFill>
              </a:rPr>
              <a:t>«Кап-кап-кап»</a:t>
            </a:r>
          </a:p>
          <a:p>
            <a:pPr algn="just">
              <a:buNone/>
            </a:pPr>
            <a:r>
              <a:rPr lang="ru-RU" sz="2400" b="1" dirty="0" smtClean="0">
                <a:solidFill>
                  <a:srgbClr val="002060"/>
                </a:solidFill>
              </a:rPr>
              <a:t>      Для этого задания вам потребуется набор небольших цветных губок для мытья посуды. Поставьте на стол две миски: одну пустую, а другую с водой, рядом разложите губки, чтобы ребенок мог выбрать любую. Возьмите одну, намочите и выжмите в пустую миску, приговаривая: «кап-кап-кап». Предложите ребенку сделать то же самое с другими губками.</a:t>
            </a:r>
          </a:p>
          <a:p>
            <a:pPr algn="just">
              <a:buNone/>
            </a:pPr>
            <a:r>
              <a:rPr lang="ru-RU" sz="2400" b="1" dirty="0" smtClean="0">
                <a:solidFill>
                  <a:srgbClr val="002060"/>
                </a:solidFill>
              </a:rPr>
              <a:t> </a:t>
            </a:r>
          </a:p>
          <a:p>
            <a:pPr algn="just">
              <a:buNone/>
            </a:pPr>
            <a:r>
              <a:rPr lang="ru-RU" sz="2400" b="1" dirty="0" smtClean="0">
                <a:solidFill>
                  <a:srgbClr val="002060"/>
                </a:solidFill>
              </a:rPr>
              <a:t>«Пузыри»</a:t>
            </a:r>
          </a:p>
          <a:p>
            <a:pPr algn="just">
              <a:buNone/>
            </a:pPr>
            <a:r>
              <a:rPr lang="ru-RU" sz="2400" b="1" dirty="0" smtClean="0">
                <a:solidFill>
                  <a:srgbClr val="002060"/>
                </a:solidFill>
              </a:rPr>
              <a:t>      Эта игра помогает ребенку научиться управлять своими речевыми органами. Вы пускаете мыльные пузыри, а ребенок должен их хлопать, одновременно произнося парные звуки: «б»-«</a:t>
            </a:r>
            <a:r>
              <a:rPr lang="ru-RU" sz="2400" b="1" dirty="0" err="1" smtClean="0">
                <a:solidFill>
                  <a:srgbClr val="002060"/>
                </a:solidFill>
              </a:rPr>
              <a:t>п</a:t>
            </a:r>
            <a:r>
              <a:rPr lang="ru-RU" sz="2400" b="1" dirty="0" smtClean="0">
                <a:solidFill>
                  <a:srgbClr val="002060"/>
                </a:solidFill>
              </a:rPr>
              <a:t>», «в» — «</a:t>
            </a:r>
            <a:r>
              <a:rPr lang="ru-RU" sz="2400" b="1" dirty="0" err="1" smtClean="0">
                <a:solidFill>
                  <a:srgbClr val="002060"/>
                </a:solidFill>
              </a:rPr>
              <a:t>ф</a:t>
            </a:r>
            <a:r>
              <a:rPr lang="ru-RU" sz="2400" b="1" dirty="0" smtClean="0">
                <a:solidFill>
                  <a:srgbClr val="002060"/>
                </a:solidFill>
              </a:rPr>
              <a:t>», «т» — «</a:t>
            </a:r>
            <a:r>
              <a:rPr lang="ru-RU" sz="2400" b="1" dirty="0" err="1" smtClean="0">
                <a:solidFill>
                  <a:srgbClr val="002060"/>
                </a:solidFill>
              </a:rPr>
              <a:t>д</a:t>
            </a:r>
            <a:r>
              <a:rPr lang="ru-RU" sz="2400" b="1" dirty="0" smtClean="0">
                <a:solidFill>
                  <a:srgbClr val="002060"/>
                </a:solidFill>
              </a:rPr>
              <a:t>» и другие. Помогайте ребенку, произнося звуки вместе с ним.</a:t>
            </a:r>
          </a:p>
          <a:p>
            <a:pPr>
              <a:buNone/>
            </a:pPr>
            <a:endParaRPr lang="ru-RU" b="1" dirty="0">
              <a:solidFill>
                <a:srgbClr val="002060"/>
              </a:solidFill>
            </a:endParaRPr>
          </a:p>
        </p:txBody>
      </p:sp>
      <p:pic>
        <p:nvPicPr>
          <p:cNvPr id="4098" name="Picture 2" descr="Картинки по запросу &quot;губка для посуды&quo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8082" y="1785926"/>
            <a:ext cx="1446620" cy="1928826"/>
          </a:xfrm>
          <a:prstGeom prst="rect">
            <a:avLst/>
          </a:prstGeom>
          <a:noFill/>
        </p:spPr>
      </p:pic>
      <p:pic>
        <p:nvPicPr>
          <p:cNvPr id="4100" name="Picture 4" descr="Картинки по запросу &quot;пузыри мыльные&quot;"/>
          <p:cNvPicPr>
            <a:picLocks noChangeAspect="1" noChangeArrowheads="1"/>
          </p:cNvPicPr>
          <p:nvPr/>
        </p:nvPicPr>
        <p:blipFill>
          <a:blip r:embed="rId3"/>
          <a:srcRect/>
          <a:stretch>
            <a:fillRect/>
          </a:stretch>
        </p:blipFill>
        <p:spPr bwMode="auto">
          <a:xfrm>
            <a:off x="6357950" y="4000504"/>
            <a:ext cx="3049042" cy="220402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3884"/>
            <a:ext cx="6821950" cy="1150897"/>
          </a:xfrm>
        </p:spPr>
        <p:txBody>
          <a:bodyPr>
            <a:normAutofit fontScale="90000"/>
          </a:bodyPr>
          <a:lstStyle/>
          <a:p>
            <a:r>
              <a:rPr lang="ru-RU" b="1" dirty="0" smtClean="0"/>
              <a:t>Игры и задания для </a:t>
            </a:r>
            <a:r>
              <a:rPr lang="ru-RU" b="1" dirty="0" err="1" smtClean="0"/>
              <a:t>неговорящих</a:t>
            </a:r>
            <a:r>
              <a:rPr lang="ru-RU" b="1" dirty="0" smtClean="0"/>
              <a:t> детей:</a:t>
            </a:r>
            <a:endParaRPr lang="ru-RU" b="1" dirty="0"/>
          </a:p>
        </p:txBody>
      </p:sp>
      <p:sp>
        <p:nvSpPr>
          <p:cNvPr id="3" name="Содержимое 2"/>
          <p:cNvSpPr>
            <a:spLocks noGrp="1"/>
          </p:cNvSpPr>
          <p:nvPr>
            <p:ph idx="1"/>
          </p:nvPr>
        </p:nvSpPr>
        <p:spPr>
          <a:xfrm>
            <a:off x="1071538" y="1643050"/>
            <a:ext cx="6020742" cy="4306230"/>
          </a:xfrm>
        </p:spPr>
        <p:txBody>
          <a:bodyPr>
            <a:normAutofit fontScale="85000" lnSpcReduction="20000"/>
          </a:bodyPr>
          <a:lstStyle/>
          <a:p>
            <a:pPr algn="just">
              <a:buNone/>
            </a:pPr>
            <a:r>
              <a:rPr lang="ru-RU" sz="2400" b="1" dirty="0" smtClean="0">
                <a:solidFill>
                  <a:srgbClr val="002060"/>
                </a:solidFill>
              </a:rPr>
              <a:t>«Говорящий мячик»</a:t>
            </a:r>
          </a:p>
          <a:p>
            <a:pPr algn="just">
              <a:buNone/>
            </a:pPr>
            <a:r>
              <a:rPr lang="ru-RU" sz="2400" b="1" dirty="0" smtClean="0">
                <a:solidFill>
                  <a:srgbClr val="002060"/>
                </a:solidFill>
              </a:rPr>
              <a:t>      Возьмите небольшой мячик, который помещается в ладошку, его можно связать крючком и наполнить рисом или крупой, тогда он будет еще мягко массировать детские ручки. Перекладывайте мячик из руки в руку и произносите сначала звуки (лучше начинать с гласных и звонких согласных), а потом, по мере освоения ребенком упражнения, и слоги: КИ-СА, МА-МА, БА-БА, ДЕ-ДА и т. д.</a:t>
            </a:r>
          </a:p>
          <a:p>
            <a:pPr algn="just">
              <a:buNone/>
            </a:pPr>
            <a:r>
              <a:rPr lang="ru-RU" sz="2400" b="1" dirty="0" smtClean="0">
                <a:solidFill>
                  <a:srgbClr val="002060"/>
                </a:solidFill>
              </a:rPr>
              <a:t> </a:t>
            </a:r>
          </a:p>
          <a:p>
            <a:pPr algn="just">
              <a:buNone/>
            </a:pPr>
            <a:r>
              <a:rPr lang="ru-RU" sz="2400" b="1" dirty="0" smtClean="0">
                <a:solidFill>
                  <a:srgbClr val="002060"/>
                </a:solidFill>
              </a:rPr>
              <a:t>«Чудесный шкафчик/сундучок/коробочка»</a:t>
            </a:r>
          </a:p>
          <a:p>
            <a:pPr algn="just">
              <a:buNone/>
            </a:pPr>
            <a:r>
              <a:rPr lang="ru-RU" sz="2400" b="1" dirty="0" smtClean="0">
                <a:solidFill>
                  <a:srgbClr val="002060"/>
                </a:solidFill>
              </a:rPr>
              <a:t>      Вам потребуется небольшой сундучок с любым наполнителем. При ребенке спрячьте в него игрушку или хорошо знакомый ему предмет. Ребенок должен найти его, достать и назвать.</a:t>
            </a:r>
          </a:p>
        </p:txBody>
      </p:sp>
      <p:pic>
        <p:nvPicPr>
          <p:cNvPr id="4" name="Рисунок 3"/>
          <p:cNvPicPr>
            <a:picLocks noChangeAspect="1"/>
          </p:cNvPicPr>
          <p:nvPr/>
        </p:nvPicPr>
        <p:blipFill>
          <a:blip r:embed="rId2"/>
          <a:stretch>
            <a:fillRect/>
          </a:stretch>
        </p:blipFill>
        <p:spPr>
          <a:xfrm>
            <a:off x="7143768" y="3857628"/>
            <a:ext cx="1743607" cy="4444369"/>
          </a:xfrm>
          <a:prstGeom prst="rect">
            <a:avLst/>
          </a:prstGeom>
        </p:spPr>
      </p:pic>
      <p:pic>
        <p:nvPicPr>
          <p:cNvPr id="5" name="Рисунок 4"/>
          <p:cNvPicPr>
            <a:picLocks noChangeAspect="1"/>
          </p:cNvPicPr>
          <p:nvPr/>
        </p:nvPicPr>
        <p:blipFill>
          <a:blip r:embed="rId3"/>
          <a:srcRect b="48483"/>
          <a:stretch>
            <a:fillRect/>
          </a:stretch>
        </p:blipFill>
        <p:spPr>
          <a:xfrm>
            <a:off x="7143768" y="1000108"/>
            <a:ext cx="1743607" cy="22896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3884"/>
            <a:ext cx="6821950" cy="1150897"/>
          </a:xfrm>
        </p:spPr>
        <p:txBody>
          <a:bodyPr>
            <a:normAutofit fontScale="90000"/>
          </a:bodyPr>
          <a:lstStyle/>
          <a:p>
            <a:r>
              <a:rPr lang="ru-RU" b="1" dirty="0" smtClean="0"/>
              <a:t>Игры и задания для </a:t>
            </a:r>
            <a:r>
              <a:rPr lang="ru-RU" b="1" dirty="0" err="1" smtClean="0"/>
              <a:t>неговорящих</a:t>
            </a:r>
            <a:r>
              <a:rPr lang="ru-RU" b="1" dirty="0" smtClean="0"/>
              <a:t> детей:</a:t>
            </a:r>
            <a:endParaRPr lang="ru-RU" b="1" dirty="0"/>
          </a:p>
        </p:txBody>
      </p:sp>
      <p:sp>
        <p:nvSpPr>
          <p:cNvPr id="3" name="Содержимое 2"/>
          <p:cNvSpPr>
            <a:spLocks noGrp="1"/>
          </p:cNvSpPr>
          <p:nvPr>
            <p:ph idx="1"/>
          </p:nvPr>
        </p:nvSpPr>
        <p:spPr>
          <a:xfrm>
            <a:off x="1071538" y="1643050"/>
            <a:ext cx="6572296" cy="4714908"/>
          </a:xfrm>
        </p:spPr>
        <p:txBody>
          <a:bodyPr>
            <a:normAutofit fontScale="85000" lnSpcReduction="20000"/>
          </a:bodyPr>
          <a:lstStyle/>
          <a:p>
            <a:pPr algn="just">
              <a:buNone/>
            </a:pPr>
            <a:r>
              <a:rPr lang="ru-RU" sz="2000" b="1" dirty="0" smtClean="0">
                <a:solidFill>
                  <a:srgbClr val="002060"/>
                </a:solidFill>
              </a:rPr>
              <a:t>«Буль-буль»</a:t>
            </a:r>
          </a:p>
          <a:p>
            <a:pPr algn="just">
              <a:buNone/>
            </a:pPr>
            <a:r>
              <a:rPr lang="ru-RU" sz="2000" b="1" dirty="0" smtClean="0">
                <a:solidFill>
                  <a:srgbClr val="002060"/>
                </a:solidFill>
              </a:rPr>
              <a:t>      Приготовьте большую миску с водой, цветные мелкие камешки, бусины, пуговицы, ракушки и пр. Бросайте вместе с ребенком предметы в воду, повторяя на каждый бросок: «</a:t>
            </a:r>
            <a:r>
              <a:rPr lang="ru-RU" sz="2000" b="1" dirty="0" err="1" smtClean="0">
                <a:solidFill>
                  <a:srgbClr val="002060"/>
                </a:solidFill>
              </a:rPr>
              <a:t>буль</a:t>
            </a:r>
            <a:r>
              <a:rPr lang="ru-RU" sz="2000" b="1" dirty="0" smtClean="0">
                <a:solidFill>
                  <a:srgbClr val="002060"/>
                </a:solidFill>
              </a:rPr>
              <a:t>», «бултых».</a:t>
            </a:r>
          </a:p>
          <a:p>
            <a:pPr algn="just">
              <a:buNone/>
            </a:pPr>
            <a:r>
              <a:rPr lang="ru-RU" sz="2000" b="1" dirty="0" smtClean="0">
                <a:solidFill>
                  <a:srgbClr val="002060"/>
                </a:solidFill>
              </a:rPr>
              <a:t> </a:t>
            </a:r>
          </a:p>
          <a:p>
            <a:pPr algn="just">
              <a:buNone/>
            </a:pPr>
            <a:r>
              <a:rPr lang="ru-RU" sz="2000" b="1" dirty="0" smtClean="0">
                <a:solidFill>
                  <a:srgbClr val="002060"/>
                </a:solidFill>
              </a:rPr>
              <a:t>«Шарик»</a:t>
            </a:r>
          </a:p>
          <a:p>
            <a:pPr algn="just">
              <a:buNone/>
            </a:pPr>
            <a:r>
              <a:rPr lang="ru-RU" sz="2000" b="1" dirty="0" smtClean="0">
                <a:solidFill>
                  <a:srgbClr val="002060"/>
                </a:solidFill>
              </a:rPr>
              <a:t>       Для игры нужен маленький легкий мячик или обычный воздушный шарик. Его нужно подбрасывать вверх, приговаривая: «Ух! Ух! Ух!».</a:t>
            </a:r>
          </a:p>
          <a:p>
            <a:pPr algn="just">
              <a:buNone/>
            </a:pPr>
            <a:r>
              <a:rPr lang="ru-RU" sz="2000" b="1" dirty="0" smtClean="0">
                <a:solidFill>
                  <a:srgbClr val="002060"/>
                </a:solidFill>
              </a:rPr>
              <a:t> </a:t>
            </a:r>
          </a:p>
          <a:p>
            <a:pPr algn="just">
              <a:buNone/>
            </a:pPr>
            <a:r>
              <a:rPr lang="ru-RU" sz="2000" b="1" dirty="0" smtClean="0">
                <a:solidFill>
                  <a:srgbClr val="002060"/>
                </a:solidFill>
              </a:rPr>
              <a:t>«Цап-цап»</a:t>
            </a:r>
          </a:p>
          <a:p>
            <a:pPr algn="just">
              <a:buNone/>
            </a:pPr>
            <a:r>
              <a:rPr lang="ru-RU" sz="2000" b="1" dirty="0" smtClean="0">
                <a:solidFill>
                  <a:srgbClr val="002060"/>
                </a:solidFill>
              </a:rPr>
              <a:t>       Посадите ребенка за стол так, чтобы его локти опирались на стол. На расстоянии, примерно соответствующем длине предплечья, положите мелкие предметы вроде бусин или пуговиц. Рядом поставьте коробочку. Теперь ребенок, не отрывая локтя, должен взять предмет пальцами со словом «Цап-цап» и перенести его в коробку со звуком «Бах!». Кстати, можно устроить соревнование, когда малыш хорошо освоит игру.</a:t>
            </a:r>
            <a:endParaRPr lang="ru-RU" sz="20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4480" y="2928934"/>
            <a:ext cx="6143668" cy="707886"/>
          </a:xfrm>
          <a:prstGeom prst="rect">
            <a:avLst/>
          </a:prstGeom>
          <a:noFill/>
        </p:spPr>
        <p:txBody>
          <a:bodyPr wrap="square" rtlCol="0">
            <a:spAutoFit/>
          </a:bodyPr>
          <a:lstStyle/>
          <a:p>
            <a:r>
              <a:rPr lang="ru-RU" sz="4000" b="1" dirty="0" smtClean="0">
                <a:solidFill>
                  <a:schemeClr val="accent1">
                    <a:lumMod val="75000"/>
                  </a:schemeClr>
                </a:solidFill>
                <a:effectLst>
                  <a:outerShdw blurRad="38100" dist="38100" dir="2700000" algn="tl">
                    <a:srgbClr val="000000">
                      <a:alpha val="43137"/>
                    </a:srgbClr>
                  </a:outerShdw>
                </a:effectLst>
                <a:latin typeface="+mj-lt"/>
                <a:ea typeface="+mj-ea"/>
                <a:cs typeface="+mj-cs"/>
              </a:rPr>
              <a:t>Благодарим за внимание.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1000100" y="1643050"/>
            <a:ext cx="6429420" cy="3857652"/>
          </a:xfrm>
        </p:spPr>
        <p:txBody>
          <a:bodyPr>
            <a:normAutofit/>
          </a:bodyPr>
          <a:lstStyle/>
          <a:p>
            <a:pPr algn="just">
              <a:buNone/>
            </a:pPr>
            <a:r>
              <a:rPr lang="ru-RU" dirty="0" smtClean="0"/>
              <a:t>    </a:t>
            </a:r>
            <a:r>
              <a:rPr lang="ru-RU" b="1" i="1" dirty="0" smtClean="0">
                <a:solidFill>
                  <a:srgbClr val="002060"/>
                </a:solidFill>
              </a:rPr>
              <a:t>Запуск речи у </a:t>
            </a:r>
            <a:r>
              <a:rPr lang="ru-RU" b="1" i="1" dirty="0" err="1" smtClean="0">
                <a:solidFill>
                  <a:srgbClr val="002060"/>
                </a:solidFill>
              </a:rPr>
              <a:t>неговорящих</a:t>
            </a:r>
            <a:r>
              <a:rPr lang="ru-RU" b="1" i="1" dirty="0" smtClean="0">
                <a:solidFill>
                  <a:srgbClr val="002060"/>
                </a:solidFill>
              </a:rPr>
              <a:t> детей – очень медленный процесс, требующий кропотливой совместной работы родителей, ребенка, логопеда и педагогов.</a:t>
            </a:r>
            <a:endParaRPr lang="ru-RU" b="1" i="1" dirty="0">
              <a:solidFill>
                <a:srgbClr val="002060"/>
              </a:solidFill>
            </a:endParaRPr>
          </a:p>
        </p:txBody>
      </p:sp>
      <p:pic>
        <p:nvPicPr>
          <p:cNvPr id="18434" name="Picture 2" descr="Картинки по запросу &quot;запуск речи&quo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43636" y="4071942"/>
            <a:ext cx="2333596" cy="23335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Новиковой-Иванцовой «МФЯС»</a:t>
            </a:r>
            <a:br>
              <a:rPr lang="ru-RU" b="1" dirty="0" smtClean="0"/>
            </a:br>
            <a:r>
              <a:rPr lang="ru-RU" dirty="0" smtClean="0"/>
              <a:t/>
            </a:r>
            <a:br>
              <a:rPr lang="ru-RU" dirty="0" smtClean="0"/>
            </a:br>
            <a:endParaRPr lang="ru-RU" dirty="0"/>
          </a:p>
        </p:txBody>
      </p:sp>
      <p:sp>
        <p:nvSpPr>
          <p:cNvPr id="23" name="Прямоугольник 22"/>
          <p:cNvSpPr/>
          <p:nvPr/>
        </p:nvSpPr>
        <p:spPr>
          <a:xfrm>
            <a:off x="1000100" y="1643050"/>
            <a:ext cx="6786610" cy="3108543"/>
          </a:xfrm>
          <a:prstGeom prst="rect">
            <a:avLst/>
          </a:prstGeom>
        </p:spPr>
        <p:txBody>
          <a:bodyPr wrap="square">
            <a:spAutoFit/>
          </a:bodyPr>
          <a:lstStyle/>
          <a:p>
            <a:pPr algn="just">
              <a:buFont typeface="Arial" panose="020B0604020202020204" pitchFamily="34" charset="0"/>
              <a:buChar char="•"/>
            </a:pPr>
            <a:r>
              <a:rPr lang="ru-RU" sz="2800" b="1" dirty="0" smtClean="0">
                <a:solidFill>
                  <a:srgbClr val="002060"/>
                </a:solidFill>
              </a:rPr>
              <a:t>Построена по онтогенетическому принципу речи. </a:t>
            </a:r>
          </a:p>
          <a:p>
            <a:pPr algn="just">
              <a:buFont typeface="Arial" panose="020B0604020202020204" pitchFamily="34" charset="0"/>
              <a:buChar char="•"/>
            </a:pPr>
            <a:r>
              <a:rPr lang="ru-RU" sz="2800" b="1" dirty="0" smtClean="0">
                <a:solidFill>
                  <a:srgbClr val="002060"/>
                </a:solidFill>
              </a:rPr>
              <a:t>Ключевым инструментом, запускающим речевой механизм, является музыка.</a:t>
            </a:r>
            <a:r>
              <a:rPr lang="ru-RU" sz="2800" dirty="0" smtClean="0"/>
              <a:t> </a:t>
            </a:r>
          </a:p>
          <a:p>
            <a:pPr algn="just">
              <a:buFont typeface="Arial" panose="020B0604020202020204" pitchFamily="34" charset="0"/>
              <a:buChar char="•"/>
            </a:pPr>
            <a:r>
              <a:rPr lang="ru-RU" sz="2800" b="1" dirty="0" smtClean="0">
                <a:solidFill>
                  <a:srgbClr val="002060"/>
                </a:solidFill>
              </a:rPr>
              <a:t>МФЯС направлены на развитие речевого аппарата и речеслухового восприятия.</a:t>
            </a:r>
          </a:p>
          <a:p>
            <a:pPr algn="just"/>
            <a:endParaRPr lang="ru-RU" sz="28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Новиковой-Иванцовой «МФЯС»</a:t>
            </a:r>
            <a:br>
              <a:rPr lang="ru-RU" b="1" dirty="0" smtClean="0"/>
            </a:br>
            <a:r>
              <a:rPr lang="ru-RU" dirty="0" smtClean="0"/>
              <a:t/>
            </a:r>
            <a:br>
              <a:rPr lang="ru-RU" dirty="0" smtClean="0"/>
            </a:br>
            <a:endParaRPr lang="ru-RU" dirty="0"/>
          </a:p>
        </p:txBody>
      </p:sp>
      <p:sp>
        <p:nvSpPr>
          <p:cNvPr id="28" name="Rectangle 257"/>
          <p:cNvSpPr>
            <a:spLocks noChangeArrowheads="1"/>
          </p:cNvSpPr>
          <p:nvPr/>
        </p:nvSpPr>
        <p:spPr bwMode="gray">
          <a:xfrm rot="3419336">
            <a:off x="1395056" y="165411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2357422" y="1571612"/>
            <a:ext cx="5143536" cy="1569660"/>
          </a:xfrm>
          <a:prstGeom prst="rect">
            <a:avLst/>
          </a:prstGeom>
          <a:noFill/>
          <a:ln w="9525" algn="ctr">
            <a:noFill/>
            <a:miter lim="800000"/>
          </a:ln>
          <a:effectLst/>
        </p:spPr>
        <p:txBody>
          <a:bodyPr wrap="square">
            <a:spAutoFit/>
          </a:bodyPr>
          <a:lstStyle/>
          <a:p>
            <a:pPr algn="just" eaLnBrk="0" hangingPunct="0"/>
            <a:r>
              <a:rPr lang="ru-RU" sz="2400" b="1" dirty="0" smtClean="0">
                <a:solidFill>
                  <a:srgbClr val="002060"/>
                </a:solidFill>
              </a:rPr>
              <a:t>На начальном этапе используются упражнения на ритмику и разделение неречевых и речевых звуков.</a:t>
            </a:r>
            <a:endParaRPr lang="en-US" sz="2400" b="1" dirty="0">
              <a:solidFill>
                <a:srgbClr val="002060"/>
              </a:solidFill>
              <a:latin typeface="Arial" panose="020B0604020202020204" pitchFamily="34" charset="0"/>
            </a:endParaRPr>
          </a:p>
        </p:txBody>
      </p:sp>
      <p:sp>
        <p:nvSpPr>
          <p:cNvPr id="30" name="Text Box 259"/>
          <p:cNvSpPr txBox="1">
            <a:spLocks noChangeArrowheads="1"/>
          </p:cNvSpPr>
          <p:nvPr/>
        </p:nvSpPr>
        <p:spPr bwMode="gray">
          <a:xfrm>
            <a:off x="1500166" y="1643050"/>
            <a:ext cx="354013" cy="457200"/>
          </a:xfrm>
          <a:prstGeom prst="rect">
            <a:avLst/>
          </a:prstGeom>
          <a:noFill/>
          <a:ln w="9525" algn="ctr">
            <a:noFill/>
            <a:miter lim="800000"/>
          </a:ln>
          <a:effectLst/>
        </p:spPr>
        <p:txBody>
          <a:bodyPr wrap="none">
            <a:spAutoFit/>
          </a:bodyPr>
          <a:lstStyle/>
          <a:p>
            <a:pPr algn="ctr" eaLnBrk="0" hangingPunct="0"/>
            <a:r>
              <a:rPr lang="en-US" sz="2400" b="1" dirty="0">
                <a:solidFill>
                  <a:srgbClr val="FFFFFF"/>
                </a:solidFill>
                <a:latin typeface="Arial" panose="020B0604020202020204" pitchFamily="34" charset="0"/>
              </a:rPr>
              <a:t>1</a:t>
            </a:r>
          </a:p>
        </p:txBody>
      </p:sp>
      <p:sp>
        <p:nvSpPr>
          <p:cNvPr id="32" name="Rectangle 261"/>
          <p:cNvSpPr>
            <a:spLocks noChangeArrowheads="1"/>
          </p:cNvSpPr>
          <p:nvPr/>
        </p:nvSpPr>
        <p:spPr bwMode="gray">
          <a:xfrm rot="3419336">
            <a:off x="1399656" y="3468975"/>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1433328" y="3529348"/>
            <a:ext cx="354013" cy="457200"/>
          </a:xfrm>
          <a:prstGeom prst="rect">
            <a:avLst/>
          </a:prstGeom>
          <a:noFill/>
          <a:ln w="9525" algn="ctr">
            <a:noFill/>
            <a:miter lim="800000"/>
          </a:ln>
          <a:effectLst/>
        </p:spPr>
        <p:txBody>
          <a:bodyPr wrap="none">
            <a:spAutoFit/>
          </a:bodyPr>
          <a:lstStyle/>
          <a:p>
            <a:pPr algn="ctr" eaLnBrk="0" hangingPunct="0"/>
            <a:r>
              <a:rPr lang="en-US" sz="2400" b="1" dirty="0">
                <a:solidFill>
                  <a:srgbClr val="FFFFFF"/>
                </a:solidFill>
                <a:latin typeface="Arial" panose="020B0604020202020204" pitchFamily="34" charset="0"/>
              </a:rPr>
              <a:t>2</a:t>
            </a:r>
          </a:p>
        </p:txBody>
      </p:sp>
      <p:sp>
        <p:nvSpPr>
          <p:cNvPr id="40" name="Text Box 269"/>
          <p:cNvSpPr txBox="1">
            <a:spLocks noChangeArrowheads="1"/>
          </p:cNvSpPr>
          <p:nvPr/>
        </p:nvSpPr>
        <p:spPr bwMode="gray">
          <a:xfrm>
            <a:off x="2219146" y="3457910"/>
            <a:ext cx="5357850" cy="2677656"/>
          </a:xfrm>
          <a:prstGeom prst="rect">
            <a:avLst/>
          </a:prstGeom>
          <a:noFill/>
          <a:ln w="9525" algn="ctr">
            <a:noFill/>
            <a:miter lim="800000"/>
          </a:ln>
          <a:effectLst/>
        </p:spPr>
        <p:txBody>
          <a:bodyPr wrap="square">
            <a:spAutoFit/>
          </a:bodyPr>
          <a:lstStyle/>
          <a:p>
            <a:pPr algn="just"/>
            <a:r>
              <a:rPr lang="ru-RU" sz="2400" dirty="0" smtClean="0"/>
              <a:t> </a:t>
            </a:r>
            <a:r>
              <a:rPr lang="ru-RU" sz="2400" b="1" dirty="0" smtClean="0">
                <a:solidFill>
                  <a:srgbClr val="002060"/>
                </a:solidFill>
              </a:rPr>
              <a:t>Коррекционный этап предполагает освоение комплексного невербального материала, который задействует мелкую моторику и зрительную память, поэтому овладение слоговой структурой слова происходит быстрее и качественнее.</a:t>
            </a:r>
            <a:endParaRPr lang="ru-RU" sz="24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Шишкиной </a:t>
            </a:r>
            <a:br>
              <a:rPr lang="ru-RU" b="1" dirty="0" smtClean="0"/>
            </a:br>
            <a:r>
              <a:rPr lang="ru-RU" b="1" dirty="0" smtClean="0"/>
              <a:t>«Мои первые слова»</a:t>
            </a:r>
            <a:br>
              <a:rPr lang="ru-RU" b="1" dirty="0" smtClean="0"/>
            </a:br>
            <a:r>
              <a:rPr lang="ru-RU" dirty="0" smtClean="0"/>
              <a:t/>
            </a:r>
            <a:br>
              <a:rPr lang="ru-RU" dirty="0" smtClean="0"/>
            </a:br>
            <a:endParaRPr lang="ru-RU" dirty="0"/>
          </a:p>
        </p:txBody>
      </p:sp>
      <p:sp>
        <p:nvSpPr>
          <p:cNvPr id="9" name="Прямоугольник 8"/>
          <p:cNvSpPr/>
          <p:nvPr/>
        </p:nvSpPr>
        <p:spPr>
          <a:xfrm>
            <a:off x="1000100" y="1500174"/>
            <a:ext cx="7072362" cy="3046988"/>
          </a:xfrm>
          <a:prstGeom prst="rect">
            <a:avLst/>
          </a:prstGeom>
        </p:spPr>
        <p:txBody>
          <a:bodyPr wrap="square">
            <a:spAutoFit/>
          </a:bodyPr>
          <a:lstStyle/>
          <a:p>
            <a:pPr algn="just"/>
            <a:r>
              <a:rPr lang="ru-RU" sz="3200" dirty="0" smtClean="0">
                <a:solidFill>
                  <a:srgbClr val="002060"/>
                </a:solidFill>
              </a:rPr>
              <a:t>Основана на принципах развивающего обучения и единстве воспитательных, обучающих, развивающих и коррекционных целей. Появление и развитие речи происходит в результате разнообразной деятельности ребенка. </a:t>
            </a:r>
          </a:p>
        </p:txBody>
      </p:sp>
      <p:pic>
        <p:nvPicPr>
          <p:cNvPr id="2" name="Рисунок 1"/>
          <p:cNvPicPr>
            <a:picLocks noChangeAspect="1"/>
          </p:cNvPicPr>
          <p:nvPr/>
        </p:nvPicPr>
        <p:blipFill>
          <a:blip r:embed="rId2" cstate="print"/>
          <a:stretch>
            <a:fillRect/>
          </a:stretch>
        </p:blipFill>
        <p:spPr>
          <a:xfrm>
            <a:off x="2483768" y="4556280"/>
            <a:ext cx="2520280" cy="1890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540485"/>
            <a:ext cx="2636366" cy="1977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Шишкиной </a:t>
            </a:r>
            <a:br>
              <a:rPr lang="ru-RU" b="1" dirty="0" smtClean="0"/>
            </a:br>
            <a:r>
              <a:rPr lang="ru-RU" b="1" dirty="0" smtClean="0"/>
              <a:t>«Мои первые слова»</a:t>
            </a:r>
            <a:br>
              <a:rPr lang="ru-RU" b="1" dirty="0" smtClean="0"/>
            </a:br>
            <a:r>
              <a:rPr lang="ru-RU" dirty="0" smtClean="0"/>
              <a:t/>
            </a:r>
            <a:br>
              <a:rPr lang="ru-RU" dirty="0" smtClean="0"/>
            </a:br>
            <a:endParaRPr lang="ru-RU" dirty="0"/>
          </a:p>
        </p:txBody>
      </p:sp>
      <p:sp>
        <p:nvSpPr>
          <p:cNvPr id="28" name="Rectangle 257"/>
          <p:cNvSpPr>
            <a:spLocks noChangeArrowheads="1"/>
          </p:cNvSpPr>
          <p:nvPr/>
        </p:nvSpPr>
        <p:spPr bwMode="gray">
          <a:xfrm rot="3419336">
            <a:off x="1395056" y="2011305"/>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2241607" y="1725887"/>
            <a:ext cx="4759286" cy="1569660"/>
          </a:xfrm>
          <a:prstGeom prst="rect">
            <a:avLst/>
          </a:prstGeom>
          <a:noFill/>
          <a:ln w="9525" algn="ctr">
            <a:noFill/>
            <a:miter lim="800000"/>
          </a:ln>
          <a:effectLst/>
        </p:spPr>
        <p:txBody>
          <a:bodyPr wrap="square">
            <a:spAutoFit/>
          </a:bodyPr>
          <a:lstStyle/>
          <a:p>
            <a:pPr algn="just" eaLnBrk="0" hangingPunct="0"/>
            <a:r>
              <a:rPr lang="ru-RU" sz="3200" dirty="0" smtClean="0">
                <a:solidFill>
                  <a:srgbClr val="002060"/>
                </a:solidFill>
              </a:rPr>
              <a:t>Вызов ответной голосовой реакции на гласные звуки</a:t>
            </a:r>
            <a:endParaRPr lang="en-US" sz="3200" dirty="0">
              <a:solidFill>
                <a:srgbClr val="002060"/>
              </a:solidFill>
              <a:latin typeface="Arial" panose="020B0604020202020204" pitchFamily="34" charset="0"/>
            </a:endParaRPr>
          </a:p>
        </p:txBody>
      </p:sp>
      <p:sp>
        <p:nvSpPr>
          <p:cNvPr id="30" name="Text Box 259"/>
          <p:cNvSpPr txBox="1">
            <a:spLocks noChangeArrowheads="1"/>
          </p:cNvSpPr>
          <p:nvPr/>
        </p:nvSpPr>
        <p:spPr bwMode="gray">
          <a:xfrm>
            <a:off x="1522627" y="2054167"/>
            <a:ext cx="354013" cy="457200"/>
          </a:xfrm>
          <a:prstGeom prst="rect">
            <a:avLst/>
          </a:prstGeom>
          <a:noFill/>
          <a:ln w="9525" algn="ctr">
            <a:noFill/>
            <a:miter lim="800000"/>
          </a:ln>
          <a:effectLst/>
        </p:spPr>
        <p:txBody>
          <a:bodyPr wrap="none">
            <a:spAutoFit/>
          </a:bodyPr>
          <a:lstStyle/>
          <a:p>
            <a:pPr algn="ctr" eaLnBrk="0" hangingPunct="0"/>
            <a:r>
              <a:rPr lang="en-US" sz="2400" b="1">
                <a:solidFill>
                  <a:srgbClr val="FFFFFF"/>
                </a:solidFill>
                <a:latin typeface="Arial" panose="020B0604020202020204" pitchFamily="34" charset="0"/>
              </a:rPr>
              <a:t>1</a:t>
            </a:r>
          </a:p>
        </p:txBody>
      </p:sp>
      <p:sp>
        <p:nvSpPr>
          <p:cNvPr id="32" name="Rectangle 261"/>
          <p:cNvSpPr>
            <a:spLocks noChangeArrowheads="1"/>
          </p:cNvSpPr>
          <p:nvPr/>
        </p:nvSpPr>
        <p:spPr bwMode="gray">
          <a:xfrm rot="3419336">
            <a:off x="1279240" y="3808654"/>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1384351" y="3797589"/>
            <a:ext cx="354013" cy="457200"/>
          </a:xfrm>
          <a:prstGeom prst="rect">
            <a:avLst/>
          </a:prstGeom>
          <a:noFill/>
          <a:ln w="9525" algn="ctr">
            <a:noFill/>
            <a:miter lim="800000"/>
          </a:ln>
          <a:effectLst/>
        </p:spPr>
        <p:txBody>
          <a:bodyPr wrap="none">
            <a:spAutoFit/>
          </a:bodyPr>
          <a:lstStyle/>
          <a:p>
            <a:pPr algn="ctr" eaLnBrk="0" hangingPunct="0"/>
            <a:r>
              <a:rPr lang="en-US" sz="2400" b="1" dirty="0">
                <a:solidFill>
                  <a:srgbClr val="FFFFFF"/>
                </a:solidFill>
                <a:latin typeface="Arial" panose="020B0604020202020204" pitchFamily="34" charset="0"/>
              </a:rPr>
              <a:t>2</a:t>
            </a:r>
          </a:p>
        </p:txBody>
      </p:sp>
      <p:sp>
        <p:nvSpPr>
          <p:cNvPr id="40" name="Text Box 269"/>
          <p:cNvSpPr txBox="1">
            <a:spLocks noChangeArrowheads="1"/>
          </p:cNvSpPr>
          <p:nvPr/>
        </p:nvSpPr>
        <p:spPr bwMode="gray">
          <a:xfrm rot="10800000" flipV="1">
            <a:off x="2170168" y="3451112"/>
            <a:ext cx="5402227" cy="2062103"/>
          </a:xfrm>
          <a:prstGeom prst="rect">
            <a:avLst/>
          </a:prstGeom>
          <a:noFill/>
          <a:ln w="9525" algn="ctr">
            <a:noFill/>
            <a:miter lim="800000"/>
          </a:ln>
          <a:effectLst/>
        </p:spPr>
        <p:txBody>
          <a:bodyPr wrap="square">
            <a:spAutoFit/>
          </a:bodyPr>
          <a:lstStyle/>
          <a:p>
            <a:pPr algn="just" eaLnBrk="0" hangingPunct="0"/>
            <a:r>
              <a:rPr lang="ru-RU" sz="3200" dirty="0" smtClean="0">
                <a:solidFill>
                  <a:srgbClr val="002060"/>
                </a:solidFill>
              </a:rPr>
              <a:t>Выработка навыка повторения слова за взрослым в наиболее удобной для него форме</a:t>
            </a:r>
            <a:endParaRPr lang="en-US" sz="3200" dirty="0">
              <a:solidFill>
                <a:srgbClr val="002060"/>
              </a:solidFill>
              <a:latin typeface="Arial" panose="020B0604020202020204" pitchFamily="34" charset="0"/>
            </a:endParaRPr>
          </a:p>
        </p:txBody>
      </p:sp>
      <p:pic>
        <p:nvPicPr>
          <p:cNvPr id="14338" name="Picture 2" descr="Картинки по запросу &quot;мои первые слова шишкиной&quot;"/>
          <p:cNvPicPr>
            <a:picLocks noChangeAspect="1" noChangeArrowheads="1"/>
          </p:cNvPicPr>
          <p:nvPr/>
        </p:nvPicPr>
        <p:blipFill>
          <a:blip r:embed="rId2"/>
          <a:srcRect l="27490" r="30762" b="33593"/>
          <a:stretch>
            <a:fillRect/>
          </a:stretch>
        </p:blipFill>
        <p:spPr bwMode="auto">
          <a:xfrm>
            <a:off x="7000892" y="1785926"/>
            <a:ext cx="1928826" cy="1725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Шишкиной </a:t>
            </a:r>
            <a:br>
              <a:rPr lang="ru-RU" b="1" dirty="0" smtClean="0"/>
            </a:br>
            <a:r>
              <a:rPr lang="ru-RU" b="1" dirty="0" smtClean="0"/>
              <a:t>«Мои первые слова»</a:t>
            </a:r>
            <a:br>
              <a:rPr lang="ru-RU" b="1" dirty="0" smtClean="0"/>
            </a:br>
            <a:r>
              <a:rPr lang="ru-RU" dirty="0" smtClean="0"/>
              <a:t/>
            </a:r>
            <a:br>
              <a:rPr lang="ru-RU" dirty="0" smtClean="0"/>
            </a:br>
            <a:endParaRPr lang="ru-RU" dirty="0"/>
          </a:p>
        </p:txBody>
      </p:sp>
      <p:sp>
        <p:nvSpPr>
          <p:cNvPr id="9" name="Прямоугольник 8"/>
          <p:cNvSpPr/>
          <p:nvPr/>
        </p:nvSpPr>
        <p:spPr>
          <a:xfrm>
            <a:off x="1142976" y="1285861"/>
            <a:ext cx="7500990" cy="4708981"/>
          </a:xfrm>
          <a:prstGeom prst="rect">
            <a:avLst/>
          </a:prstGeom>
        </p:spPr>
        <p:txBody>
          <a:bodyPr wrap="square">
            <a:spAutoFit/>
          </a:bodyPr>
          <a:lstStyle/>
          <a:p>
            <a:pPr algn="just" fontAlgn="t">
              <a:buFont typeface="Arial" panose="020B0604020202020204" pitchFamily="34" charset="0"/>
              <a:buChar char="•"/>
            </a:pPr>
            <a:r>
              <a:rPr lang="ru-RU" sz="2000" b="1" dirty="0" smtClean="0">
                <a:solidFill>
                  <a:srgbClr val="002060"/>
                </a:solidFill>
              </a:rPr>
              <a:t>Речь взрослого должна быть эмоциональной и состоять из четких, конкретных указаний и пояснений типа «покажи», «спрячь». Желательно сопровождать слова жестами и мимикой, поскольку для </a:t>
            </a:r>
            <a:r>
              <a:rPr lang="ru-RU" sz="2000" b="1" dirty="0" err="1" smtClean="0">
                <a:solidFill>
                  <a:srgbClr val="002060"/>
                </a:solidFill>
              </a:rPr>
              <a:t>безречевых</a:t>
            </a:r>
            <a:r>
              <a:rPr lang="ru-RU" sz="2000" b="1" dirty="0" smtClean="0">
                <a:solidFill>
                  <a:srgbClr val="002060"/>
                </a:solidFill>
              </a:rPr>
              <a:t> детей такой «язык» наиболее понятен.</a:t>
            </a:r>
          </a:p>
          <a:p>
            <a:pPr algn="just" fontAlgn="t">
              <a:buFont typeface="Arial" panose="020B0604020202020204" pitchFamily="34" charset="0"/>
              <a:buChar char="•"/>
            </a:pPr>
            <a:r>
              <a:rPr lang="ru-RU" sz="2000" b="1" dirty="0" smtClean="0">
                <a:solidFill>
                  <a:srgbClr val="002060"/>
                </a:solidFill>
              </a:rPr>
              <a:t>Все действия выполняются слева направо и сверху вниз, это подсознательно приучает ребенка к чтению и письму, пусть и в отдаленном будущем.</a:t>
            </a:r>
          </a:p>
          <a:p>
            <a:pPr algn="just" fontAlgn="t">
              <a:buFont typeface="Arial" panose="020B0604020202020204" pitchFamily="34" charset="0"/>
              <a:buChar char="•"/>
            </a:pPr>
            <a:r>
              <a:rPr lang="ru-RU" sz="2000" b="1" dirty="0" smtClean="0">
                <a:solidFill>
                  <a:srgbClr val="002060"/>
                </a:solidFill>
              </a:rPr>
              <a:t>На листе расположено только шесть картинок, что соответствует зрительному восприятию ребенка дошкольного возраста. Порядок называния картинок необходимо менять каждого занятие.</a:t>
            </a:r>
          </a:p>
          <a:p>
            <a:pPr algn="just" fontAlgn="t">
              <a:buFont typeface="Arial" panose="020B0604020202020204" pitchFamily="34" charset="0"/>
              <a:buChar char="•"/>
            </a:pPr>
            <a:r>
              <a:rPr lang="ru-RU" sz="2000" b="1" dirty="0" smtClean="0">
                <a:solidFill>
                  <a:srgbClr val="002060"/>
                </a:solidFill>
              </a:rPr>
              <a:t>Каждое задание взрослый сначала выполняет сам, потом либо ребенок повторяет за ним упражнение самостоятельно, либо с помощью взрослого.</a:t>
            </a:r>
            <a:endParaRPr lang="ru-RU" sz="20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Грузиновой (игровая логопедия)</a:t>
            </a:r>
            <a:br>
              <a:rPr lang="ru-RU" b="1" dirty="0" smtClean="0"/>
            </a:br>
            <a:r>
              <a:rPr lang="ru-RU" dirty="0" smtClean="0"/>
              <a:t/>
            </a:r>
            <a:br>
              <a:rPr lang="ru-RU" dirty="0" smtClean="0"/>
            </a:br>
            <a:endParaRPr lang="ru-RU" dirty="0"/>
          </a:p>
        </p:txBody>
      </p:sp>
      <p:sp>
        <p:nvSpPr>
          <p:cNvPr id="23" name="Прямоугольник 22"/>
          <p:cNvSpPr/>
          <p:nvPr/>
        </p:nvSpPr>
        <p:spPr>
          <a:xfrm>
            <a:off x="1071538" y="1714488"/>
            <a:ext cx="6143668" cy="1200329"/>
          </a:xfrm>
          <a:prstGeom prst="rect">
            <a:avLst/>
          </a:prstGeom>
        </p:spPr>
        <p:txBody>
          <a:bodyPr wrap="square">
            <a:spAutoFit/>
          </a:bodyPr>
          <a:lstStyle/>
          <a:p>
            <a:pPr algn="just"/>
            <a:r>
              <a:rPr lang="ru-RU" sz="2400" b="1" dirty="0" smtClean="0">
                <a:solidFill>
                  <a:srgbClr val="002060"/>
                </a:solidFill>
              </a:rPr>
              <a:t>Мотивация ребенка и использование всех возможных в данном случае «базисов»: жестов, музыки, ритмики и пр.</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3212975"/>
            <a:ext cx="2914823" cy="2186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10396" y="3490606"/>
            <a:ext cx="2221031" cy="1665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85728"/>
            <a:ext cx="6911752" cy="2000264"/>
          </a:xfrm>
        </p:spPr>
        <p:txBody>
          <a:bodyPr>
            <a:normAutofit fontScale="90000"/>
          </a:bodyPr>
          <a:lstStyle/>
          <a:p>
            <a:pPr fontAlgn="t"/>
            <a:r>
              <a:rPr lang="ru-RU" b="1" dirty="0" smtClean="0"/>
              <a:t>Методика Грузиновой (игровая логопедия)</a:t>
            </a:r>
            <a:br>
              <a:rPr lang="ru-RU" b="1" dirty="0" smtClean="0"/>
            </a:br>
            <a:r>
              <a:rPr lang="ru-RU" dirty="0" smtClean="0"/>
              <a:t/>
            </a:r>
            <a:br>
              <a:rPr lang="ru-RU" dirty="0" smtClean="0"/>
            </a:br>
            <a:endParaRPr lang="ru-RU" dirty="0"/>
          </a:p>
        </p:txBody>
      </p:sp>
      <p:sp>
        <p:nvSpPr>
          <p:cNvPr id="27" name="Line 256"/>
          <p:cNvSpPr>
            <a:spLocks noChangeShapeType="1"/>
          </p:cNvSpPr>
          <p:nvPr/>
        </p:nvSpPr>
        <p:spPr bwMode="gray">
          <a:xfrm>
            <a:off x="2795736" y="2647606"/>
            <a:ext cx="4800600" cy="0"/>
          </a:xfrm>
          <a:prstGeom prst="line">
            <a:avLst/>
          </a:prstGeom>
          <a:noFill/>
          <a:ln w="25400">
            <a:solidFill>
              <a:schemeClr val="accent1">
                <a:lumMod val="75000"/>
              </a:schemeClr>
            </a:solidFill>
            <a:prstDash val="sysDot"/>
            <a:rou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8" name="Rectangle 257"/>
          <p:cNvSpPr>
            <a:spLocks noChangeArrowheads="1"/>
          </p:cNvSpPr>
          <p:nvPr/>
        </p:nvSpPr>
        <p:spPr bwMode="gray">
          <a:xfrm rot="3419336">
            <a:off x="2439565" y="207134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3862536" y="2158656"/>
            <a:ext cx="1006173" cy="461665"/>
          </a:xfrm>
          <a:prstGeom prst="rect">
            <a:avLst/>
          </a:prstGeom>
          <a:noFill/>
          <a:ln w="9525" algn="ctr">
            <a:noFill/>
            <a:miter lim="800000"/>
          </a:ln>
          <a:effectLst/>
        </p:spPr>
        <p:txBody>
          <a:bodyPr wrap="none">
            <a:spAutoFit/>
          </a:bodyPr>
          <a:lstStyle/>
          <a:p>
            <a:pPr eaLnBrk="0" hangingPunct="0"/>
            <a:r>
              <a:rPr lang="ru-RU" sz="2400" b="1" dirty="0" smtClean="0">
                <a:solidFill>
                  <a:schemeClr val="accent1">
                    <a:lumMod val="75000"/>
                  </a:schemeClr>
                </a:solidFill>
                <a:latin typeface="Arial" panose="020B0604020202020204" pitchFamily="34" charset="0"/>
              </a:rPr>
              <a:t>ЭТАП</a:t>
            </a:r>
            <a:endParaRPr lang="en-US" sz="2400" b="1" dirty="0">
              <a:solidFill>
                <a:schemeClr val="accent1">
                  <a:lumMod val="75000"/>
                </a:schemeClr>
              </a:solidFill>
              <a:latin typeface="Arial" panose="020B0604020202020204" pitchFamily="34" charset="0"/>
            </a:endParaRPr>
          </a:p>
        </p:txBody>
      </p:sp>
      <p:sp>
        <p:nvSpPr>
          <p:cNvPr id="30" name="Text Box 259"/>
          <p:cNvSpPr txBox="1">
            <a:spLocks noChangeArrowheads="1"/>
          </p:cNvSpPr>
          <p:nvPr/>
        </p:nvSpPr>
        <p:spPr bwMode="gray">
          <a:xfrm>
            <a:off x="2567136" y="2114206"/>
            <a:ext cx="354013" cy="457200"/>
          </a:xfrm>
          <a:prstGeom prst="rect">
            <a:avLst/>
          </a:prstGeom>
          <a:noFill/>
          <a:ln w="9525" algn="ctr">
            <a:noFill/>
            <a:miter lim="800000"/>
          </a:ln>
          <a:effectLst/>
        </p:spPr>
        <p:txBody>
          <a:bodyPr wrap="none">
            <a:spAutoFit/>
          </a:bodyPr>
          <a:lstStyle/>
          <a:p>
            <a:pPr algn="ctr" eaLnBrk="0" hangingPunct="0"/>
            <a:r>
              <a:rPr lang="en-US" sz="2400" b="1" dirty="0">
                <a:solidFill>
                  <a:srgbClr val="FFFFFF"/>
                </a:solidFill>
                <a:latin typeface="Arial" panose="020B0604020202020204" pitchFamily="34" charset="0"/>
              </a:rPr>
              <a:t>1</a:t>
            </a:r>
          </a:p>
        </p:txBody>
      </p:sp>
      <p:sp>
        <p:nvSpPr>
          <p:cNvPr id="23" name="Прямоугольник 22"/>
          <p:cNvSpPr/>
          <p:nvPr/>
        </p:nvSpPr>
        <p:spPr>
          <a:xfrm>
            <a:off x="1428728" y="2857496"/>
            <a:ext cx="7358114" cy="3785652"/>
          </a:xfrm>
          <a:prstGeom prst="rect">
            <a:avLst/>
          </a:prstGeom>
        </p:spPr>
        <p:txBody>
          <a:bodyPr wrap="square">
            <a:spAutoFit/>
          </a:bodyPr>
          <a:lstStyle/>
          <a:p>
            <a:pPr algn="just"/>
            <a:r>
              <a:rPr lang="ru-RU" sz="2400" dirty="0" smtClean="0">
                <a:solidFill>
                  <a:srgbClr val="002060"/>
                </a:solidFill>
              </a:rPr>
              <a:t>вызов и закрепление произношения непроизвольных согласных звуков в игровой ситуации, используя ассоциацию на движение предмета с жестом для возможности их произвольного воспроизведения ребенком, при этом, полученный в процессе игры звук сопровождается жестом, связанным с движением предмета, до формирования устойчивой взаимосвязи между конкретным звуком и конкретным жестом с предметом, причем жест и движение предмета должны обозначать один звук.</a:t>
            </a:r>
          </a:p>
        </p:txBody>
      </p:sp>
      <p:pic>
        <p:nvPicPr>
          <p:cNvPr id="10242" name="Picture 2" descr="Картинки по запросу &quot;пробка от шампанского&quot;"/>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4282" y="714356"/>
            <a:ext cx="928694" cy="1160867"/>
          </a:xfrm>
          <a:prstGeom prst="rect">
            <a:avLst/>
          </a:prstGeom>
          <a:noFill/>
        </p:spPr>
      </p:pic>
      <p:pic>
        <p:nvPicPr>
          <p:cNvPr id="10244" name="Picture 4" descr="Картинки по запросу &quot;машинка&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16" y="357166"/>
            <a:ext cx="1955691" cy="1737845"/>
          </a:xfrm>
          <a:prstGeom prst="rect">
            <a:avLst/>
          </a:prstGeom>
          <a:noFill/>
        </p:spPr>
      </p:pic>
      <p:sp>
        <p:nvSpPr>
          <p:cNvPr id="10246" name="AutoShape 6" descr="Картинки по запросу &quot;шарик воздушный&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0248" name="AutoShape 8" descr="Картинки по запросу &quot;шарик воздушный&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10250" name="Picture 10" descr="Картинки по запросу &quot;шарик воздушный&quo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8728" y="1071546"/>
            <a:ext cx="1232304" cy="1643073"/>
          </a:xfrm>
          <a:prstGeom prst="rect">
            <a:avLst/>
          </a:prstGeom>
          <a:noFill/>
        </p:spPr>
      </p:pic>
      <p:pic>
        <p:nvPicPr>
          <p:cNvPr id="10252" name="Picture 12" descr="Картинки по запросу &quot;набор трубочек&quo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2631079">
            <a:off x="3796133" y="1295811"/>
            <a:ext cx="1428760" cy="1428760"/>
          </a:xfrm>
          <a:prstGeom prst="rect">
            <a:avLst/>
          </a:prstGeom>
          <a:noFill/>
        </p:spPr>
      </p:pic>
      <p:pic>
        <p:nvPicPr>
          <p:cNvPr id="10254" name="Picture 14" descr="Картинки по запросу &quot;молоток детский&quo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86446" y="1357298"/>
            <a:ext cx="1333486" cy="1333486"/>
          </a:xfrm>
          <a:prstGeom prst="rect">
            <a:avLst/>
          </a:prstGeom>
          <a:noFill/>
        </p:spPr>
      </p:pic>
      <p:sp>
        <p:nvSpPr>
          <p:cNvPr id="10256" name="AutoShape 16" descr="Картинки по запросу &quot;песок детский&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10258" name="Picture 18" descr="Картинки по запросу &quot;песок детский&quot;"/>
          <p:cNvPicPr>
            <a:picLocks noChangeAspect="1" noChangeArrowheads="1"/>
          </p:cNvPicPr>
          <p:nvPr/>
        </p:nvPicPr>
        <p:blipFill>
          <a:blip r:embed="rId7"/>
          <a:srcRect/>
          <a:stretch>
            <a:fillRect/>
          </a:stretch>
        </p:blipFill>
        <p:spPr bwMode="auto">
          <a:xfrm>
            <a:off x="285720" y="2143116"/>
            <a:ext cx="1214446" cy="75689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1c24273a5d7875e27dacc3a31ec4e38fe8a84a1"/>
</p:tagLst>
</file>

<file path=ppt/theme/theme1.xml><?xml version="1.0" encoding="utf-8"?>
<a:theme xmlns:a="http://schemas.openxmlformats.org/drawingml/2006/main" name="Тема Office">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Экран (4:3)</PresentationFormat>
  <Paragraphs>79</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«Запуск речи у неговорящих детей: методики, игры, задания»      учителя-логопеды МБДОУ № 307:                                                 Тихонова В.Н.                                                Воднева О.Ф. г. Красноярск</vt:lpstr>
      <vt:lpstr>Презентация PowerPoint</vt:lpstr>
      <vt:lpstr>Методика Новиковой-Иванцовой «МФЯС»  </vt:lpstr>
      <vt:lpstr>Методика Новиковой-Иванцовой «МФЯС»  </vt:lpstr>
      <vt:lpstr>Методика Шишкиной  «Мои первые слова»  </vt:lpstr>
      <vt:lpstr>Методика Шишкиной  «Мои первые слова»  </vt:lpstr>
      <vt:lpstr>Методика Шишкиной  «Мои первые слова»  </vt:lpstr>
      <vt:lpstr>Методика Грузиновой (игровая логопедия)  </vt:lpstr>
      <vt:lpstr>Методика Грузиновой (игровая логопедия)  </vt:lpstr>
      <vt:lpstr>Методика Грузиновой  </vt:lpstr>
      <vt:lpstr>Методика Грузиновой  </vt:lpstr>
      <vt:lpstr>Этапы овладения словом неговорящими детьми:</vt:lpstr>
      <vt:lpstr>Игры и задания для неговорящих детей:</vt:lpstr>
      <vt:lpstr>Игры и задания для неговорящих детей:</vt:lpstr>
      <vt:lpstr>Игры и задания для неговорящих детей:</vt:lpstr>
      <vt:lpstr>Игры и задания для неговорящих детей:</vt:lpstr>
      <vt:lpstr>Игры и задания для неговорящих детей:</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Разноцветные ромбы</dc:title>
  <dc:creator>obstinate</dc:creator>
  <dc:description>Шаблон презентации с сайта https://presentation-creation.ru/</dc:description>
  <cp:lastModifiedBy>Татьяна Владимировна Свиридова</cp:lastModifiedBy>
  <cp:revision>1323</cp:revision>
  <dcterms:created xsi:type="dcterms:W3CDTF">2018-02-25T09:09:00Z</dcterms:created>
  <dcterms:modified xsi:type="dcterms:W3CDTF">2023-10-03T08:27:36Z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20463631AE984D4D9E05085FB7E43114</vt:lpwstr>
  </property>
  <property fmtid="{D5CDD505-2E9C-101B-9397-08002B2CF9AE}" pid="3" name="KSOProductBuildVer">
    <vt:lpwstr>1049-11.2.0.11225</vt:lpwstr>
  </property>
</Properties>
</file>