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19"/>
  </p:handout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70" r:id="rId9"/>
    <p:sldId id="261" r:id="rId10"/>
    <p:sldId id="267" r:id="rId11"/>
    <p:sldId id="268" r:id="rId12"/>
    <p:sldId id="262" r:id="rId13"/>
    <p:sldId id="263" r:id="rId14"/>
    <p:sldId id="264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588D0DF-48D5-4684-8096-31748A7D21F7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432C423-004B-4D5F-AD3F-0D2C021461D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20BB889-9D34-4BBB-8EBF-7B432ADE08F0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C173F88-3387-453B-9303-AC0210B95CB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20BB889-9D34-4BBB-8EBF-7B432ADE08F0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C173F88-3387-453B-9303-AC0210B95CB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20BB889-9D34-4BBB-8EBF-7B432ADE08F0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C173F88-3387-453B-9303-AC0210B95CB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20BB889-9D34-4BBB-8EBF-7B432ADE08F0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C173F88-3387-453B-9303-AC0210B95CB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20BB889-9D34-4BBB-8EBF-7B432ADE08F0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C173F88-3387-453B-9303-AC0210B95CB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20BB889-9D34-4BBB-8EBF-7B432ADE08F0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C173F88-3387-453B-9303-AC0210B95CB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20BB889-9D34-4BBB-8EBF-7B432ADE08F0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C173F88-3387-453B-9303-AC0210B95CB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20BB889-9D34-4BBB-8EBF-7B432ADE08F0}" type="datetime1">
              <a:rPr lang="ru-RU"/>
              <a:pPr lvl="0"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C173F88-3387-453B-9303-AC0210B95CB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01.%20&#1044;&#1086;&#1088;&#1086;&#1078;&#1082;&#1072;%201.wm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76103" y="2537460"/>
            <a:ext cx="6342017" cy="2560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«Игра как средство образовательной деятельности в условиях реализации ФГОС ДО в области «Речевое развитие»</a:t>
            </a:r>
            <a:endParaRPr lang="ru-RU" sz="36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023782" y="2455582"/>
            <a:ext cx="5150224" cy="4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C:\Users\SAINT\Desktop\ЛОГОНЕДЕЛЯ 2019\IMG_20191118_163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20" y="571499"/>
            <a:ext cx="2903220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439653" y="5294246"/>
            <a:ext cx="3602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+mj-cs"/>
              </a:rPr>
              <a:t>Учителя-логопеды МБДОУ № 307 </a:t>
            </a:r>
          </a:p>
          <a:p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+mj-cs"/>
              </a:rPr>
              <a:t>Тихонова В.Н., </a:t>
            </a:r>
            <a:r>
              <a:rPr lang="ru-RU" b="1" dirty="0" err="1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+mj-cs"/>
              </a:rPr>
              <a:t>Воднева</a:t>
            </a: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+mj-cs"/>
              </a:rPr>
              <a:t> О.Ф.</a:t>
            </a:r>
            <a:endParaRPr lang="ru-RU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INT\Downloads\IMG-14c3d1af68c9db8f89225765a11dded1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899" y="860612"/>
            <a:ext cx="3729912" cy="523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SAINT\Downloads\IMG-33384ad2629d628d668bcd01ee114d0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863600"/>
            <a:ext cx="3729911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INT\Downloads\IMG-e2278eabecb1dafadd22f8e5c015194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806868"/>
            <a:ext cx="3911600" cy="522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Users\SAINT\Downloads\IMG-61cff5ed6d3881e981b7a9dd5eb6224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1681" y="806824"/>
            <a:ext cx="365379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>
                <a:ln w="9525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использование разнообразного нестандартного игровое оборудование</a:t>
            </a:r>
          </a:p>
        </p:txBody>
      </p:sp>
      <p:pic>
        <p:nvPicPr>
          <p:cNvPr id="1026" name="Picture 2" descr="F:\DSC001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334942" y="1783080"/>
            <a:ext cx="3962738" cy="222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Рисунок 4" descr="P1140420.JPG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2868686" y="4359729"/>
            <a:ext cx="2726268" cy="204470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Рисунок 1027" descr="P1140470.JPG"/>
          <p:cNvPicPr/>
          <p:nvPr/>
        </p:nvPicPr>
        <p:blipFill rotWithShape="1">
          <a:blip r:embed="rId4" cstate="print">
            <a:lum/>
          </a:blip>
          <a:srcRect b="49690"/>
          <a:stretch>
            <a:fillRect/>
          </a:stretch>
        </p:blipFill>
        <p:spPr>
          <a:xfrm>
            <a:off x="234241" y="4222750"/>
            <a:ext cx="2391849" cy="236310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Рисунок 1028" descr="https://pp.userapi.com/c626220/v626220333/5f68b/1b-To-aa6eU.jpg"/>
          <p:cNvPicPr/>
          <p:nvPr/>
        </p:nvPicPr>
        <p:blipFill rotWithShape="1">
          <a:blip r:embed="rId5" cstate="print">
            <a:lum/>
          </a:blip>
          <a:stretch>
            <a:fillRect/>
          </a:stretch>
        </p:blipFill>
        <p:spPr>
          <a:xfrm>
            <a:off x="4572000" y="1783080"/>
            <a:ext cx="4141107" cy="230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Рисунок 1029" descr="Рисунок9.jpg"/>
          <p:cNvPicPr/>
          <p:nvPr/>
        </p:nvPicPr>
        <p:blipFill rotWithShape="1"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73140" y="4299404"/>
            <a:ext cx="2983676" cy="22171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Monotype Corsiva"/>
                <a:cs typeface="Arial"/>
              </a:rPr>
              <a:t>«Грамотяша»</a:t>
            </a:r>
            <a:endParaRPr lang="ru-RU"/>
          </a:p>
        </p:txBody>
      </p:sp>
      <p:pic>
        <p:nvPicPr>
          <p:cNvPr id="4" name="Содержимое 3" descr="P1140359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71472" y="928670"/>
            <a:ext cx="3643338" cy="2732504"/>
          </a:xfrm>
        </p:spPr>
      </p:pic>
      <p:pic>
        <p:nvPicPr>
          <p:cNvPr id="5" name="Рисунок 4" descr="P1140360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57752" y="928670"/>
            <a:ext cx="3881465" cy="2786082"/>
          </a:xfrm>
          <a:prstGeom prst="rect">
            <a:avLst/>
          </a:prstGeom>
        </p:spPr>
      </p:pic>
      <p:pic>
        <p:nvPicPr>
          <p:cNvPr id="6" name="Рисунок 5" descr="P1140361.JPG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571472" y="3786190"/>
            <a:ext cx="3643338" cy="2678901"/>
          </a:xfrm>
          <a:prstGeom prst="rect">
            <a:avLst/>
          </a:prstGeom>
        </p:spPr>
      </p:pic>
      <p:pic>
        <p:nvPicPr>
          <p:cNvPr id="8" name="Рисунок 7" descr="P1140356.JP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857752" y="3857628"/>
            <a:ext cx="3929090" cy="2571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:\фото для проекта про кукол\DSCN5284.JPG"/>
          <p:cNvPicPr>
            <a:picLocks noGrp="1"/>
          </p:cNvPicPr>
          <p:nvPr>
            <p:ph idx="4294967295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610735" y="388620"/>
            <a:ext cx="3664585" cy="27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Пользователь\Desktop\презентации Марблс\20181127_104728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720090" y="3097530"/>
            <a:ext cx="313182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презентации Марблс\20181126_172744.jpg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 rot="5400000">
            <a:off x="4960620" y="3108960"/>
            <a:ext cx="3086100" cy="368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Пользователь\Desktop\презентации Марблс\20181127_104342.jpg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 rot="5400000">
            <a:off x="921849" y="2972"/>
            <a:ext cx="2715864" cy="3670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ФОТО\все фото пособия\ширма\P114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5197" y="1339792"/>
            <a:ext cx="5460547" cy="409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лексей\Desktop\ФОТО\все фото пособия\ширма\P1140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66721" y="1439639"/>
            <a:ext cx="5413829" cy="386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ФОТО\все фото пособия\ширма\P114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02940"/>
            <a:ext cx="6999849" cy="500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086" y="25704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9525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Благодарим за внимание!</a:t>
            </a:r>
            <a:endParaRPr lang="ru-RU" sz="3200" b="1" dirty="0">
              <a:ln w="9525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75" y="2024744"/>
            <a:ext cx="7831952" cy="3879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«Игры детей — вовсе не игры, и правильнее смотреть на них как на самое значительное и глубокомысленное занятие этого возраста.»</a:t>
            </a:r>
            <a:br>
              <a:rPr lang="ru-RU" sz="4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                                   </a:t>
            </a:r>
            <a:r>
              <a:rPr lang="ru-RU" sz="27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Мишель де Монтень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endParaRPr lang="ru-RU" sz="48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5760" y="891540"/>
            <a:ext cx="8412480" cy="54864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/>
              <a:t>В пункте 2.7 Стандарта дошкольного образования игра определяется как инструмент для организации деятельности ребёнка, его многогранного развития в социально-коммуникативной, речевой, познавательной, художественно-эстетической и физической образовательных областях. </a:t>
            </a:r>
          </a:p>
          <a:p>
            <a:pPr algn="just"/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940" y="617220"/>
            <a:ext cx="79781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Вопрос организации предметно – развивающей среды  ДОУ на сегодняшний день стоит особо актуально. Это связано с введением нового Федерального государственного образовательного стандарта (ФГОС) в дошкольном образовании. п.3.3.4.ФГОС ДО гласит, что «развивающая предметно – пространственная среда должна быть содержательно-насыщенной, трансформируемой, полифункциональной, вариативной, доступной и  безопасной».  А так же насыщена игровыми материалами, соответствующими возрастным особенностям.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Развитие игровой деятельности по ФГОС</a:t>
            </a:r>
            <a:endParaRPr lang="ru-RU" altLang="en-US" sz="32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780" y="1508760"/>
            <a:ext cx="8115300" cy="486918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500" b="1" dirty="0" smtClean="0"/>
              <a:t>1. Инициатива и замысел взрослого </a:t>
            </a:r>
          </a:p>
          <a:p>
            <a:pPr algn="just">
              <a:defRPr/>
            </a:pPr>
            <a:endParaRPr lang="ru-RU" sz="2500" b="1" dirty="0" smtClean="0"/>
          </a:p>
          <a:p>
            <a:pPr algn="just">
              <a:defRPr/>
            </a:pPr>
            <a:r>
              <a:rPr lang="ru-RU" sz="2500" b="1" dirty="0" smtClean="0"/>
              <a:t>2. Инициатива ребенка поддержка взрослого </a:t>
            </a:r>
          </a:p>
          <a:p>
            <a:pPr algn="just">
              <a:defRPr/>
            </a:pPr>
            <a:r>
              <a:rPr lang="ru-RU" sz="2500" b="1" dirty="0" smtClean="0"/>
              <a:t>  </a:t>
            </a:r>
          </a:p>
          <a:p>
            <a:pPr algn="just">
              <a:defRPr/>
            </a:pPr>
            <a:r>
              <a:rPr lang="ru-RU" sz="2500" b="1" dirty="0" smtClean="0"/>
              <a:t>3.Инициатива и замысел ребенка</a:t>
            </a:r>
            <a:endParaRPr lang="ru-RU" altLang="en-US" sz="2500" b="1" dirty="0"/>
          </a:p>
        </p:txBody>
      </p:sp>
      <p:sp>
        <p:nvSpPr>
          <p:cNvPr id="9218" name="AutoShape 2" descr="https://apf.mail.ru/cgi-bin/readmsg/IMG-33384ad2629d628d668bcd01ee114d06-V.jpg?id=15747019120109407126%3B0%3B1&amp;x-email=tihonowa.viktorya201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apf.mail.ru/cgi-bin/readmsg/IMG-33384ad2629d628d668bcd01ee114d06-V.jpg?id=15747019120109407126%3B0%3B1&amp;x-email=tihonowa.viktorya201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246" y="3768109"/>
            <a:ext cx="4541930" cy="28972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Задачи построения речевой развивающей среды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" y="1714500"/>
            <a:ext cx="8343900" cy="4462463"/>
          </a:xfrm>
        </p:spPr>
        <p:txBody>
          <a:bodyPr/>
          <a:lstStyle/>
          <a:p>
            <a:pPr algn="just"/>
            <a:r>
              <a:rPr lang="ru-RU" dirty="0" smtClean="0"/>
              <a:t>  </a:t>
            </a:r>
            <a:r>
              <a:rPr lang="ru-RU" sz="2500" b="1" dirty="0" smtClean="0"/>
              <a:t>обеспечение возможности восприятия и наблюдения за правильной речью; </a:t>
            </a:r>
          </a:p>
          <a:p>
            <a:pPr algn="just"/>
            <a:r>
              <a:rPr lang="ru-RU" sz="2500" b="1" dirty="0" smtClean="0"/>
              <a:t>  обеспечение богатства сенсорных представлений; </a:t>
            </a:r>
          </a:p>
          <a:p>
            <a:pPr algn="just"/>
            <a:r>
              <a:rPr lang="ru-RU" sz="2500" b="1" dirty="0" smtClean="0"/>
              <a:t>  обеспечение возможности самостоятельной       индивидуальной речевой деятельности ребенка; </a:t>
            </a:r>
          </a:p>
          <a:p>
            <a:pPr algn="just"/>
            <a:r>
              <a:rPr lang="ru-RU" sz="2500" b="1" dirty="0" smtClean="0"/>
              <a:t>  обеспечение комфортного состояния ребенка в проявлении речевых реакций.</a:t>
            </a:r>
          </a:p>
          <a:p>
            <a:endParaRPr lang="ru-RU" sz="2500" b="1" dirty="0" smtClean="0"/>
          </a:p>
        </p:txBody>
      </p:sp>
      <p:pic>
        <p:nvPicPr>
          <p:cNvPr id="4" name="Содержимое 5" descr="D:\работа моя главная\работа - садик1\фото ПДД\DSCN027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8" y="4683511"/>
            <a:ext cx="2387936" cy="173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работа моя главная\работа - садик1\фото ПДД\DSCN02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95" y="4663440"/>
            <a:ext cx="2514685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D:\работа моя главная\работа - садик1\фото ПДД\DSCN0254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95" y="4640580"/>
            <a:ext cx="2257466" cy="17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таня фото\IMG_20160209_153156_1.jpg"/>
          <p:cNvPicPr/>
          <p:nvPr/>
        </p:nvPicPr>
        <p:blipFill rotWithShape="1">
          <a:blip r:embed="rId3" cstate="print"/>
          <a:srcRect r="10684"/>
          <a:stretch/>
        </p:blipFill>
        <p:spPr bwMode="auto">
          <a:xfrm>
            <a:off x="4858871" y="1831042"/>
            <a:ext cx="3472927" cy="431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 descr="E:\таня фото\IMG_20160209_153151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" y="1864659"/>
            <a:ext cx="3729766" cy="43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5780" y="274320"/>
            <a:ext cx="829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+mj-cs"/>
              </a:rPr>
              <a:t>Организация речевой развивающей среды МБДОУ № 307</a:t>
            </a:r>
          </a:p>
        </p:txBody>
      </p:sp>
      <p:pic>
        <p:nvPicPr>
          <p:cNvPr id="7" name="01.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6280" y="62255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фото для проекта про кукол\DSCN5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1" y="322281"/>
            <a:ext cx="4448288" cy="353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18" y="2725272"/>
            <a:ext cx="4533900" cy="389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INT\Desktop\ЛОГОНЕДЕЛЯ 2019\IMG-54dfdbe5a7442262d68a4a796c7299f1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" y="728464"/>
            <a:ext cx="3907278" cy="528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SAINT\Desktop\ЛОГОНЕДЕЛЯ 2019\IMG-6b8e6743460fd7ac61061483877dfeb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024" y="754380"/>
            <a:ext cx="3947476" cy="528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223</Words>
  <Application>Microsoft Office PowerPoint</Application>
  <PresentationFormat>Экран (4:3)</PresentationFormat>
  <Paragraphs>21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«Игры детей — вовсе не игры, и правильнее смотреть на них как на самое значительное и глубокомысленное занятие этого возраста.»                                       Мишель де Монтень </vt:lpstr>
      <vt:lpstr>Презентация PowerPoint</vt:lpstr>
      <vt:lpstr>Презентация PowerPoint</vt:lpstr>
      <vt:lpstr>Развитие игровой деятельности по ФГОС</vt:lpstr>
      <vt:lpstr>Задачи построения речевой развивающей среды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разнообразного нестандартного игровое оборудование</vt:lpstr>
      <vt:lpstr>«Грамотяша»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115</cp:revision>
  <dcterms:created xsi:type="dcterms:W3CDTF">2014-11-21T11:00:06Z</dcterms:created>
  <dcterms:modified xsi:type="dcterms:W3CDTF">2021-02-01T04:25:52Z</dcterms:modified>
  <cp:version>0906.0100.01</cp:version>
</cp:coreProperties>
</file>