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4" r:id="rId9"/>
    <p:sldId id="271" r:id="rId10"/>
    <p:sldId id="273" r:id="rId11"/>
    <p:sldId id="263" r:id="rId12"/>
    <p:sldId id="275" r:id="rId13"/>
    <p:sldId id="276" r:id="rId14"/>
    <p:sldId id="277" r:id="rId15"/>
    <p:sldId id="259" r:id="rId16"/>
    <p:sldId id="261" r:id="rId17"/>
    <p:sldId id="260" r:id="rId18"/>
    <p:sldId id="262" r:id="rId19"/>
    <p:sldId id="278" r:id="rId20"/>
    <p:sldId id="283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267F"/>
    <a:srgbClr val="FF0066"/>
    <a:srgbClr val="729F11"/>
    <a:srgbClr val="FECB00"/>
    <a:srgbClr val="111E31"/>
    <a:srgbClr val="F7E8E1"/>
    <a:srgbClr val="F1FCFE"/>
    <a:srgbClr val="DBF6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113598"/>
            <a:ext cx="5015484" cy="290290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6F267F"/>
                </a:solidFill>
                <a:latin typeface="+mn-lt"/>
              </a:rPr>
              <a:t>Из опыта работы МБДОУ № 307 по формированию и развитию интонационной выразительности речи.</a:t>
            </a:r>
            <a:endParaRPr lang="en-US" sz="4000" b="1" dirty="0">
              <a:solidFill>
                <a:srgbClr val="6F267F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0" y="5664200"/>
            <a:ext cx="4992624" cy="619760"/>
          </a:xfrm>
        </p:spPr>
        <p:txBody>
          <a:bodyPr/>
          <a:lstStyle/>
          <a:p>
            <a:endParaRPr lang="en-US" dirty="0">
              <a:solidFill>
                <a:srgbClr val="FECB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2228" y="274320"/>
            <a:ext cx="7013121" cy="141636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66"/>
                </a:solidFill>
              </a:rPr>
              <a:t>Систематическое использование игр и упражнений по развитию и формированию интонационной выразительности речи у детей дошкольного возраста способствует:</a:t>
            </a:r>
            <a:endParaRPr lang="ru-RU" sz="2000" b="1" dirty="0">
              <a:solidFill>
                <a:srgbClr val="FF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8171" y="1802674"/>
            <a:ext cx="7210698" cy="437428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i="1" dirty="0" smtClean="0">
                <a:solidFill>
                  <a:srgbClr val="6F267F"/>
                </a:solidFill>
              </a:rPr>
              <a:t> усвоению детьми разнообразия интонационных средств выразительности речи,</a:t>
            </a:r>
          </a:p>
          <a:p>
            <a:pPr algn="just"/>
            <a:r>
              <a:rPr lang="ru-RU" i="1" dirty="0" smtClean="0">
                <a:solidFill>
                  <a:srgbClr val="6F267F"/>
                </a:solidFill>
              </a:rPr>
              <a:t>дети приобретают умения изменять высоту и силу голоса,</a:t>
            </a:r>
          </a:p>
          <a:p>
            <a:pPr algn="just"/>
            <a:r>
              <a:rPr lang="ru-RU" i="1" dirty="0" smtClean="0">
                <a:solidFill>
                  <a:srgbClr val="6F267F"/>
                </a:solidFill>
              </a:rPr>
              <a:t>могут передавать эмоциональную окраску голоса, как в драматизациях сказок и стихов, так и в собственной речи, </a:t>
            </a:r>
          </a:p>
          <a:p>
            <a:pPr algn="just"/>
            <a:r>
              <a:rPr lang="ru-RU" i="1" dirty="0" smtClean="0">
                <a:solidFill>
                  <a:srgbClr val="6F267F"/>
                </a:solidFill>
              </a:rPr>
              <a:t>легче вступают в диалог, отвечают на вопросы и сами задают их, </a:t>
            </a:r>
          </a:p>
          <a:p>
            <a:pPr algn="just"/>
            <a:r>
              <a:rPr lang="ru-RU" i="1" dirty="0" smtClean="0">
                <a:solidFill>
                  <a:srgbClr val="6F267F"/>
                </a:solidFill>
              </a:rPr>
              <a:t>могут слушать собеседника, завершать разговор,</a:t>
            </a:r>
          </a:p>
          <a:p>
            <a:pPr algn="just"/>
            <a:r>
              <a:rPr lang="ru-RU" i="1" dirty="0" smtClean="0">
                <a:solidFill>
                  <a:srgbClr val="6F267F"/>
                </a:solidFill>
              </a:rPr>
              <a:t>дети становятся постоянными участниками конкурсов чтецов разного уровня.</a:t>
            </a:r>
            <a:endParaRPr lang="ru-RU" i="1" dirty="0">
              <a:solidFill>
                <a:srgbClr val="6F26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4294967295"/>
          </p:nvPr>
        </p:nvSpPr>
        <p:spPr>
          <a:xfrm>
            <a:off x="1268504" y="431074"/>
            <a:ext cx="7535862" cy="51449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  </a:t>
            </a:r>
            <a:r>
              <a:rPr lang="ru-RU" b="1" dirty="0" smtClean="0">
                <a:solidFill>
                  <a:srgbClr val="FF0066"/>
                </a:solidFill>
                <a:latin typeface="+mj-lt"/>
                <a:ea typeface="+mj-ea"/>
                <a:cs typeface="+mj-cs"/>
              </a:rPr>
              <a:t>Интонационное богатство языка -  важный фактор коммуникации, формирования культуры речи и культуры общения.</a:t>
            </a:r>
          </a:p>
          <a:p>
            <a:pPr algn="ctr">
              <a:buNone/>
            </a:pPr>
            <a:endParaRPr lang="ru-RU" sz="2000" b="1" dirty="0" smtClean="0">
              <a:solidFill>
                <a:srgbClr val="FF0066"/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ru-RU" sz="3200" b="1" dirty="0" smtClean="0">
                <a:solidFill>
                  <a:srgbClr val="6F267F"/>
                </a:solidFill>
              </a:rPr>
              <a:t>Развитие интонационной стороны речи у воспитанников с ОВЗ значительно ниже чем у  типично развивающихся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2228" y="365126"/>
            <a:ext cx="7013121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66"/>
                </a:solidFill>
              </a:rPr>
              <a:t>Логопедическая работа:</a:t>
            </a:r>
            <a:br>
              <a:rPr lang="ru-RU" sz="3200" b="1" dirty="0" smtClean="0">
                <a:solidFill>
                  <a:srgbClr val="FF0066"/>
                </a:solidFill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1418" y="1436914"/>
            <a:ext cx="7262948" cy="505532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200" b="1" dirty="0" smtClean="0">
                <a:solidFill>
                  <a:srgbClr val="6F267F"/>
                </a:solidFill>
              </a:rPr>
              <a:t>  </a:t>
            </a:r>
            <a:r>
              <a:rPr lang="ru-RU" sz="3200" b="1" dirty="0" smtClean="0">
                <a:solidFill>
                  <a:srgbClr val="FF0066"/>
                </a:solidFill>
              </a:rPr>
              <a:t>Основная цель - </a:t>
            </a:r>
            <a:r>
              <a:rPr lang="ru-RU" sz="3200" b="1" dirty="0" smtClean="0">
                <a:solidFill>
                  <a:srgbClr val="6F267F"/>
                </a:solidFill>
              </a:rPr>
              <a:t>        Устранение речевых нарушений и, прежде всего, нормализация интонационной организации речи детей дошкольного возраста с ОВЗ.</a:t>
            </a:r>
          </a:p>
          <a:p>
            <a:pPr algn="just">
              <a:buNone/>
            </a:pPr>
            <a:r>
              <a:rPr lang="ru-RU" sz="3200" b="1" dirty="0" smtClean="0">
                <a:solidFill>
                  <a:srgbClr val="6F267F"/>
                </a:solidFill>
              </a:rPr>
              <a:t>   </a:t>
            </a:r>
            <a:r>
              <a:rPr lang="ru-RU" sz="3200" b="1" dirty="0" smtClean="0">
                <a:solidFill>
                  <a:srgbClr val="FF0066"/>
                </a:solidFill>
              </a:rPr>
              <a:t>Основные направления -   </a:t>
            </a:r>
          </a:p>
          <a:p>
            <a:pPr algn="just">
              <a:buNone/>
            </a:pPr>
            <a:endParaRPr lang="ru-RU" sz="3200" b="1" dirty="0" smtClean="0">
              <a:solidFill>
                <a:srgbClr val="FF0066"/>
              </a:solidFill>
            </a:endParaRPr>
          </a:p>
          <a:p>
            <a:pPr algn="just">
              <a:buNone/>
            </a:pPr>
            <a:endParaRPr lang="ru-RU" sz="3200" b="1" dirty="0" smtClean="0">
              <a:solidFill>
                <a:srgbClr val="FF0066"/>
              </a:solidFill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095254" y="4338283"/>
            <a:ext cx="6789740" cy="574675"/>
            <a:chOff x="1251" y="2018"/>
            <a:chExt cx="4277" cy="362"/>
          </a:xfrm>
        </p:grpSpPr>
        <p:sp>
          <p:nvSpPr>
            <p:cNvPr id="6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gray">
            <a:xfrm rot="3419336">
              <a:off x="1272" y="1997"/>
              <a:ext cx="324" cy="366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gray">
            <a:xfrm>
              <a:off x="1832" y="2072"/>
              <a:ext cx="369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b="1" dirty="0" smtClean="0">
                  <a:solidFill>
                    <a:srgbClr val="6F267F"/>
                  </a:solidFill>
                </a:rPr>
                <a:t>Становление компонентов интонации</a:t>
              </a:r>
              <a:endParaRPr lang="en-US" sz="2400" b="1" dirty="0">
                <a:solidFill>
                  <a:srgbClr val="6F267F"/>
                </a:solidFill>
              </a:endParaRPr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1</a:t>
              </a:r>
            </a:p>
          </p:txBody>
        </p:sp>
      </p:grp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2120697" y="5145495"/>
            <a:ext cx="6310609" cy="835489"/>
            <a:chOff x="1199" y="2617"/>
            <a:chExt cx="6419" cy="384"/>
          </a:xfrm>
        </p:grpSpPr>
        <p:sp>
          <p:nvSpPr>
            <p:cNvPr id="11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gray">
            <a:xfrm rot="3419336">
              <a:off x="1350" y="2466"/>
              <a:ext cx="252" cy="553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gray">
            <a:xfrm>
              <a:off x="2188" y="2619"/>
              <a:ext cx="5430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b="1" dirty="0" smtClean="0">
                  <a:solidFill>
                    <a:srgbClr val="6F267F"/>
                  </a:solidFill>
                </a:rPr>
                <a:t>Их</a:t>
              </a:r>
              <a:r>
                <a:rPr lang="ru-RU" sz="2400" dirty="0" smtClean="0"/>
                <a:t> </a:t>
              </a:r>
              <a:r>
                <a:rPr lang="ru-RU" sz="2400" b="1" dirty="0" smtClean="0">
                  <a:solidFill>
                    <a:srgbClr val="6F267F"/>
                  </a:solidFill>
                </a:rPr>
                <a:t>интеграция в различных типах  интонационных конструкций</a:t>
              </a:r>
              <a:endParaRPr lang="en-US" sz="2400" b="1" dirty="0">
                <a:solidFill>
                  <a:srgbClr val="6F267F"/>
                </a:solidFill>
              </a:endParaRPr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66"/>
                </a:solidFill>
              </a:rPr>
              <a:t>      Этапы логопедической работы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4066" y="1364105"/>
            <a:ext cx="7375160" cy="4812858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>
                <a:solidFill>
                  <a:srgbClr val="6F267F"/>
                </a:solidFill>
              </a:rPr>
              <a:t>1 Подготовительный – этап восприятия и воспроизведения компонентов интонации (развитие интонационных характеристик речи)</a:t>
            </a:r>
          </a:p>
          <a:p>
            <a:pPr algn="just"/>
            <a:r>
              <a:rPr lang="ru-RU" b="1" dirty="0" smtClean="0">
                <a:solidFill>
                  <a:srgbClr val="6F267F"/>
                </a:solidFill>
              </a:rPr>
              <a:t>2 Основной – этап интеграции интонационных  компонентов  для передачи смысла высказывания </a:t>
            </a:r>
          </a:p>
          <a:p>
            <a:pPr algn="just"/>
            <a:r>
              <a:rPr lang="ru-RU" b="1" dirty="0" smtClean="0">
                <a:solidFill>
                  <a:srgbClr val="6F267F"/>
                </a:solidFill>
              </a:rPr>
              <a:t>3 Заключительный – этап закрепления различных типов интонационных конструкций в специально организованных  и естественных условиях общения со взрослыми и сверстниками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8938" y="359764"/>
            <a:ext cx="7333038" cy="100434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66"/>
                </a:solidFill>
                <a:latin typeface="+mn-lt"/>
                <a:ea typeface="+mn-ea"/>
                <a:cs typeface="+mn-cs"/>
              </a:rPr>
              <a:t>Мероприятия направленные на формирование и развитие интонационной выразительности у детей с ОВЗ</a:t>
            </a:r>
            <a:endParaRPr lang="en-US" sz="2400" b="1" dirty="0">
              <a:solidFill>
                <a:srgbClr val="FF0066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691384" y="4194049"/>
            <a:ext cx="5912970" cy="896938"/>
            <a:chOff x="1248" y="1440"/>
            <a:chExt cx="3262" cy="565"/>
          </a:xfrm>
        </p:grpSpPr>
        <p:sp>
          <p:nvSpPr>
            <p:cNvPr id="82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4" name="Text Box 5"/>
            <p:cNvSpPr txBox="1">
              <a:spLocks noChangeArrowheads="1"/>
            </p:cNvSpPr>
            <p:nvPr/>
          </p:nvSpPr>
          <p:spPr bwMode="gray">
            <a:xfrm>
              <a:off x="1979" y="1482"/>
              <a:ext cx="253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b="1" dirty="0" smtClean="0">
                  <a:solidFill>
                    <a:srgbClr val="6F267F"/>
                  </a:solidFill>
                </a:rPr>
                <a:t>Фестиваль сказок «Сюрпризы на лесной дорожке»</a:t>
              </a:r>
              <a:endParaRPr lang="en-US" sz="2400" b="1" dirty="0">
                <a:solidFill>
                  <a:srgbClr val="6F267F"/>
                </a:solidFill>
              </a:endParaRPr>
            </a:p>
          </p:txBody>
        </p:sp>
        <p:sp>
          <p:nvSpPr>
            <p:cNvPr id="85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4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691384" y="1679448"/>
            <a:ext cx="5105400" cy="555625"/>
            <a:chOff x="1248" y="2030"/>
            <a:chExt cx="3216" cy="350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1998" y="2072"/>
              <a:ext cx="242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rgbClr val="6F267F"/>
                  </a:solidFill>
                </a:rPr>
                <a:t>«Неделя детской книги»</a:t>
              </a:r>
              <a:endParaRPr lang="en-US" sz="2400" b="1" dirty="0">
                <a:solidFill>
                  <a:srgbClr val="6F267F"/>
                </a:solidFill>
              </a:endParaRPr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1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2691384" y="2517648"/>
            <a:ext cx="5105401" cy="555625"/>
            <a:chOff x="1248" y="2640"/>
            <a:chExt cx="3216" cy="350"/>
          </a:xfrm>
        </p:grpSpPr>
        <p:sp>
          <p:nvSpPr>
            <p:cNvPr id="92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4" name="Text Box 15"/>
            <p:cNvSpPr txBox="1">
              <a:spLocks noChangeArrowheads="1"/>
            </p:cNvSpPr>
            <p:nvPr/>
          </p:nvSpPr>
          <p:spPr bwMode="gray">
            <a:xfrm>
              <a:off x="2395" y="2673"/>
              <a:ext cx="132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rgbClr val="6F267F"/>
                  </a:solidFill>
                </a:rPr>
                <a:t>«Театр слова»</a:t>
              </a:r>
              <a:endParaRPr lang="en-US" sz="2400" b="1" dirty="0">
                <a:solidFill>
                  <a:srgbClr val="6F267F"/>
                </a:solidFill>
              </a:endParaRPr>
            </a:p>
          </p:txBody>
        </p:sp>
        <p:sp>
          <p:nvSpPr>
            <p:cNvPr id="95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2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2691384" y="3355848"/>
            <a:ext cx="5718098" cy="555625"/>
            <a:chOff x="1248" y="3230"/>
            <a:chExt cx="3224" cy="350"/>
          </a:xfrm>
        </p:grpSpPr>
        <p:sp>
          <p:nvSpPr>
            <p:cNvPr id="97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9" name="Text Box 20"/>
            <p:cNvSpPr txBox="1">
              <a:spLocks noChangeArrowheads="1"/>
            </p:cNvSpPr>
            <p:nvPr/>
          </p:nvSpPr>
          <p:spPr bwMode="gray">
            <a:xfrm>
              <a:off x="1852" y="3272"/>
              <a:ext cx="262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b="1" dirty="0" smtClean="0">
                  <a:solidFill>
                    <a:srgbClr val="6F267F"/>
                  </a:solidFill>
                </a:rPr>
                <a:t>«Серпантин новогодних идей»</a:t>
              </a:r>
              <a:endParaRPr lang="en-US" sz="2400" b="1" dirty="0">
                <a:solidFill>
                  <a:srgbClr val="6F267F"/>
                </a:solidFill>
              </a:endParaRPr>
            </a:p>
          </p:txBody>
        </p:sp>
        <p:sp>
          <p:nvSpPr>
            <p:cNvPr id="100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3</a:t>
              </a: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2691384" y="5054477"/>
            <a:ext cx="6191253" cy="1266826"/>
            <a:chOff x="1248" y="3230"/>
            <a:chExt cx="3900" cy="798"/>
          </a:xfrm>
        </p:grpSpPr>
        <p:sp>
          <p:nvSpPr>
            <p:cNvPr id="102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04" name="Text Box 25"/>
            <p:cNvSpPr txBox="1">
              <a:spLocks noChangeArrowheads="1"/>
            </p:cNvSpPr>
            <p:nvPr/>
          </p:nvSpPr>
          <p:spPr bwMode="gray">
            <a:xfrm>
              <a:off x="1904" y="3272"/>
              <a:ext cx="3244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b="1" dirty="0" smtClean="0">
                  <a:solidFill>
                    <a:srgbClr val="6F267F"/>
                  </a:solidFill>
                </a:rPr>
                <a:t>«Наш добрый друг – библиотека» в рамках взаимодействия с библиотекой им. М.А.Булгакова</a:t>
              </a:r>
              <a:endParaRPr lang="en-US" sz="2400" b="1" dirty="0">
                <a:solidFill>
                  <a:srgbClr val="6F267F"/>
                </a:solidFill>
              </a:endParaRPr>
            </a:p>
          </p:txBody>
        </p:sp>
        <p:sp>
          <p:nvSpPr>
            <p:cNvPr id="105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userapi.com/c850636/v850636530/5a96f/BpgfuE2LWMY.jpg"/>
          <p:cNvPicPr>
            <a:picLocks noChangeAspect="1" noChangeArrowheads="1"/>
          </p:cNvPicPr>
          <p:nvPr/>
        </p:nvPicPr>
        <p:blipFill>
          <a:blip r:embed="rId2"/>
          <a:srcRect l="3737" t="6050" r="6317"/>
          <a:stretch>
            <a:fillRect/>
          </a:stretch>
        </p:blipFill>
        <p:spPr bwMode="auto">
          <a:xfrm>
            <a:off x="1079292" y="235133"/>
            <a:ext cx="4017364" cy="28085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s://pp.userapi.com/c850616/v850616530/5b650/jca9GUEZGZo.jpg"/>
          <p:cNvPicPr>
            <a:picLocks noChangeAspect="1" noChangeArrowheads="1"/>
          </p:cNvPicPr>
          <p:nvPr/>
        </p:nvPicPr>
        <p:blipFill>
          <a:blip r:embed="rId3" cstate="print"/>
          <a:srcRect l="9963"/>
          <a:stretch>
            <a:fillRect/>
          </a:stretch>
        </p:blipFill>
        <p:spPr bwMode="auto">
          <a:xfrm>
            <a:off x="2651760" y="3265715"/>
            <a:ext cx="2108234" cy="3122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https://pp.userapi.com/c848628/v848628394/d07a4/V9CztZEwND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996" y="3095898"/>
            <a:ext cx="4005943" cy="3304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139909" y="822961"/>
            <a:ext cx="382121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Литературный вернисаж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 descr="https://pp.userapi.com/c848628/v848628394/d0777/YEUvuKodcgI.jpg"/>
          <p:cNvPicPr>
            <a:picLocks noChangeAspect="1" noChangeArrowheads="1"/>
          </p:cNvPicPr>
          <p:nvPr/>
        </p:nvPicPr>
        <p:blipFill>
          <a:blip r:embed="rId5" cstate="print"/>
          <a:srcRect l="32282"/>
          <a:stretch>
            <a:fillRect/>
          </a:stretch>
        </p:blipFill>
        <p:spPr bwMode="auto">
          <a:xfrm>
            <a:off x="1071154" y="3265714"/>
            <a:ext cx="1472835" cy="3122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pp.userapi.com/c841534/v841534159/79203/--TUyufQD-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1921" y="248193"/>
            <a:ext cx="4217039" cy="3162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6" name="Picture 4" descr="https://pp.userapi.com/c841534/v841534159/79227/dgIE9iNxjL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772" y="3567659"/>
            <a:ext cx="3833898" cy="2926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79199" y="1025788"/>
            <a:ext cx="31527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Дни открытых дверей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 descr="https://pp.userapi.com/c850332/v850332141/5b478/_8Uf53Ue_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9407" y="3597639"/>
            <a:ext cx="4019780" cy="2953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pp.userapi.com/c830509/v830509030/1d7f8c/BDjn2aw9F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934" y="3882453"/>
            <a:ext cx="2886186" cy="2428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0" name="Picture 2" descr="https://pp.userapi.com/c604823/v604823333/472ac/0eYIKZTDhK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4754" y="241233"/>
            <a:ext cx="3026498" cy="3011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2" name="Picture 4" descr="https://pp.userapi.com/c849224/v849224263/aab0d/8FYoe1uxsO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324" y="256902"/>
            <a:ext cx="2207623" cy="3025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297836" y="4017364"/>
            <a:ext cx="27132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Открытые интегрированные тематические занятия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1" name="Picture 1" descr="I:\DSC00158.JPG"/>
          <p:cNvPicPr>
            <a:picLocks noChangeAspect="1" noChangeArrowheads="1"/>
          </p:cNvPicPr>
          <p:nvPr/>
        </p:nvPicPr>
        <p:blipFill>
          <a:blip r:embed="rId5" cstate="print"/>
          <a:srcRect r="14678"/>
          <a:stretch>
            <a:fillRect/>
          </a:stretch>
        </p:blipFill>
        <p:spPr bwMode="auto">
          <a:xfrm>
            <a:off x="6155785" y="299805"/>
            <a:ext cx="2763362" cy="1828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https://pp.userapi.com/c604823/v604823333/46ee9/rmg-rCLYhg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1017" y="4498580"/>
            <a:ext cx="2788171" cy="2082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5" name="Picture 5" descr="https://pp.userapi.com/c626616/v626616333/5257d/qxDGAq8gPC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21657" y="2278506"/>
            <a:ext cx="2758190" cy="2068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s://pp.userapi.com/c622025/v622025620/2293b/pUegOw1gxY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365" y="378823"/>
            <a:ext cx="3669210" cy="2751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4" name="Picture 8" descr="https://pp.userapi.com/c622025/v622025620/22944/4IF9_P5loR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269" y="3513907"/>
            <a:ext cx="3683726" cy="2638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6" name="Picture 10" descr="https://pp.userapi.com/c622025/v622025620/2294d/02tfgAjP-1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8419" y="372292"/>
            <a:ext cx="3718561" cy="2788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805651" y="3753785"/>
            <a:ext cx="4024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Театрализованная деятельность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8937" y="614598"/>
            <a:ext cx="7135319" cy="5486400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801003" y="1120708"/>
            <a:ext cx="6998223" cy="1480161"/>
            <a:chOff x="1259" y="2071"/>
            <a:chExt cx="3205" cy="707"/>
          </a:xfrm>
        </p:grpSpPr>
        <p:sp>
          <p:nvSpPr>
            <p:cNvPr id="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gray">
            <a:xfrm rot="3419336">
              <a:off x="1257" y="2073"/>
              <a:ext cx="276" cy="271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" name="Text Box 10"/>
            <p:cNvSpPr txBox="1">
              <a:spLocks noChangeArrowheads="1"/>
            </p:cNvSpPr>
            <p:nvPr/>
          </p:nvSpPr>
          <p:spPr bwMode="gray">
            <a:xfrm>
              <a:off x="1718" y="2072"/>
              <a:ext cx="2708" cy="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ru-RU" b="1" dirty="0" smtClean="0">
                  <a:solidFill>
                    <a:srgbClr val="6F267F"/>
                  </a:solidFill>
                </a:rPr>
                <a:t>Развитие интонации стимулировало развитие речи воспитанников с ОВЗ (в особенности ее коммуникативную функцию), у детей   улучшилось качество знаний по лексическим темам.</a:t>
              </a:r>
              <a:br>
                <a:rPr lang="ru-RU" b="1" dirty="0" smtClean="0">
                  <a:solidFill>
                    <a:srgbClr val="6F267F"/>
                  </a:solidFill>
                </a:rPr>
              </a:br>
              <a:endParaRPr lang="en-US" b="1" dirty="0" err="1" smtClean="0">
                <a:solidFill>
                  <a:srgbClr val="6F267F"/>
                </a:solidFill>
              </a:endParaRPr>
            </a:p>
          </p:txBody>
        </p:sp>
        <p:sp>
          <p:nvSpPr>
            <p:cNvPr id="7" name="Text Box 11"/>
            <p:cNvSpPr txBox="1">
              <a:spLocks noChangeArrowheads="1"/>
            </p:cNvSpPr>
            <p:nvPr/>
          </p:nvSpPr>
          <p:spPr bwMode="gray">
            <a:xfrm>
              <a:off x="1296" y="2094"/>
              <a:ext cx="209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1</a:t>
              </a:r>
            </a:p>
          </p:txBody>
        </p:sp>
      </p:grp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1663908" y="2597167"/>
            <a:ext cx="7195950" cy="3111326"/>
            <a:chOff x="1199" y="2617"/>
            <a:chExt cx="6433" cy="1430"/>
          </a:xfrm>
        </p:grpSpPr>
        <p:sp>
          <p:nvSpPr>
            <p:cNvPr id="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gray">
            <a:xfrm rot="3419336">
              <a:off x="1350" y="2466"/>
              <a:ext cx="252" cy="553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gray">
            <a:xfrm>
              <a:off x="2164" y="3326"/>
              <a:ext cx="5468" cy="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ru-RU" b="1" dirty="0" smtClean="0">
                  <a:solidFill>
                    <a:srgbClr val="6F267F"/>
                  </a:solidFill>
                </a:rPr>
                <a:t>Педагогический процесс, выстроенный на принципах индивидуального и дифференцированного подхода,  интеграции содержания, способствовал более тесному контакту всех специалистов</a:t>
              </a:r>
              <a:r>
                <a:rPr lang="ru-RU" sz="2400" dirty="0" smtClean="0"/>
                <a:t/>
              </a:r>
              <a:br>
                <a:rPr lang="ru-RU" sz="2400" dirty="0" smtClean="0"/>
              </a:br>
              <a:endParaRPr lang="en-US" sz="2400" b="1" dirty="0">
                <a:solidFill>
                  <a:srgbClr val="6F267F"/>
                </a:solidFill>
              </a:endParaRPr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2</a:t>
              </a:r>
            </a:p>
          </p:txBody>
        </p:sp>
      </p:grpSp>
      <p:grpSp>
        <p:nvGrpSpPr>
          <p:cNvPr id="13" name="Group 17"/>
          <p:cNvGrpSpPr>
            <a:grpSpLocks/>
          </p:cNvGrpSpPr>
          <p:nvPr/>
        </p:nvGrpSpPr>
        <p:grpSpPr bwMode="auto">
          <a:xfrm>
            <a:off x="1753850" y="2477624"/>
            <a:ext cx="7087685" cy="2273302"/>
            <a:chOff x="1252" y="2148"/>
            <a:chExt cx="3212" cy="1432"/>
          </a:xfrm>
        </p:grpSpPr>
        <p:sp>
          <p:nvSpPr>
            <p:cNvPr id="1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gray">
            <a:xfrm rot="3419336">
              <a:off x="1226" y="3276"/>
              <a:ext cx="310" cy="257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gray">
            <a:xfrm>
              <a:off x="1721" y="2148"/>
              <a:ext cx="2717" cy="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b="1" dirty="0" smtClean="0">
                  <a:solidFill>
                    <a:srgbClr val="6F267F"/>
                  </a:solidFill>
                </a:rPr>
                <a:t>Занятия по формированию интонационной стороны речи у детей  с ОВЗ нормализуют основные компоненты интонации, делают речь детей выразительной, эмоционально окрашенной и способствуют решению коррекционных задач</a:t>
              </a:r>
              <a:endParaRPr lang="en-US" b="1" dirty="0">
                <a:solidFill>
                  <a:srgbClr val="6F267F"/>
                </a:solidFill>
              </a:endParaRPr>
            </a:p>
          </p:txBody>
        </p:sp>
        <p:sp>
          <p:nvSpPr>
            <p:cNvPr id="1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502229" y="1293223"/>
            <a:ext cx="6727371" cy="48837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i="1" dirty="0" smtClean="0">
                <a:solidFill>
                  <a:srgbClr val="7030A0"/>
                </a:solidFill>
              </a:rPr>
              <a:t>«Не то хорошо, когда кричат великим голосом, но то велико, когда говорят хорошо».</a:t>
            </a:r>
          </a:p>
          <a:p>
            <a:pPr algn="r">
              <a:buNone/>
            </a:pPr>
            <a:r>
              <a:rPr lang="ru-RU" sz="4400" b="1" i="1" dirty="0" smtClean="0">
                <a:solidFill>
                  <a:srgbClr val="7030A0"/>
                </a:solidFill>
              </a:rPr>
              <a:t>(Демосфен)</a:t>
            </a:r>
            <a:endParaRPr lang="ru-RU" sz="4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66"/>
                </a:solidFill>
                <a:latin typeface="+mn-lt"/>
                <a:ea typeface="+mn-ea"/>
                <a:cs typeface="+mn-cs"/>
              </a:rPr>
              <a:t>                Результат</a:t>
            </a: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1528996" y="1633928"/>
            <a:ext cx="7195279" cy="454303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6F267F"/>
                </a:solidFill>
              </a:rPr>
              <a:t>  Преодоление расстройства интонационной выразительности  является необходимым элементом полноценного развития речи , подготовки детей к успешному школьному обучению, профилактики школьной </a:t>
            </a:r>
            <a:r>
              <a:rPr lang="ru-RU" sz="3600" b="1" dirty="0" err="1" smtClean="0">
                <a:solidFill>
                  <a:srgbClr val="6F267F"/>
                </a:solidFill>
              </a:rPr>
              <a:t>дезадаптации</a:t>
            </a:r>
            <a:r>
              <a:rPr lang="ru-RU" sz="3600" b="1" dirty="0" smtClean="0">
                <a:solidFill>
                  <a:srgbClr val="6F267F"/>
                </a:solidFill>
              </a:rPr>
              <a:t>   различных категорий детей.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3711" y="2208916"/>
            <a:ext cx="6071953" cy="1325563"/>
          </a:xfrm>
        </p:spPr>
        <p:txBody>
          <a:bodyPr>
            <a:norm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Благодарим за внимание.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24297" y="339634"/>
            <a:ext cx="7158446" cy="627017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u="sng" dirty="0" smtClean="0">
                <a:solidFill>
                  <a:srgbClr val="FF0066"/>
                </a:solidFill>
              </a:rPr>
              <a:t>Интонационная выразительность речи включает следующие компоненты:</a:t>
            </a:r>
            <a:endParaRPr lang="ru-RU" b="1" dirty="0" smtClean="0">
              <a:solidFill>
                <a:srgbClr val="FF0066"/>
              </a:solidFill>
            </a:endParaRPr>
          </a:p>
          <a:p>
            <a:r>
              <a:rPr lang="ru-RU" b="1" i="1" dirty="0" smtClean="0">
                <a:solidFill>
                  <a:srgbClr val="7030A0"/>
                </a:solidFill>
              </a:rPr>
              <a:t>Мелодика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Темп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Пауза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Сила голоса</a:t>
            </a:r>
            <a:r>
              <a:rPr lang="ru-RU" i="1" dirty="0" smtClean="0">
                <a:solidFill>
                  <a:srgbClr val="7030A0"/>
                </a:solidFill>
              </a:rPr>
              <a:t> 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Логическое ударение</a:t>
            </a:r>
            <a:r>
              <a:rPr lang="ru-RU" i="1" dirty="0" smtClean="0">
                <a:solidFill>
                  <a:srgbClr val="7030A0"/>
                </a:solidFill>
              </a:rPr>
              <a:t> 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Ритм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Тембр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Ясная, четкая дикция 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Орфоэпия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Дыхание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554480" y="1071563"/>
            <a:ext cx="7249886" cy="51054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66"/>
                </a:solidFill>
              </a:rPr>
              <a:t>Говоря о развитии выразительности речи у детей, мы имеем в виду две стороны этого понятия:</a:t>
            </a:r>
          </a:p>
          <a:p>
            <a:pPr lvl="0"/>
            <a:r>
              <a:rPr lang="ru-RU" sz="3600" i="1" dirty="0" smtClean="0">
                <a:solidFill>
                  <a:srgbClr val="6F267F"/>
                </a:solidFill>
              </a:rPr>
              <a:t>Естественная выразительность повседневной детской речи.</a:t>
            </a:r>
          </a:p>
          <a:p>
            <a:pPr lvl="0"/>
            <a:r>
              <a:rPr lang="ru-RU" sz="3600" i="1" dirty="0" smtClean="0">
                <a:solidFill>
                  <a:srgbClr val="6F267F"/>
                </a:solidFill>
              </a:rPr>
              <a:t>Произвольная осознанная выразительность при передаче заранее обдуманного текста.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1417" y="391886"/>
            <a:ext cx="6973932" cy="129880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66"/>
                </a:solidFill>
              </a:rPr>
              <a:t>Ограниченные интонационные возможности дошкольников характеризуются рядом особенностей:</a:t>
            </a:r>
            <a:endParaRPr lang="ru-RU" sz="2000" b="1" dirty="0">
              <a:solidFill>
                <a:srgbClr val="FF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486" y="1593668"/>
            <a:ext cx="7014754" cy="4583295"/>
          </a:xfrm>
        </p:spPr>
        <p:txBody>
          <a:bodyPr>
            <a:normAutofit fontScale="85000" lnSpcReduction="10000"/>
          </a:bodyPr>
          <a:lstStyle/>
          <a:p>
            <a:pPr lvl="0" algn="just"/>
            <a:r>
              <a:rPr lang="ru-RU" i="1" dirty="0" smtClean="0">
                <a:solidFill>
                  <a:srgbClr val="6F267F"/>
                </a:solidFill>
              </a:rPr>
              <a:t>недостаточная модуляция голоса по силе и высоте;</a:t>
            </a:r>
          </a:p>
          <a:p>
            <a:pPr lvl="0" algn="just"/>
            <a:r>
              <a:rPr lang="ru-RU" i="1" dirty="0" smtClean="0">
                <a:solidFill>
                  <a:srgbClr val="6F267F"/>
                </a:solidFill>
              </a:rPr>
              <a:t>нарушения координации движений дыхательной, голосовой и артикуляторной мускулатуры;</a:t>
            </a:r>
          </a:p>
          <a:p>
            <a:pPr lvl="0" algn="just"/>
            <a:r>
              <a:rPr lang="ru-RU" i="1" dirty="0" smtClean="0">
                <a:solidFill>
                  <a:srgbClr val="6F267F"/>
                </a:solidFill>
              </a:rPr>
              <a:t>нарушения дыхательной функции: ослабленное речевое дыхание, короткий речевой выдох, сбои дыхательного ритма во время речевого акта;</a:t>
            </a:r>
          </a:p>
          <a:p>
            <a:pPr lvl="0" algn="just"/>
            <a:r>
              <a:rPr lang="ru-RU" i="1" dirty="0" smtClean="0">
                <a:solidFill>
                  <a:srgbClr val="6F267F"/>
                </a:solidFill>
              </a:rPr>
              <a:t>трудности восприятия и воспроизведения детьми эмоциональных значений интонации;</a:t>
            </a:r>
          </a:p>
          <a:p>
            <a:pPr lvl="0" algn="just"/>
            <a:r>
              <a:rPr lang="ru-RU" i="1" dirty="0" smtClean="0">
                <a:solidFill>
                  <a:srgbClr val="6F267F"/>
                </a:solidFill>
              </a:rPr>
              <a:t>нарушения мелодического компонента интонации;</a:t>
            </a:r>
          </a:p>
          <a:p>
            <a:pPr lvl="0" algn="just"/>
            <a:r>
              <a:rPr lang="ru-RU" i="1" dirty="0" smtClean="0">
                <a:solidFill>
                  <a:srgbClr val="6F267F"/>
                </a:solidFill>
              </a:rPr>
              <a:t>нарушения </a:t>
            </a:r>
            <a:r>
              <a:rPr lang="ru-RU" i="1" dirty="0" err="1" smtClean="0">
                <a:solidFill>
                  <a:srgbClr val="6F267F"/>
                </a:solidFill>
              </a:rPr>
              <a:t>темпо-ритмической</a:t>
            </a:r>
            <a:r>
              <a:rPr lang="ru-RU" i="1" dirty="0" smtClean="0">
                <a:solidFill>
                  <a:srgbClr val="6F267F"/>
                </a:solidFill>
              </a:rPr>
              <a:t> организации высказывания.</a:t>
            </a:r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94114" y="457200"/>
            <a:ext cx="6621236" cy="59044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66"/>
                </a:solidFill>
              </a:rPr>
              <a:t>Работа по формированию интонационной выразительности речи детей предполагает: </a:t>
            </a:r>
          </a:p>
          <a:p>
            <a:pPr lvl="0" algn="just"/>
            <a:r>
              <a:rPr lang="ru-RU" i="1" dirty="0" smtClean="0">
                <a:solidFill>
                  <a:srgbClr val="6F267F"/>
                </a:solidFill>
              </a:rPr>
              <a:t>Развитие дыхания – выработка диафрагмального типа дыхания, дифференциация носового и ротового вдоха и выдоха, развитие речевого дыхания. </a:t>
            </a:r>
          </a:p>
          <a:p>
            <a:pPr lvl="0" algn="just"/>
            <a:r>
              <a:rPr lang="ru-RU" i="1" dirty="0" smtClean="0">
                <a:solidFill>
                  <a:srgbClr val="6F267F"/>
                </a:solidFill>
              </a:rPr>
              <a:t>Развитие голоса – сила и высота голоса. </a:t>
            </a:r>
          </a:p>
          <a:p>
            <a:pPr lvl="0" algn="just"/>
            <a:r>
              <a:rPr lang="ru-RU" i="1" dirty="0" smtClean="0">
                <a:solidFill>
                  <a:srgbClr val="6F267F"/>
                </a:solidFill>
              </a:rPr>
              <a:t>Работа над темпом и ритмом речи. </a:t>
            </a:r>
          </a:p>
          <a:p>
            <a:pPr lvl="0" algn="just"/>
            <a:r>
              <a:rPr lang="ru-RU" i="1" dirty="0" smtClean="0">
                <a:solidFill>
                  <a:srgbClr val="6F267F"/>
                </a:solidFill>
              </a:rPr>
              <a:t>Работа над четкостью дикции и интонационной окрашенностью речи.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2046" y="378823"/>
            <a:ext cx="6856367" cy="1690689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rgbClr val="FF0066"/>
                </a:solidFill>
              </a:rPr>
              <a:t>ТОП – 20 игр </a:t>
            </a:r>
            <a:r>
              <a:rPr lang="ru-RU" sz="2200" dirty="0" smtClean="0">
                <a:solidFill>
                  <a:srgbClr val="FF0066"/>
                </a:solidFill>
              </a:rPr>
              <a:t/>
            </a:r>
            <a:br>
              <a:rPr lang="ru-RU" sz="2200" dirty="0" smtClean="0">
                <a:solidFill>
                  <a:srgbClr val="FF0066"/>
                </a:solidFill>
              </a:rPr>
            </a:br>
            <a:r>
              <a:rPr lang="ru-RU" sz="2200" b="1" dirty="0" smtClean="0">
                <a:solidFill>
                  <a:srgbClr val="FF0066"/>
                </a:solidFill>
              </a:rPr>
              <a:t>для формирования и развития интонационной выразительности речи дошкольников.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0240" y="2351313"/>
            <a:ext cx="6923314" cy="4310743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>
                <a:solidFill>
                  <a:srgbClr val="6F267F"/>
                </a:solidFill>
              </a:rPr>
              <a:t>Игры на изменение силы голоса.</a:t>
            </a:r>
          </a:p>
          <a:p>
            <a:pPr lvl="0">
              <a:buNone/>
            </a:pPr>
            <a:r>
              <a:rPr lang="ru-RU" sz="3200" b="1" dirty="0" smtClean="0"/>
              <a:t>Игра «Угадай, кто кричит».</a:t>
            </a:r>
            <a:endParaRPr lang="ru-RU" sz="3200" dirty="0" smtClean="0"/>
          </a:p>
          <a:p>
            <a:pPr lvl="0">
              <a:buNone/>
            </a:pPr>
            <a:r>
              <a:rPr lang="ru-RU" sz="3200" b="1" dirty="0" smtClean="0"/>
              <a:t>Игра «Угадай, близко или далеко поезд».</a:t>
            </a:r>
            <a:endParaRPr lang="ru-RU" sz="3200" dirty="0" smtClean="0"/>
          </a:p>
          <a:p>
            <a:pPr lvl="0">
              <a:buNone/>
            </a:pPr>
            <a:r>
              <a:rPr lang="ru-RU" sz="3200" b="1" dirty="0" smtClean="0"/>
              <a:t>Игра «Громко — тихо».</a:t>
            </a:r>
            <a:endParaRPr lang="ru-RU" sz="3200" dirty="0" smtClean="0"/>
          </a:p>
          <a:p>
            <a:pPr lvl="0">
              <a:buNone/>
            </a:pPr>
            <a:r>
              <a:rPr lang="ru-RU" sz="3200" b="1" dirty="0" smtClean="0"/>
              <a:t>Игра « Не разбуди Катю».</a:t>
            </a:r>
            <a:endParaRPr lang="ru-RU" sz="3200" dirty="0" smtClean="0"/>
          </a:p>
          <a:p>
            <a:pPr lvl="0">
              <a:buNone/>
            </a:pPr>
            <a:r>
              <a:rPr lang="ru-RU" sz="3200" b="1" dirty="0" smtClean="0"/>
              <a:t>Игра  «Перекричи водопад».</a:t>
            </a:r>
            <a:endParaRPr lang="ru-RU" sz="3200" dirty="0" smtClean="0"/>
          </a:p>
          <a:p>
            <a:pPr algn="ctr">
              <a:buNone/>
            </a:pPr>
            <a:endParaRPr lang="ru-RU" sz="1600" b="1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1266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6994" y="418012"/>
            <a:ext cx="1581783" cy="1581783"/>
          </a:xfrm>
          <a:prstGeom prst="rect">
            <a:avLst/>
          </a:prstGeom>
          <a:noFill/>
        </p:spPr>
      </p:pic>
      <p:pic>
        <p:nvPicPr>
          <p:cNvPr id="5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0184" y="1171302"/>
            <a:ext cx="1359715" cy="1359715"/>
          </a:xfrm>
          <a:prstGeom prst="rect">
            <a:avLst/>
          </a:prstGeom>
          <a:noFill/>
        </p:spPr>
      </p:pic>
      <p:pic>
        <p:nvPicPr>
          <p:cNvPr id="6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9531" y="1236618"/>
            <a:ext cx="1359715" cy="1359715"/>
          </a:xfrm>
          <a:prstGeom prst="rect">
            <a:avLst/>
          </a:prstGeom>
          <a:noFill/>
        </p:spPr>
      </p:pic>
      <p:pic>
        <p:nvPicPr>
          <p:cNvPr id="7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2754" y="1314994"/>
            <a:ext cx="1359715" cy="1359715"/>
          </a:xfrm>
          <a:prstGeom prst="rect">
            <a:avLst/>
          </a:prstGeom>
          <a:noFill/>
        </p:spPr>
      </p:pic>
      <p:pic>
        <p:nvPicPr>
          <p:cNvPr id="8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7452" y="378822"/>
            <a:ext cx="1620973" cy="1620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24297" y="418011"/>
            <a:ext cx="7106193" cy="575895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6F267F"/>
                </a:solidFill>
              </a:rPr>
              <a:t>Игры на развитие дыхания.</a:t>
            </a:r>
            <a:endParaRPr lang="ru-RU" dirty="0" smtClean="0">
              <a:solidFill>
                <a:srgbClr val="6F267F"/>
              </a:solidFill>
            </a:endParaRPr>
          </a:p>
          <a:p>
            <a:pPr lvl="0">
              <a:buNone/>
            </a:pPr>
            <a:r>
              <a:rPr lang="ru-RU" b="1" dirty="0" smtClean="0"/>
              <a:t>Игра «Пускание корабликов».</a:t>
            </a:r>
            <a:endParaRPr lang="ru-RU" dirty="0" smtClean="0"/>
          </a:p>
          <a:p>
            <a:pPr lvl="0">
              <a:buNone/>
            </a:pPr>
            <a:r>
              <a:rPr lang="ru-RU" b="1" dirty="0" smtClean="0"/>
              <a:t>Игра «Чья птичка дальше улетит?».</a:t>
            </a:r>
            <a:endParaRPr lang="ru-RU" dirty="0" smtClean="0"/>
          </a:p>
          <a:p>
            <a:pPr lvl="0">
              <a:buNone/>
            </a:pPr>
            <a:r>
              <a:rPr lang="ru-RU" b="1" dirty="0" smtClean="0"/>
              <a:t>Игра «Бабочка, лети!».</a:t>
            </a:r>
          </a:p>
          <a:p>
            <a:pPr lvl="0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6F267F"/>
                </a:solidFill>
              </a:rPr>
              <a:t>Игры на развитие темпа речи.</a:t>
            </a:r>
          </a:p>
          <a:p>
            <a:pPr>
              <a:buNone/>
            </a:pPr>
            <a:r>
              <a:rPr lang="ru-RU" b="1" dirty="0" smtClean="0"/>
              <a:t>Игра  «Поговорим быстро».</a:t>
            </a:r>
          </a:p>
          <a:p>
            <a:pPr>
              <a:buNone/>
            </a:pPr>
            <a:r>
              <a:rPr lang="ru-RU" b="1" dirty="0" smtClean="0"/>
              <a:t>Игра «Мышка и черепаха».</a:t>
            </a:r>
          </a:p>
          <a:p>
            <a:pPr>
              <a:buNone/>
            </a:pPr>
            <a:r>
              <a:rPr lang="ru-RU" b="1" dirty="0" smtClean="0"/>
              <a:t>Игра «Поехали, поехали».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15737" y="339633"/>
            <a:ext cx="7145383" cy="583732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6F267F"/>
                </a:solidFill>
              </a:rPr>
              <a:t>Игры на развитие умения делать паузы.</a:t>
            </a:r>
            <a:endParaRPr lang="ru-RU" sz="2400" dirty="0" smtClean="0">
              <a:solidFill>
                <a:srgbClr val="6F267F"/>
              </a:solidFill>
            </a:endParaRPr>
          </a:p>
          <a:p>
            <a:pPr lvl="0">
              <a:buNone/>
            </a:pPr>
            <a:r>
              <a:rPr lang="ru-RU" sz="2400" b="1" dirty="0" smtClean="0"/>
              <a:t>Мы шагаем на парад».</a:t>
            </a:r>
            <a:endParaRPr lang="ru-RU" sz="2400" dirty="0" smtClean="0"/>
          </a:p>
          <a:p>
            <a:pPr lvl="0">
              <a:buNone/>
            </a:pPr>
            <a:r>
              <a:rPr lang="ru-RU" sz="2400" b="1" dirty="0" smtClean="0"/>
              <a:t>«По очереди».</a:t>
            </a:r>
            <a:endParaRPr lang="ru-RU" sz="2400" dirty="0" smtClean="0"/>
          </a:p>
          <a:p>
            <a:pPr algn="ctr">
              <a:buNone/>
            </a:pPr>
            <a:r>
              <a:rPr lang="ru-RU" sz="2400" b="1" dirty="0" smtClean="0">
                <a:solidFill>
                  <a:srgbClr val="6F267F"/>
                </a:solidFill>
              </a:rPr>
              <a:t>Игры на изменение тембра голоса.</a:t>
            </a:r>
            <a:endParaRPr lang="ru-RU" sz="2400" dirty="0" smtClean="0">
              <a:solidFill>
                <a:srgbClr val="6F267F"/>
              </a:solidFill>
            </a:endParaRPr>
          </a:p>
          <a:p>
            <a:pPr>
              <a:buNone/>
            </a:pPr>
            <a:r>
              <a:rPr lang="ru-RU" sz="2400" b="1" dirty="0" smtClean="0"/>
              <a:t>«Шурум-бурум».</a:t>
            </a:r>
          </a:p>
          <a:p>
            <a:pPr lvl="0">
              <a:buNone/>
            </a:pPr>
            <a:r>
              <a:rPr lang="ru-RU" sz="2400" b="1" dirty="0" smtClean="0"/>
              <a:t>Игра «Произнеси по-разному».</a:t>
            </a:r>
            <a:endParaRPr lang="ru-RU" sz="2400" dirty="0" smtClean="0"/>
          </a:p>
          <a:p>
            <a:pPr lvl="0">
              <a:buNone/>
            </a:pPr>
            <a:r>
              <a:rPr lang="ru-RU" sz="2400" b="1" dirty="0" smtClean="0"/>
              <a:t>Игра  «Нарисуй словами».</a:t>
            </a:r>
            <a:r>
              <a:rPr lang="ru-RU" sz="2400" dirty="0" smtClean="0"/>
              <a:t> </a:t>
            </a:r>
          </a:p>
          <a:p>
            <a:pPr>
              <a:buNone/>
            </a:pPr>
            <a:r>
              <a:rPr lang="ru-RU" sz="2400" b="1" dirty="0" smtClean="0"/>
              <a:t>Игра  «Веселые стихи-диалоги».</a:t>
            </a:r>
          </a:p>
          <a:p>
            <a:pPr lvl="0">
              <a:buNone/>
            </a:pPr>
            <a:r>
              <a:rPr lang="ru-RU" sz="2400" b="1" dirty="0" smtClean="0"/>
              <a:t>Подвижные игры с готовыми диалогическими текстами.</a:t>
            </a:r>
            <a:endParaRPr lang="ru-RU" sz="2400" dirty="0" smtClean="0"/>
          </a:p>
          <a:p>
            <a:pPr algn="ctr">
              <a:buNone/>
            </a:pPr>
            <a:r>
              <a:rPr lang="ru-RU" sz="2400" b="1" dirty="0" smtClean="0">
                <a:solidFill>
                  <a:srgbClr val="6F267F"/>
                </a:solidFill>
              </a:rPr>
              <a:t>Игры на развитие мимики и пантомимики.</a:t>
            </a:r>
            <a:endParaRPr lang="ru-RU" sz="2400" dirty="0" smtClean="0">
              <a:solidFill>
                <a:srgbClr val="6F267F"/>
              </a:solidFill>
            </a:endParaRPr>
          </a:p>
          <a:p>
            <a:pPr>
              <a:buNone/>
            </a:pPr>
            <a:r>
              <a:rPr lang="ru-RU" sz="2400" b="1" dirty="0" smtClean="0"/>
              <a:t>«Мимический кубик»</a:t>
            </a:r>
          </a:p>
          <a:p>
            <a:pPr>
              <a:buNone/>
            </a:pPr>
            <a:r>
              <a:rPr lang="ru-RU" sz="2400" b="1" dirty="0" smtClean="0"/>
              <a:t>«Подслушанный разговор»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665</TotalTime>
  <Words>699</Words>
  <Application>Microsoft Office PowerPoint</Application>
  <PresentationFormat>Экран (4:3)</PresentationFormat>
  <Paragraphs>105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Из опыта работы МБДОУ № 307 по формированию и развитию интонационной выразительности речи.</vt:lpstr>
      <vt:lpstr>Презентация PowerPoint</vt:lpstr>
      <vt:lpstr>Презентация PowerPoint</vt:lpstr>
      <vt:lpstr>Презентация PowerPoint</vt:lpstr>
      <vt:lpstr>Ограниченные интонационные возможности дошкольников характеризуются рядом особенностей:</vt:lpstr>
      <vt:lpstr>Презентация PowerPoint</vt:lpstr>
      <vt:lpstr>ТОП – 20 игр  для формирования и развития интонационной выразительности речи дошкольников. </vt:lpstr>
      <vt:lpstr>Презентация PowerPoint</vt:lpstr>
      <vt:lpstr>Презентация PowerPoint</vt:lpstr>
      <vt:lpstr>Систематическое использование игр и упражнений по развитию и формированию интонационной выразительности речи у детей дошкольного возраста способствует:</vt:lpstr>
      <vt:lpstr>Презентация PowerPoint</vt:lpstr>
      <vt:lpstr>Логопедическая работа: </vt:lpstr>
      <vt:lpstr>      Этапы логопедической работы</vt:lpstr>
      <vt:lpstr>Мероприятия направленные на формирование и развитие интонационной выразительности у детей с ОВЗ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                Результат</vt:lpstr>
      <vt:lpstr>Благодарим за внимание.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Пользователь Windows</cp:lastModifiedBy>
  <cp:revision>86</cp:revision>
  <dcterms:created xsi:type="dcterms:W3CDTF">2018-09-04T12:10:47Z</dcterms:created>
  <dcterms:modified xsi:type="dcterms:W3CDTF">2023-03-20T06:46:13Z</dcterms:modified>
</cp:coreProperties>
</file>