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лавие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ProPowerPoint\Шаблоны\ДЕТСКИЕ\Nezhniy\NezhnySlide.jpg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600" cy="92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Для правки текста заглавия щёлкните мышью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413000"/>
            <a:ext cx="8229600" cy="4713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" name="TextBox 6"/>
          <p:cNvSpPr/>
          <p:nvPr/>
        </p:nvSpPr>
        <p:spPr>
          <a:xfrm>
            <a:off x="8640" y="6515280"/>
            <a:ext cx="1578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en-US" sz="1400" b="0" u="none" strike="noStrike">
                <a:solidFill>
                  <a:srgbClr val="bfbfbf"/>
                </a:solidFill>
                <a:effectLst/>
                <a:uFillTx/>
                <a:latin typeface="Ariston"/>
              </a:rPr>
              <a:t>ProPowerPoint.ru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лавие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ProPowerPoint\Шаблоны\ДЕТСКИЕ\Nezhniy\NezhnySlide.jpg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TextBox 6"/>
          <p:cNvSpPr/>
          <p:nvPr/>
        </p:nvSpPr>
        <p:spPr>
          <a:xfrm>
            <a:off x="8640" y="6515280"/>
            <a:ext cx="1578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en-US" sz="1400" b="0" u="none" strike="noStrike">
                <a:solidFill>
                  <a:srgbClr val="bfbfbf"/>
                </a:solidFill>
                <a:effectLst/>
                <a:uFillTx/>
                <a:latin typeface="Ariston"/>
              </a:rPr>
              <a:t>ProPowerPoint.ru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" name="Picture 2" descr="K:\ProPowerPoint\Шаблоны\ДЕТСКИЕ\Nezhniy\Nezhny.jpg"/>
          <p:cNvPicPr/>
          <p:nvPr/>
        </p:nvPicPr>
        <p:blipFill>
          <a:blip r:embed="rId3"/>
          <a:stretch/>
        </p:blipFill>
        <p:spPr>
          <a:xfrm>
            <a:off x="144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600" cy="92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Для правки текста заглавия щёлкните мышью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413000"/>
            <a:ext cx="8229600" cy="4713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лавие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K:\ProPowerPoint\Шаблоны\ДЕТСКИЕ\Nezhniy\NezhnySlide.jpg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TextBox 6"/>
          <p:cNvSpPr/>
          <p:nvPr/>
        </p:nvSpPr>
        <p:spPr>
          <a:xfrm>
            <a:off x="8640" y="6515280"/>
            <a:ext cx="1578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en-US" sz="1400" b="0" u="none" strike="noStrike">
                <a:solidFill>
                  <a:srgbClr val="bfbfbf"/>
                </a:solidFill>
                <a:effectLst/>
                <a:uFillTx/>
                <a:latin typeface="Ariston"/>
              </a:rPr>
              <a:t>ProPowerPoint.ru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600" cy="92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Для правки текста заглавия щёлкните мышью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413000"/>
            <a:ext cx="8229600" cy="4713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ru-RU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84DFDC2-01FC-4BD6-8466-48FEDB677498}" type="slidenum"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lang="ru-RU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лавие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K:\ProPowerPoint\Шаблоны\ДЕТСКИЕ\Nezhniy\NezhnySlide.jpg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TextBox 6"/>
          <p:cNvSpPr/>
          <p:nvPr/>
        </p:nvSpPr>
        <p:spPr>
          <a:xfrm>
            <a:off x="8640" y="6515280"/>
            <a:ext cx="1578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en-US" sz="1400" b="0" u="none" strike="noStrike">
                <a:solidFill>
                  <a:srgbClr val="bfbfbf"/>
                </a:solidFill>
                <a:effectLst/>
                <a:uFillTx/>
                <a:latin typeface="Ariston"/>
              </a:rPr>
              <a:t>ProPowerPoint.ru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600" cy="92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Для правки текста заглавия щёлкните мышью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413000"/>
            <a:ext cx="8229600" cy="4713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4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ru-RU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6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ru-RU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38DCBC3-858A-458D-8973-3A47E9076A05}" type="slidenum"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lang="ru-RU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04920" y="1295280"/>
            <a:ext cx="8534160" cy="243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4800"/>
            </a:br>
            <a:r>
              <a:rPr lang="ru-RU" sz="3200" b="1" u="none" strike="noStrike">
                <a:solidFill>
                  <a:srgbClr val="8e0000"/>
                </a:solidFill>
                <a:effectLst/>
                <a:uFillTx/>
                <a:latin typeface="Times New Roman"/>
                <a:ea typeface="Times New Roman"/>
              </a:rPr>
              <a:t>Методическая разработка</a:t>
            </a:r>
            <a:br>
              <a:rPr sz="3200"/>
            </a:br>
            <a:r>
              <a:rPr lang="ru-RU" sz="2400" b="1" u="none" strike="noStrike">
                <a:solidFill>
                  <a:srgbClr val="8e0000"/>
                </a:solidFill>
                <a:effectLst/>
                <a:uFillTx/>
                <a:latin typeface="Times New Roman"/>
                <a:ea typeface="Times New Roman"/>
              </a:rPr>
              <a:t>Педагогический проект </a:t>
            </a:r>
            <a:br>
              <a:rPr sz="2400"/>
            </a:br>
            <a:r>
              <a:rPr lang="ru-RU" sz="2400" b="1" u="none" strike="noStrike">
                <a:solidFill>
                  <a:srgbClr val="8e0000"/>
                </a:solidFill>
                <a:effectLst/>
                <a:uFillTx/>
                <a:latin typeface="Times New Roman"/>
                <a:ea typeface="Times New Roman"/>
              </a:rPr>
              <a:t>«Этот занимательный, полезный синквейн»</a:t>
            </a:r>
            <a:br>
              <a:rPr sz="2400"/>
            </a:br>
            <a:br>
              <a:rPr sz="2800"/>
            </a:b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6" name="Rectangle 3"/>
          <p:cNvSpPr/>
          <p:nvPr/>
        </p:nvSpPr>
        <p:spPr>
          <a:xfrm>
            <a:off x="1219320" y="4038480"/>
            <a:ext cx="6933960" cy="182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1" u="none" strike="noStrike">
                <a:solidFill>
                  <a:srgbClr val="002060"/>
                </a:solidFill>
                <a:effectLst/>
                <a:uFillTx/>
                <a:latin typeface="Times New Roman"/>
                <a:ea typeface="Times New Roman"/>
              </a:rPr>
              <a:t>Подготовили: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1" u="none" strike="noStrike">
                <a:solidFill>
                  <a:srgbClr val="002060"/>
                </a:solidFill>
                <a:effectLst/>
                <a:uFillTx/>
                <a:latin typeface="Times New Roman"/>
                <a:ea typeface="Times New Roman"/>
              </a:rPr>
              <a:t>Воднева О.Ф., учитель-логопед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1" u="none" strike="noStrike">
                <a:solidFill>
                  <a:srgbClr val="002060"/>
                </a:solidFill>
                <a:effectLst/>
                <a:uFillTx/>
                <a:latin typeface="Times New Roman"/>
                <a:ea typeface="Times New Roman"/>
              </a:rPr>
              <a:t>Тихонова В.Н., учитель-логопед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1" u="none" strike="noStrike">
                <a:solidFill>
                  <a:srgbClr val="002060"/>
                </a:solidFill>
                <a:effectLst/>
                <a:uFillTx/>
                <a:latin typeface="Times New Roman"/>
                <a:ea typeface="Times New Roman"/>
              </a:rPr>
              <a:t>Графина Т.В., воспитатель,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1" u="none" strike="noStrike">
                <a:solidFill>
                  <a:srgbClr val="002060"/>
                </a:solidFill>
                <a:effectLst/>
                <a:uFillTx/>
                <a:latin typeface="Times New Roman"/>
                <a:ea typeface="Times New Roman"/>
              </a:rPr>
              <a:t>Вагнер Н.В., воспитатель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1" u="none" strike="noStrike">
                <a:solidFill>
                  <a:srgbClr val="002060"/>
                </a:solidFill>
                <a:effectLst/>
                <a:uFillTx/>
                <a:latin typeface="Times New Roman"/>
                <a:ea typeface="Times New Roman"/>
              </a:rPr>
              <a:t>Фильшина Н.В., воспитатель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Rectangle 7"/>
          <p:cNvSpPr/>
          <p:nvPr/>
        </p:nvSpPr>
        <p:spPr>
          <a:xfrm>
            <a:off x="0" y="-488880"/>
            <a:ext cx="853452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TextBox 4"/>
          <p:cNvSpPr/>
          <p:nvPr/>
        </p:nvSpPr>
        <p:spPr>
          <a:xfrm>
            <a:off x="3276720" y="5943600"/>
            <a:ext cx="2971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8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Красноярск – 2026 г.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18720"/>
            <a:ext cx="8229600" cy="14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6" name=""/>
          <p:cNvSpPr txBox="1"/>
          <p:nvPr/>
        </p:nvSpPr>
        <p:spPr>
          <a:xfrm>
            <a:off x="457200" y="990360"/>
            <a:ext cx="8229600" cy="5135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800" b="1" u="sng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Прогнозы проекта: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Дети привыкнут к правилам написания нерифмованных стихотворений, а их составление превратится в игру. И незаметно для самих детей игра в синквейн станет для них веселым и занимательным делом.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Составление синквейна – как форме свободного творчества, требующей от детей умения находить в информационном материале наиболее существенные элементы, делать выводы и кратко их формулировать, будет  очень востребовано в современной (школьной) жизни детей.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18720"/>
            <a:ext cx="8229600" cy="14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8" name=""/>
          <p:cNvSpPr txBox="1"/>
          <p:nvPr/>
        </p:nvSpPr>
        <p:spPr>
          <a:xfrm>
            <a:off x="457200" y="1413000"/>
            <a:ext cx="8229600" cy="471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1" u="sng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Ресурсное обеспечение: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0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-информационные ресурсы (методическая и художественная литература, информация из интернета);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0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-наглядные ресурсы (видеофильмы, презентации, демонстрационные картины, иллюстрации с изображением профессиональной деятельности взрослых, форменная и спецодежда родителей с места работы, орудия, предметы для труда, фотографии с места работы родителей);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0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-материально-технические (дидактические, настольно-печатные игры, оборудование для рисования, искусственные цветы, ноутбук, проектор, магнитофон, фотоаппарат).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18720"/>
            <a:ext cx="8229600" cy="14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0" name=""/>
          <p:cNvSpPr txBox="1"/>
          <p:nvPr/>
        </p:nvSpPr>
        <p:spPr>
          <a:xfrm>
            <a:off x="457200" y="1413000"/>
            <a:ext cx="8229600" cy="471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1" u="sng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Презентация проекта: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Защита проекта на Совете педагогов МДОУ 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Ознакомление детской аудитории МДОУ со стихами по синквейну 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Представлен альбом «Волшебный синквейн» (собрание детских синквейнов на разные лексические темы).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066320" y="990360"/>
            <a:ext cx="7543800" cy="53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1" u="none" strike="noStrike">
                <a:solidFill>
                  <a:srgbClr val="fac090"/>
                </a:solidFill>
                <a:effectLst/>
                <a:uFillTx/>
                <a:latin typeface="Garamond"/>
                <a:ea typeface="Arial"/>
              </a:rPr>
              <a:t>        </a:t>
            </a:r>
            <a:br>
              <a:rPr sz="3200"/>
            </a:br>
            <a:br>
              <a:rPr sz="4000"/>
            </a:br>
            <a:br>
              <a:rPr sz="4000"/>
            </a:br>
            <a:r>
              <a:rPr lang="ru-RU" sz="4000" b="1" u="none" strike="noStrike">
                <a:solidFill>
                  <a:srgbClr val="000099"/>
                </a:solidFill>
                <a:effectLst/>
                <a:uFillTx/>
                <a:latin typeface="Garamond"/>
                <a:ea typeface="Arial"/>
              </a:rPr>
              <a:t>Что такое синквейн?</a:t>
            </a:r>
            <a:br>
              <a:rPr sz="3200"/>
            </a:br>
            <a:br>
              <a:rPr sz="3200"/>
            </a:br>
            <a:br>
              <a:rPr sz="2000"/>
            </a:br>
            <a:r>
              <a:rPr lang="ru-RU" sz="2000" b="1" u="none" strike="noStrike">
                <a:solidFill>
                  <a:srgbClr val="c00000"/>
                </a:solidFill>
                <a:effectLst/>
                <a:uFillTx/>
                <a:latin typeface="Monotype Corsiva"/>
              </a:rPr>
              <a:t>                                                                                                                     </a:t>
            </a:r>
            <a:br>
              <a:rPr sz="3200"/>
            </a:b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2" name=""/>
          <p:cNvSpPr txBox="1"/>
          <p:nvPr/>
        </p:nvSpPr>
        <p:spPr>
          <a:xfrm>
            <a:off x="1143000" y="1676520"/>
            <a:ext cx="7238880" cy="4876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8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Синквейн</a:t>
            </a:r>
            <a:r>
              <a:rPr lang="ru-RU" sz="28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 – короткое нерифмованное стихотворение из пяти строк. У синквейна много разновидностей, но в последнее время особо популярным стал так назваемый «дидактический синквейн» – его все чаще и чаще используют в школах и детских садах.</a:t>
            </a:r>
            <a:br>
              <a:rPr sz="1800"/>
            </a:br>
            <a:br>
              <a:rPr sz="1800"/>
            </a:br>
            <a:endParaRPr lang="ru-RU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563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600"/>
            </a:br>
            <a:br>
              <a:rPr sz="1600"/>
            </a:br>
            <a:br>
              <a:rPr sz="1600"/>
            </a:br>
            <a:r>
              <a:rPr lang="ru-RU" sz="24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Что такое синквейн: традиционная и дидактическая формы</a:t>
            </a:r>
            <a:br>
              <a:rPr sz="2400"/>
            </a:b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4" name=""/>
          <p:cNvSpPr txBox="1"/>
          <p:nvPr/>
        </p:nvSpPr>
        <p:spPr>
          <a:xfrm>
            <a:off x="457200" y="914040"/>
            <a:ext cx="8229600" cy="5211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0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Синквейн был придуман в начале XX века Аделаидой Крэпси – американской поэтессой. Вдохновленная японскими хайку и танка, Крэпси придумала форму пятистрочного стихотворения, также основанного на подсчете слогов в каждой строке. Придуманный ей традиционный синквейн имел слоговую структуру 2-4-6-8-2 (два слога в первой строке, четыре – во второй и так далее). Таким образом, всего в стихотворении должно было быть 22 слога.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0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Дидактический синквейн впервые начали использовать в американских школах. Его отличие от всех других видов синквейна – в том, что он основан не на подсчете слогов, а смысловой заданности каждой строчки.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55" name="Содержимое 6" descr="a_crapsey.jpg"/>
          <p:cNvPicPr/>
          <p:nvPr/>
        </p:nvPicPr>
        <p:blipFill>
          <a:blip r:embed="rId1"/>
          <a:stretch/>
        </p:blipFill>
        <p:spPr>
          <a:xfrm>
            <a:off x="3584520" y="3127320"/>
            <a:ext cx="1657440" cy="1981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120" y="-236880"/>
            <a:ext cx="8077320" cy="14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228240" y="533160"/>
            <a:ext cx="4040280" cy="63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rmAutofit fontScale="70000" lnSpcReduction="19999"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2400" b="1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8" name=""/>
          <p:cNvSpPr txBox="1"/>
          <p:nvPr/>
        </p:nvSpPr>
        <p:spPr>
          <a:xfrm>
            <a:off x="228600" y="1219320"/>
            <a:ext cx="4268880" cy="4906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en-US" sz="16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NovemberNight</a:t>
            </a:r>
            <a:br>
              <a:rPr sz="1600"/>
            </a:br>
            <a:br>
              <a:rPr sz="1600"/>
            </a:br>
            <a:r>
              <a:rPr lang="en-US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Listen...</a:t>
            </a:r>
            <a:br>
              <a:rPr sz="1600"/>
            </a:br>
            <a:r>
              <a:rPr lang="en-US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With faint dry sound, </a:t>
            </a:r>
            <a:br>
              <a:rPr sz="1600"/>
            </a:br>
            <a:r>
              <a:rPr lang="en-US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Like steps of passing ghosts, </a:t>
            </a:r>
            <a:br>
              <a:rPr sz="1600"/>
            </a:br>
            <a:r>
              <a:rPr lang="en-US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The leaves, frost-crisp'd, break from the trees </a:t>
            </a:r>
            <a:br>
              <a:rPr sz="1600"/>
            </a:br>
            <a:r>
              <a:rPr lang="en-US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And fall. 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(Аделаида Крепси)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Ноябрьскаяночь</a:t>
            </a:r>
            <a:r>
              <a:rPr lang="en-US" sz="16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        Слушай...</a:t>
            </a:r>
            <a:br>
              <a:rPr sz="1600"/>
            </a:b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робкий, тихий,</a:t>
            </a:r>
            <a:br>
              <a:rPr sz="1600"/>
            </a:b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как призрака шаг, звук -</a:t>
            </a:r>
            <a:br>
              <a:rPr sz="1600"/>
            </a:b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мёрзлый лист срывается прочь.</a:t>
            </a:r>
            <a:br>
              <a:rPr sz="1600"/>
            </a:b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и вниз…</a:t>
            </a:r>
            <a:br>
              <a:rPr sz="1600"/>
            </a:br>
            <a:r>
              <a:rPr lang="en-US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Перевод Антона Моисеенко</a:t>
            </a:r>
            <a:r>
              <a:rPr lang="en-US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br>
              <a:rPr sz="1600"/>
            </a:br>
            <a:br>
              <a:rPr sz="1600"/>
            </a:br>
            <a:br>
              <a:rPr sz="2400"/>
            </a:b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572000" y="609120"/>
            <a:ext cx="4038480" cy="38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rmAutofit fontScale="62500" lnSpcReduction="19999"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2400" b="1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0" name=""/>
          <p:cNvSpPr txBox="1"/>
          <p:nvPr/>
        </p:nvSpPr>
        <p:spPr>
          <a:xfrm>
            <a:off x="4495680" y="1143000"/>
            <a:ext cx="4191120" cy="498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        </a:t>
            </a:r>
            <a:r>
              <a:rPr lang="ru-RU" sz="16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en-US" sz="16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Snow</a:t>
            </a:r>
            <a:r>
              <a:rPr lang="en-US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 </a:t>
            </a:r>
            <a:br>
              <a:rPr sz="1600"/>
            </a:br>
            <a:br>
              <a:rPr sz="1600"/>
            </a:br>
            <a:r>
              <a:rPr lang="en-US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Look up. . . </a:t>
            </a:r>
            <a:br>
              <a:rPr sz="1600"/>
            </a:br>
            <a:r>
              <a:rPr lang="en-US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From bleakening hills </a:t>
            </a:r>
            <a:br>
              <a:rPr sz="1600"/>
            </a:br>
            <a:r>
              <a:rPr lang="en-US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Blows down the light, first breath </a:t>
            </a:r>
            <a:br>
              <a:rPr sz="1600"/>
            </a:br>
            <a:r>
              <a:rPr lang="en-US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Of wintry wind. . .look up, and scent </a:t>
            </a:r>
            <a:br>
              <a:rPr sz="1600"/>
            </a:br>
            <a:r>
              <a:rPr lang="en-US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The snow! </a:t>
            </a:r>
            <a:br>
              <a:rPr sz="1600"/>
            </a:b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(Аделаида Крепси)</a:t>
            </a:r>
            <a:br>
              <a:rPr sz="1600"/>
            </a:b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      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Снег </a:t>
            </a:r>
            <a:br>
              <a:rPr sz="1600"/>
            </a:b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Вверху </a:t>
            </a:r>
            <a:br>
              <a:rPr sz="1600"/>
            </a:b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с холмов светлых </a:t>
            </a:r>
            <a:br>
              <a:rPr sz="1600"/>
            </a:b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вздох зимнего ветра, </a:t>
            </a:r>
            <a:br>
              <a:rPr sz="1600"/>
            </a:b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первый аромат предзимья. </a:t>
            </a:r>
            <a:br>
              <a:rPr sz="1600"/>
            </a:b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Там снег! 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(перевод Алины Дием)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6840" y="380880"/>
            <a:ext cx="80010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6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Правила написания дидактического синквейна:</a:t>
            </a:r>
            <a:endParaRPr lang="ru-RU" sz="3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2" name=""/>
          <p:cNvSpPr txBox="1"/>
          <p:nvPr/>
        </p:nvSpPr>
        <p:spPr>
          <a:xfrm>
            <a:off x="457200" y="1447920"/>
            <a:ext cx="8305920" cy="4038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7500" lnSpcReduction="19999"/>
          </a:bodyPr>
          <a:p>
            <a:pPr marL="343080" indent="-343080">
              <a:lnSpc>
                <a:spcPct val="8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8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1-я строка – одно слово, обычно существительное или местоимение, отражающее тему синквейна.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8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8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2-я строка – два слова, прилагательные или причастия, описывающие основную мысль.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8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8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3-я строка – три слова, глаголы, описывающие действия в рамках темы.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8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8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4-я строка – фраза из нескольких слов, показывающая отношения автора к теме, предложение по теме.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8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8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5-я строка – одно слово (любая часть речи), связанное с первым, отражающие сущность темы (ассоциации,  синонимы, своего рода резюме).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Чёткое соблюдение правил написания синквейна не обязательно.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8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80000"/>
              </a:lnSpc>
              <a:spcBef>
                <a:spcPts val="2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80000"/>
              </a:lnSpc>
              <a:spcBef>
                <a:spcPts val="2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ctr">
              <a:lnSpc>
                <a:spcPct val="80000"/>
              </a:lnSpc>
              <a:spcBef>
                <a:spcPts val="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5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ctr">
              <a:lnSpc>
                <a:spcPct val="8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br>
              <a:rPr sz="900"/>
            </a:br>
            <a:br>
              <a:rPr sz="900"/>
            </a:br>
            <a:endParaRPr lang="ru-RU" sz="9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8720"/>
            <a:ext cx="8229600" cy="14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4" name=""/>
          <p:cNvSpPr txBox="1"/>
          <p:nvPr/>
        </p:nvSpPr>
        <p:spPr>
          <a:xfrm>
            <a:off x="457200" y="1413000"/>
            <a:ext cx="8229600" cy="471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Например, </a:t>
            </a:r>
            <a:r>
              <a:rPr lang="ru-RU" sz="32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синквейн на тему «кукла»</a:t>
            </a: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  может быть таким: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Что? Кукла.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Какая? Красивая, любимая.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Что делает? Стоит, сидит, улыбается.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Отношение автора или предложение по теме? Мне нравится играть с куклой.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Ассоциации.  Игрушка.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18720"/>
            <a:ext cx="8229600" cy="14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6" name=""/>
          <p:cNvSpPr txBox="1"/>
          <p:nvPr/>
        </p:nvSpPr>
        <p:spPr>
          <a:xfrm>
            <a:off x="457200" y="1413000"/>
            <a:ext cx="8229600" cy="471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Например, </a:t>
            </a:r>
            <a:r>
              <a:rPr lang="ru-RU" sz="32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синквейн на тему «книга»</a:t>
            </a: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  может быть таким: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Книга.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Занимательная, интересная.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Увлекает, развлекает, учит.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Читаю книги каждый день.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Удовольствие.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3160" y="75960"/>
            <a:ext cx="7391160" cy="53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lang="ru-RU" sz="28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В чём же его эффективность и значимость?</a:t>
            </a:r>
            <a:br>
              <a:rPr sz="2800"/>
            </a:br>
            <a:endParaRPr lang="ru-RU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8" name=""/>
          <p:cNvSpPr txBox="1"/>
          <p:nvPr/>
        </p:nvSpPr>
        <p:spPr>
          <a:xfrm>
            <a:off x="228600" y="609480"/>
            <a:ext cx="8763120" cy="609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99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Его простота. Синквейн могут составить все.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99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В составлении синквейна каждый ребенок может реализовать свои интеллектуальные возможности.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99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Происходит интеграция со всеми образовательными областями программы.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99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Составление синквейна используется как заключительное задание по пройденному материалу, дает возможность оценить педагогу уровень усвоения пройденного материала.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99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Синквейн помогает пополнить словарный запас.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99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Синквейн учит краткому пересказу.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99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Синквейн помогает развить речь и мышление.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99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Синквейн учит находить и выделять в большом объеме информации главную мысль.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99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Синквейн облегчает процесс усвоения понятий и их содержания.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99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Синквейн — это также способ контроля и самоконтроля (дети могут сравнить синквейны и оценивать их</a:t>
            </a:r>
            <a:r>
              <a:rPr lang="ru-RU" sz="1600" b="0" u="none" strike="noStrike">
                <a:solidFill>
                  <a:srgbClr val="336600"/>
                </a:solidFill>
                <a:effectLst/>
                <a:uFillTx/>
                <a:latin typeface="Times New Roman"/>
                <a:ea typeface="Times New Roman"/>
              </a:rPr>
              <a:t>).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99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Способствует поддержке и развитию детской инициативы в различных видах деятельности;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99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Содействует в сотрудничестве всех участников образовательного процесса.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Составление синквейна похоже на игру, ведь сочинять весело, полезно и легко! Можно научить составлять синквейны детей, ещё не умеющих читать!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6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Совет: Сделайте с детьми копилку синквейнов. По стихотворениям, мультфильмам, прочитанным рассказам и сказкам, ситуациям из жизни.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600" cy="92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4400" b="1" u="none" strike="noStrike">
                <a:solidFill>
                  <a:srgbClr val="8e0000"/>
                </a:solidFill>
                <a:effectLst/>
                <a:uFillTx/>
                <a:latin typeface="Times New Roman"/>
                <a:ea typeface="Times New Roman"/>
              </a:rPr>
              <a:t>Актуальность 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0" name=""/>
          <p:cNvSpPr txBox="1"/>
          <p:nvPr/>
        </p:nvSpPr>
        <p:spPr>
          <a:xfrm>
            <a:off x="457200" y="1294920"/>
            <a:ext cx="8229600" cy="4830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0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Решение проблем речи является актуальной темой в дошкольном возрасте.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0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Многие дети, особенно дети с речевыми нарушениями, испытывают затруднения в умении кратко и точно выразить свои мысли на заданную тему, в подборе действий и признаков к предметам, способности к обобщению.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0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Технология синквейн - один из способов частичного решения этих проблем. Эта технология  способна научить детей актуализировать слова из разных частей речи в рамках самостоятельного связного высказывания, учит детей делать выводы и кратко их формулировать, развивает способность к анализу.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0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Данный проект направлен на организацию коррекционно – образовательной работы с детьми старшего дошкольного возраста.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18720"/>
            <a:ext cx="8229600" cy="14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70" name="Picture 2"/>
          <p:cNvPicPr/>
          <p:nvPr/>
        </p:nvPicPr>
        <p:blipFill>
          <a:blip r:embed="rId1"/>
          <a:stretch/>
        </p:blipFill>
        <p:spPr>
          <a:xfrm>
            <a:off x="55440" y="2517840"/>
            <a:ext cx="5272200" cy="438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Двойная волна 5"/>
          <p:cNvSpPr/>
          <p:nvPr/>
        </p:nvSpPr>
        <p:spPr>
          <a:xfrm>
            <a:off x="2209680" y="304920"/>
            <a:ext cx="4714920" cy="1857240"/>
          </a:xfrm>
          <a:custGeom>
            <a:avLst/>
            <a:gdLst>
              <a:gd name="textAreaLeft" fmla="*/ 0 w 4714920"/>
              <a:gd name="textAreaRight" fmla="*/ 4715280 w 4714920"/>
              <a:gd name="textAreaTop" fmla="*/ 232200 h 1857240"/>
              <a:gd name="textAreaBottom" fmla="*/ 1625400 h 1857240"/>
              <a:gd name="GluePoint1X" fmla="*/ 18 w 21600"/>
              <a:gd name="GluePoint1Y" fmla="*/ 0 h 21600"/>
              <a:gd name="GluePoint2X" fmla="*/ 20 w 21600"/>
              <a:gd name="GluePoint2Y" fmla="*/ 10800 h 21600"/>
              <a:gd name="GluePoint3X" fmla="*/ 19 w 21600"/>
              <a:gd name="GluePoint3Y" fmla="*/ 1 h 21600"/>
              <a:gd name="GluePoint4X" fmla="*/ 21 w 21600"/>
              <a:gd name="GluePoint4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1350"/>
                </a:moveTo>
                <a:cubicBezTo>
                  <a:pt x="3600" y="-3433"/>
                  <a:pt x="7200" y="6133"/>
                  <a:pt x="10800" y="1350"/>
                </a:cubicBezTo>
                <a:cubicBezTo>
                  <a:pt x="14400" y="-3433"/>
                  <a:pt x="18000" y="6133"/>
                  <a:pt x="21600" y="1350"/>
                </a:cubicBezTo>
                <a:lnTo>
                  <a:pt x="21600" y="20250"/>
                </a:lnTo>
                <a:cubicBezTo>
                  <a:pt x="18000" y="25033"/>
                  <a:pt x="14400" y="15467"/>
                  <a:pt x="10800" y="20250"/>
                </a:cubicBezTo>
                <a:cubicBezTo>
                  <a:pt x="7200" y="25033"/>
                  <a:pt x="3600" y="15467"/>
                  <a:pt x="0" y="20250"/>
                </a:cubicBezTo>
                <a:close/>
              </a:path>
            </a:pathLst>
          </a:custGeom>
          <a:solidFill>
            <a:srgbClr val="f2dcdb"/>
          </a:solidFill>
          <a:ln w="25560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600" b="1" i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Приглашаем в мастерскую…</a:t>
            </a: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2" name="Picture 2" descr="F:\DCIM\Camera\20121018_160223.jpg"/>
          <p:cNvPicPr/>
          <p:nvPr/>
        </p:nvPicPr>
        <p:blipFill>
          <a:blip r:embed="rId2"/>
          <a:stretch/>
        </p:blipFill>
        <p:spPr>
          <a:xfrm>
            <a:off x="5145120" y="2670120"/>
            <a:ext cx="3651120" cy="3005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18720"/>
            <a:ext cx="8229600" cy="14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74" name="Picture 2"/>
          <p:cNvPicPr/>
          <p:nvPr/>
        </p:nvPicPr>
        <p:blipFill>
          <a:blip r:embed="rId1"/>
          <a:stretch/>
        </p:blipFill>
        <p:spPr>
          <a:xfrm>
            <a:off x="1090440" y="749160"/>
            <a:ext cx="7023240" cy="5370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Выноска-облако 4"/>
          <p:cNvSpPr/>
          <p:nvPr/>
        </p:nvSpPr>
        <p:spPr>
          <a:xfrm rot="21224400">
            <a:off x="1466640" y="1266840"/>
            <a:ext cx="5244840" cy="3421080"/>
          </a:xfrm>
          <a:prstGeom prst="cloudCallout">
            <a:avLst>
              <a:gd name="adj1" fmla="val -14555"/>
              <a:gd name="adj2" fmla="val 31300"/>
            </a:avLst>
          </a:prstGeom>
          <a:solidFill>
            <a:srgbClr val="c6d9f1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Рассказываем синквейн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C:\Users\Администратор\Desktop\Шаблоны презентаций\Дыхание весны\береза.jpg"/>
          <p:cNvPicPr/>
          <p:nvPr/>
        </p:nvPicPr>
        <p:blipFill>
          <a:blip r:embed="rId1"/>
          <a:stretch/>
        </p:blipFill>
        <p:spPr>
          <a:xfrm>
            <a:off x="11160" y="0"/>
            <a:ext cx="9132840" cy="685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" name="Рисунок 3" descr="20180409_114504.jpg"/>
          <p:cNvPicPr/>
          <p:nvPr/>
        </p:nvPicPr>
        <p:blipFill>
          <a:blip r:embed="rId2"/>
          <a:stretch/>
        </p:blipFill>
        <p:spPr>
          <a:xfrm>
            <a:off x="731880" y="1096920"/>
            <a:ext cx="3754440" cy="4273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" name="TextBox 4"/>
          <p:cNvSpPr/>
          <p:nvPr/>
        </p:nvSpPr>
        <p:spPr>
          <a:xfrm>
            <a:off x="4429080" y="2714760"/>
            <a:ext cx="371484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 Фрукты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    Вкусные, сладкие.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Вырастают, созревают, увядают.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Я их очень люблю.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Радость.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C:\Users\Администратор\Desktop\Шаблоны презентаций\Дыхание весны\вишня.jpg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Рисунок 2" descr="Рукосуева Диана, 6 лет, Белое ухо, комочек пуха..., поделка из бытового материала.JPG"/>
          <p:cNvPicPr/>
          <p:nvPr/>
        </p:nvPicPr>
        <p:blipFill>
          <a:blip r:embed="rId2"/>
          <a:stretch/>
        </p:blipFill>
        <p:spPr>
          <a:xfrm>
            <a:off x="706320" y="1395360"/>
            <a:ext cx="4657680" cy="4475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TextBox 3"/>
          <p:cNvSpPr/>
          <p:nvPr/>
        </p:nvSpPr>
        <p:spPr>
          <a:xfrm>
            <a:off x="5357880" y="2714760"/>
            <a:ext cx="328608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Заяц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Белый, пушистый.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Скачет, прячется, боится.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Я жалею зайца.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Дикие животные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C:\Users\Администратор\Desktop\Шаблоны презентаций\Дыхание весны\яблонька.jpg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Рисунок 2" descr="detsad-85894-1428081422.jpg"/>
          <p:cNvPicPr/>
          <p:nvPr/>
        </p:nvPicPr>
        <p:blipFill>
          <a:blip r:embed="rId2"/>
          <a:stretch/>
        </p:blipFill>
        <p:spPr>
          <a:xfrm>
            <a:off x="706320" y="1139760"/>
            <a:ext cx="4494240" cy="3949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" name="TextBox 3"/>
          <p:cNvSpPr/>
          <p:nvPr/>
        </p:nvSpPr>
        <p:spPr>
          <a:xfrm>
            <a:off x="5214960" y="2286000"/>
            <a:ext cx="350028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ru-RU" sz="2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Автобус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Быстрый, мощный.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Едет, обгоняет, тормозит.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Я люблю кататься.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Транспорт.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C:\Users\Администратор\Desktop\Шаблоны презентаций\Дыхание весны\яблонька.jpg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TextBox 3"/>
          <p:cNvSpPr/>
          <p:nvPr/>
        </p:nvSpPr>
        <p:spPr>
          <a:xfrm>
            <a:off x="5214960" y="2286000"/>
            <a:ext cx="3500280" cy="30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Здоровье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Хорошее, крепкое.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Заботиться, поддерживать, любить.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Здоровье – главное богатство человека.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Беречь.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7" name="Рисунок 5" descr="20180409_152426.jpg"/>
          <p:cNvPicPr/>
          <p:nvPr/>
        </p:nvPicPr>
        <p:blipFill>
          <a:blip r:embed="rId2"/>
          <a:stretch/>
        </p:blipFill>
        <p:spPr>
          <a:xfrm>
            <a:off x="353880" y="1407960"/>
            <a:ext cx="4930920" cy="404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C:\Users\Администратор\Desktop\Шаблоны презентаций\Дыхание весны\яблонька.jpg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TextBox 3"/>
          <p:cNvSpPr/>
          <p:nvPr/>
        </p:nvSpPr>
        <p:spPr>
          <a:xfrm>
            <a:off x="5214960" y="2286000"/>
            <a:ext cx="3500280" cy="265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Солдат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Смелый, выносливый.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Защищает, охраняет, служит.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Он бережет родную землю.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Воин.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0" name="Рисунок 5" descr="20180409_152828.jpg"/>
          <p:cNvPicPr/>
          <p:nvPr/>
        </p:nvPicPr>
        <p:blipFill>
          <a:blip r:embed="rId2"/>
          <a:stretch/>
        </p:blipFill>
        <p:spPr>
          <a:xfrm>
            <a:off x="353880" y="1700280"/>
            <a:ext cx="5004000" cy="4316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18720"/>
            <a:ext cx="8229600" cy="14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2" name=""/>
          <p:cNvSpPr txBox="1"/>
          <p:nvPr/>
        </p:nvSpPr>
        <p:spPr>
          <a:xfrm>
            <a:off x="457200" y="1413000"/>
            <a:ext cx="8229600" cy="471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Результаты по проекту «Этот занимательный, полезный синквейн»: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В проект вовлечены все родители и дети подготовительной к школе группы. Создана атмосфера взаимоуважения, положительный рост педагогической компетентности у родителей; эмоционального благополучия у детей.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Дети владеют практическими   навыками составления синквейна; cформирован достаточный словарный запас, правильное употребление предложных конструкций, развита фразовая речь, ассоциативное мышление, способность контроля и самоконтроля.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120" y="-275040"/>
            <a:ext cx="8077320" cy="14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4" name=""/>
          <p:cNvSpPr txBox="1"/>
          <p:nvPr/>
        </p:nvSpPr>
        <p:spPr>
          <a:xfrm>
            <a:off x="457200" y="1143000"/>
            <a:ext cx="8229600" cy="498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9999"/>
          </a:bodyPr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Получены углубленные знания о технологии дидактического синквейна у родителей.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Организованы и проведены мероприятия с детьми и родителями: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 совместное посещение всех участников образовательного процесса библиотеки, музеев; родительское собрание в форме творческих посиделок «Взрослые и дети», мастер – класс «Стихи по синквейну», конкурс стихов «Я – поэт», творческий досуг «Поэтическая ярмарка», изготовление альбома «Волшебный синквейн»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Активизирована работа с социальными партнёрами через проведение различных мероприятий (беседы, викторины, экскурсии).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Заголовок 1"/>
          <p:cNvPicPr/>
          <p:nvPr/>
        </p:nvPicPr>
        <p:blipFill>
          <a:blip r:embed="rId1"/>
          <a:stretch/>
        </p:blipFill>
        <p:spPr>
          <a:xfrm>
            <a:off x="457200" y="311040"/>
            <a:ext cx="8461440" cy="1567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" name=""/>
          <p:cNvSpPr txBox="1"/>
          <p:nvPr/>
        </p:nvSpPr>
        <p:spPr>
          <a:xfrm>
            <a:off x="380880" y="1980720"/>
            <a:ext cx="8229600" cy="3048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Модель синквейна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97" name="Рисунок 4" descr="http://festival.1september.ru/articles/586446/img4.jpg"/>
          <p:cNvPicPr/>
          <p:nvPr/>
        </p:nvPicPr>
        <p:blipFill>
          <a:blip r:embed="rId2"/>
          <a:stretch/>
        </p:blipFill>
        <p:spPr>
          <a:xfrm>
            <a:off x="2971800" y="1981080"/>
            <a:ext cx="3554280" cy="287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8" name="Rectangle 5"/>
          <p:cNvSpPr/>
          <p:nvPr/>
        </p:nvSpPr>
        <p:spPr>
          <a:xfrm>
            <a:off x="838080" y="4884480"/>
            <a:ext cx="746784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Предмет (тема) – одно слово-существительное.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Два прилагательных по теме.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Три глагола по теме.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Предложение по теме.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Ассоциация по теме: одно слово.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18720"/>
            <a:ext cx="8229600" cy="14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457200" y="1413000"/>
            <a:ext cx="8229600" cy="471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sng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Продолжительность проекта</a:t>
            </a: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: 7 месяцев (октябрь  – апрель).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sng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Тип проекта</a:t>
            </a: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: творческий.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sng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Участники проекта</a:t>
            </a: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: педагоги, родители, учителя-логопеды,  дети подготовительной группы.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sng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Возраст детей:</a:t>
            </a: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 6 – 7лет.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"/>
          <p:cNvSpPr txBox="1"/>
          <p:nvPr/>
        </p:nvSpPr>
        <p:spPr>
          <a:xfrm>
            <a:off x="457200" y="1413000"/>
            <a:ext cx="8229600" cy="471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ctr">
              <a:spcBef>
                <a:spcPts val="1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lang="ru-RU" sz="54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Благодарим </a:t>
            </a:r>
            <a:endParaRPr lang="ru-RU" sz="5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1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54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за внимание!</a:t>
            </a:r>
            <a:endParaRPr lang="ru-RU" sz="5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8720"/>
            <a:ext cx="8229600" cy="14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4" name=""/>
          <p:cNvSpPr txBox="1"/>
          <p:nvPr/>
        </p:nvSpPr>
        <p:spPr>
          <a:xfrm>
            <a:off x="457200" y="1294920"/>
            <a:ext cx="8229600" cy="4830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sng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Цель проекта: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Создание условий для развития личности, способной критически мыслить, то есть исключать лишнее и выделять главное, обобщать, классифицировать и рассуждать.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600" cy="41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1" u="none" strike="noStrike">
                <a:solidFill>
                  <a:srgbClr val="8e0000"/>
                </a:solidFill>
                <a:effectLst/>
                <a:uFillTx/>
                <a:latin typeface="Times New Roman"/>
                <a:ea typeface="Times New Roman"/>
              </a:rPr>
              <a:t>Задачи: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6" name=""/>
          <p:cNvSpPr txBox="1"/>
          <p:nvPr/>
        </p:nvSpPr>
        <p:spPr>
          <a:xfrm>
            <a:off x="380880" y="762120"/>
            <a:ext cx="8305920" cy="5364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1" i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для детей: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Научиться составлять и рассказывать синквейн.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1" i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для педагогов: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Систематизировать и обогащать словарный запас детей 7 года жизни по изучаемым лексическим темам;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Активизировать познавательную деятельность у детей старшего дошкольного возраста;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Формировать предпосылки поисковой деятельности;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Развивать грамматически правильную фразовую речь, ассоциативное и наглядно – образное мышление, внимание, воображение детей.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Разработать наглядный алгоритм составления синквейна;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Воспитывать у детей желание изучать родной язык, прививать любовь к поэтическому искусству.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Организовать и провести совместные мероприятия творческого характера для объединения усилий семей и педагогов в формировании у детей языковой компетентности.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1" i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для родителей: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Познакомиться с данной технологией, её значение на формирование у детей всех компонентов речи;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Повысить уровень знаний и практических умений детей по данному вопросу с использованием печатных источников, телевидения и интернета;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 Научиться составлять синквейн.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1" i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для социальных партнеров: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4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Пополнять знания детей по определенным лексическим темам, обогащать речь детей на материале проводимых экскурсий.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18720"/>
            <a:ext cx="8229600" cy="14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8" name=""/>
          <p:cNvSpPr txBox="1"/>
          <p:nvPr/>
        </p:nvSpPr>
        <p:spPr>
          <a:xfrm>
            <a:off x="457200" y="1413000"/>
            <a:ext cx="8229600" cy="471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sng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Форма проведения итогового мероприятия: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Творческий досуг «Поэтическая ярмарка».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18720"/>
            <a:ext cx="8229600" cy="14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0" name=""/>
          <p:cNvSpPr txBox="1"/>
          <p:nvPr/>
        </p:nvSpPr>
        <p:spPr>
          <a:xfrm>
            <a:off x="457200" y="1413000"/>
            <a:ext cx="8229600" cy="471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400" b="1" u="sng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Продукты проекта: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000" b="1" i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для детей: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0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- рисунки, аппликации, поделки из строительного, природного, дополнительного   материала; изделия из пластилина, соленого теста для составления синквейна на разные лексические темы, детские синквейны.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000" b="1" i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для педагогов: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0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- конспекты по теме; алгоритм составления синквейна, художественная литература, альбом «Волшебный синквейн» (собрание детских синквейнов на разные лексические темы)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000" b="1" i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для родителей: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0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- помощь детям в составлении синквейна, подготовке презентации проекта.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120" y="-275040"/>
            <a:ext cx="8077320" cy="14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457200" y="837720"/>
            <a:ext cx="8229600" cy="5288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2000" b="1" u="sng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Ожидаемые результаты по проекту: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800" b="1" i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Для детей: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5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8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У детей имеются представления о синквейне и его разных формах. Дети владеют практическими   навыками составления синквейна; cформирован достаточный словарный запас, правильное употребление предложных конструкций, развита фразовая речь, ассоциативное мышление, способность контроля и самоконтроля.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800" b="1" i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Для педагогов: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5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8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Разработаны и систематизированы конспекты непосредственной образовательной деятельности с детьми, сценарии мероприятий совместной деятельности педагогов и детей, педагогов и родителей.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5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8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Осуществлен подбор литературы по теме, оформлен необходимый иллюстративный материал;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5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8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Составлена картотека разнообразных игр по теме.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800" b="1" i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Для родителей: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51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18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 Сформировано представление о методике составления синквейна, владеют навыками составления синквейна.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18720"/>
            <a:ext cx="8229600" cy="14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4" name=""/>
          <p:cNvSpPr txBox="1"/>
          <p:nvPr/>
        </p:nvSpPr>
        <p:spPr>
          <a:xfrm>
            <a:off x="457200" y="1413000"/>
            <a:ext cx="8229600" cy="471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1" u="sng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Возможные риски: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ru-RU" sz="3200" b="0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Нужно быть готовым к тому, что не всем детям, да и родителям, может понравиться составление синквейна, потому что работа над ним требует определенного осмысления, словарного запаса, и умения выражать свои мысли.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</TotalTime>
  <Application>LibreOffice/25.8.4.2$Windows_X86_64 LibreOffice_project/290daaa01b999472f0c7a3890eb6a550fd74c6df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Пользователь</dc:creator>
  <dc:description/>
  <dc:language>ru-RU</dc:language>
  <cp:lastModifiedBy/>
  <dcterms:modified xsi:type="dcterms:W3CDTF">2026-02-27T13:01:44Z</dcterms:modified>
  <cp:revision>129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