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84" r:id="rId11"/>
    <p:sldId id="283" r:id="rId12"/>
    <p:sldId id="282" r:id="rId13"/>
    <p:sldId id="285" r:id="rId14"/>
    <p:sldId id="289" r:id="rId15"/>
    <p:sldId id="286" r:id="rId16"/>
    <p:sldId id="287" r:id="rId17"/>
    <p:sldId id="281" r:id="rId18"/>
    <p:sldId id="290" r:id="rId19"/>
    <p:sldId id="288" r:id="rId20"/>
    <p:sldId id="291" r:id="rId21"/>
    <p:sldId id="267" r:id="rId22"/>
    <p:sldId id="272" r:id="rId23"/>
    <p:sldId id="273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C0000"/>
    <a:srgbClr val="CC0000"/>
    <a:srgbClr val="CC3300"/>
    <a:srgbClr val="6C0000"/>
    <a:srgbClr val="320000"/>
    <a:srgbClr val="FF6600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07704" y="1412776"/>
            <a:ext cx="5328592" cy="30243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Практика  инклюзивного образования детей с речевыми нарушениями посредством реализации программы АДОП</a:t>
            </a:r>
            <a:b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для детей и взрослых в </a:t>
            </a:r>
            <a:b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МАОУ «Лицей №7»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435552" cy="1008112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7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Параллель 7-99»</a:t>
            </a:r>
            <a:endParaRPr lang="ru-RU" sz="7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6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556792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предварительный;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роектный;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рефлексивный.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620688"/>
            <a:ext cx="4285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проекта:</a:t>
            </a:r>
            <a:endParaRPr lang="ru-RU" sz="16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N:\Зайцева Д.А\Обмен\IMG_20180224_114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68407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2708920"/>
            <a:ext cx="75608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организационно-разработческий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раздел;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познавательно-репетиционный раздел;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презентационно-рефлексивный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премьера спектакля и его анализ).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08720"/>
            <a:ext cx="6696744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программы каждого модуля:</a:t>
            </a:r>
            <a:endParaRPr lang="ru-RU" sz="16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620688"/>
            <a:ext cx="5408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учащимися</a:t>
            </a:r>
          </a:p>
        </p:txBody>
      </p:sp>
      <p:pic>
        <p:nvPicPr>
          <p:cNvPr id="4" name="Рисунок 3" descr="№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12776"/>
            <a:ext cx="7464498" cy="4968552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5408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учащимися</a:t>
            </a:r>
          </a:p>
        </p:txBody>
      </p:sp>
      <p:pic>
        <p:nvPicPr>
          <p:cNvPr id="3" name="Рисунок 2" descr="№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1628800"/>
            <a:ext cx="6978191" cy="4536504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Можнова Е.В\Обмен\фотограф Милостных Елена 232-40-22\репетиция театр февраль 2018\IMGP69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5801"/>
            <a:ext cx="6912768" cy="46085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620688"/>
            <a:ext cx="5408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5408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учащимися</a:t>
            </a:r>
          </a:p>
        </p:txBody>
      </p:sp>
      <p:pic>
        <p:nvPicPr>
          <p:cNvPr id="3" name="Рисунок 2" descr="№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560836" cy="5044496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Мосова К.П\Обмен\инклюзивное образование\Окулова\2018-02-14-12-03-22-6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982" y="1412776"/>
            <a:ext cx="6942418" cy="49175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620688"/>
            <a:ext cx="5408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692696"/>
            <a:ext cx="5606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N:\Зайцева Д.А\Обмен\Фотографии - спектакль\20180224_1015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1484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92696"/>
            <a:ext cx="5606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N:\Можнова Е.В\Обмен\фотограф Милостных Елена 232-40-22\репетиция театр февраль 2018\IMGP68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4561">
            <a:off x="3770854" y="2622845"/>
            <a:ext cx="4771838" cy="3181226"/>
          </a:xfrm>
          <a:prstGeom prst="rect">
            <a:avLst/>
          </a:prstGeom>
          <a:noFill/>
        </p:spPr>
      </p:pic>
      <p:pic>
        <p:nvPicPr>
          <p:cNvPr id="6149" name="Picture 5" descr="N:\Можнова Е.В\Обмен\фотограф Милостных Елена 232-40-22\репетиция театр февраль 2018\IMGP71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95516">
            <a:off x="-208507" y="2316960"/>
            <a:ext cx="4824536" cy="321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692696"/>
            <a:ext cx="5606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N:\Можнова Е.В\Обмен\фотограф Милостных Елена 232-40-22\репетиция театр февраль 2018\IMGP6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408712" cy="4882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556792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Театр – высшая инстанция для решения жизненных вопросов.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Александр Иванович Герцен</a:t>
            </a:r>
          </a:p>
          <a:p>
            <a:pPr algn="r">
              <a:buNone/>
            </a:pPr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Спектакль возникает только тогда, когда его играют.</a:t>
            </a:r>
            <a:endParaRPr lang="ru-RU" sz="2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Георг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Гадамер</a:t>
            </a:r>
            <a:endParaRPr lang="ru-RU" sz="2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Актер должен научиться трудное сделать привычным, привычное легким и легкое прекрасным.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Константин Сергеевич Станиславский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404664"/>
            <a:ext cx="5565304" cy="108012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Навигатор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идейных замыслов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692696"/>
            <a:ext cx="5606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N:\Зайцева Д.А\Обмен\родител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5282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634678"/>
            <a:ext cx="8682168" cy="17862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для обучения</a:t>
            </a:r>
          </a:p>
          <a:p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особыми образовательными потребностями</a:t>
            </a:r>
            <a:endParaRPr lang="ru-RU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15616" y="2697832"/>
            <a:ext cx="7416824" cy="2963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в штатном расписании специалистов и учителей</a:t>
            </a:r>
          </a:p>
          <a:p>
            <a:pPr>
              <a:spcBef>
                <a:spcPts val="18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 учебных кабинетов и помещений</a:t>
            </a:r>
          </a:p>
          <a:p>
            <a:pPr>
              <a:spcBef>
                <a:spcPts val="18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специального оборудования</a:t>
            </a:r>
          </a:p>
          <a:p>
            <a:pPr>
              <a:spcBef>
                <a:spcPts val="18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программ коррекционно-развивающей помощи</a:t>
            </a:r>
          </a:p>
          <a:p>
            <a:pPr>
              <a:spcBef>
                <a:spcPts val="18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учащихся с ОВЗ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>
          <a:xfrm>
            <a:off x="611560" y="2636912"/>
            <a:ext cx="432048" cy="432048"/>
          </a:xfrm>
          <a:prstGeom prst="actionButtonForwardNext">
            <a:avLst/>
          </a:prstGeom>
          <a:solidFill>
            <a:srgbClr val="8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611560" y="3212976"/>
            <a:ext cx="432048" cy="432048"/>
          </a:xfrm>
          <a:prstGeom prst="actionButtonForwardNext">
            <a:avLst/>
          </a:prstGeom>
          <a:solidFill>
            <a:srgbClr val="8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620688"/>
            <a:ext cx="6264696" cy="1066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в штатном расписании специалистов и учителей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55576" y="1686818"/>
            <a:ext cx="7848872" cy="51711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ru-RU" sz="1800" dirty="0" smtClean="0"/>
              <a:t>Куратор –заместитель </a:t>
            </a:r>
            <a:r>
              <a:rPr lang="ru-RU" sz="1800" dirty="0"/>
              <a:t>директора по </a:t>
            </a:r>
            <a:r>
              <a:rPr lang="ru-RU" sz="1800" dirty="0" smtClean="0"/>
              <a:t>УВР лицея</a:t>
            </a:r>
            <a:r>
              <a:rPr lang="ru-RU" sz="1800" dirty="0"/>
              <a:t>. 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Учителя начальных классов, где обучаются дети с ОВЗ.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Педагог-дефектолог</a:t>
            </a:r>
            <a:endParaRPr lang="ru-RU" sz="1800" dirty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Педагог-психолог</a:t>
            </a:r>
            <a:endParaRPr lang="ru-RU" sz="1800" dirty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Педагог-логопед</a:t>
            </a:r>
            <a:endParaRPr lang="ru-RU" sz="1800" dirty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Социальный педагог</a:t>
            </a:r>
            <a:endParaRPr lang="ru-RU" sz="1800" dirty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Педагоги </a:t>
            </a:r>
            <a:r>
              <a:rPr lang="ru-RU" sz="1800" dirty="0"/>
              <a:t>дополнительного </a:t>
            </a:r>
            <a:r>
              <a:rPr lang="ru-RU" sz="1800" dirty="0" smtClean="0"/>
              <a:t>образования</a:t>
            </a:r>
            <a:endParaRPr lang="ru-RU" sz="1800" dirty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Художник-декоратор </a:t>
            </a:r>
            <a:r>
              <a:rPr lang="ru-RU" sz="1800" dirty="0"/>
              <a:t>- </a:t>
            </a:r>
            <a:r>
              <a:rPr lang="ru-RU" sz="1800" dirty="0" smtClean="0"/>
              <a:t>учитель </a:t>
            </a:r>
            <a:r>
              <a:rPr lang="ru-RU" sz="1800" dirty="0"/>
              <a:t>ИЗО лицея.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Швея, костюмер - </a:t>
            </a:r>
            <a:r>
              <a:rPr lang="ru-RU" sz="1800" dirty="0" smtClean="0"/>
              <a:t>учитель </a:t>
            </a:r>
            <a:r>
              <a:rPr lang="ru-RU" sz="1800" dirty="0"/>
              <a:t>технологии </a:t>
            </a:r>
            <a:r>
              <a:rPr lang="ru-RU" sz="1800" dirty="0" smtClean="0"/>
              <a:t>лицея.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Столяр-декоратор–техническая </a:t>
            </a:r>
            <a:r>
              <a:rPr lang="ru-RU" sz="1800" dirty="0"/>
              <a:t>служба лицея. 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251520" y="1412776"/>
            <a:ext cx="432048" cy="432048"/>
          </a:xfrm>
          <a:prstGeom prst="actionButtonBackPrevious">
            <a:avLst/>
          </a:prstGeom>
          <a:solidFill>
            <a:srgbClr val="6C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14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620688"/>
            <a:ext cx="6264696" cy="1066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учебных кабинетов, помещений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№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437112"/>
            <a:ext cx="2664296" cy="1998222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251520" y="1412776"/>
            <a:ext cx="432048" cy="432048"/>
          </a:xfrm>
          <a:prstGeom prst="actionButtonBackPrevious">
            <a:avLst/>
          </a:prstGeom>
          <a:solidFill>
            <a:srgbClr val="6C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SCN72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6792"/>
            <a:ext cx="3707904" cy="2780928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0" name="Рисунок 9" descr="DSCN72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556791"/>
            <a:ext cx="3687874" cy="4917165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27718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16824" cy="446449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Надеемся,</a:t>
            </a:r>
            <a:b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заинтересовала </a:t>
            </a:r>
            <a:b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  инклюзивного образования детей с речевыми нарушениями посредством </a:t>
            </a:r>
            <a:r>
              <a:rPr lang="ru-RU" sz="3200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программы АДОП «Параллель 7-99»</a:t>
            </a:r>
            <a: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и взрослых </a:t>
            </a:r>
            <a:b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МАОУ «Лицей №7»</a:t>
            </a:r>
            <a:endParaRPr lang="ru-RU" sz="3200" cap="none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5661248"/>
            <a:ext cx="8754176" cy="587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3" name="Рисунок 12" descr="119801127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74320"/>
            <a:ext cx="5904656" cy="9944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МАОУ Лицей №7 участвует в государственной программе «Развитие</a:t>
            </a:r>
            <a:r>
              <a:rPr lang="ru-RU" sz="3600" dirty="0" smtClean="0">
                <a:solidFill>
                  <a:srgbClr val="5C0000"/>
                </a:solidFill>
              </a:rPr>
              <a:t/>
            </a:r>
            <a:br>
              <a:rPr lang="ru-RU" sz="3600" dirty="0" smtClean="0">
                <a:solidFill>
                  <a:srgbClr val="5C0000"/>
                </a:solidFill>
              </a:rPr>
            </a:br>
            <a:endParaRPr lang="ru-RU" sz="3600" dirty="0">
              <a:solidFill>
                <a:srgbClr val="5C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237828"/>
            <a:ext cx="8784976" cy="32463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системы социальной поддержки населения» Красноярского края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«Доступная среда»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3600" b="1" spc="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spc="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Театротерапия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95736" y="2938833"/>
            <a:ext cx="2232248" cy="504056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235981" y="3645024"/>
            <a:ext cx="7272808" cy="2160240"/>
          </a:xfrm>
          <a:prstGeom prst="rect">
            <a:avLst/>
          </a:prstGeom>
          <a:gradFill flip="none" rotWithShape="1">
            <a:gsLst>
              <a:gs pos="10000">
                <a:srgbClr val="CC3300">
                  <a:alpha val="0"/>
                </a:srgbClr>
              </a:gs>
              <a:gs pos="100000">
                <a:srgbClr val="CC3300">
                  <a:alpha val="3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реабилитация детей с ОВЗ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коррекция нарушений у детей с ОВЗ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эмоциональной сферы и творческой активности всех участников ОП</a:t>
            </a:r>
            <a:endParaRPr lang="ru-RU" sz="2400" dirty="0"/>
          </a:p>
        </p:txBody>
      </p:sp>
      <p:sp>
        <p:nvSpPr>
          <p:cNvPr id="11" name="Содержимое 2">
            <a:hlinkClick r:id="rId2" action="ppaction://hlinksldjump"/>
          </p:cNvPr>
          <p:cNvSpPr txBox="1">
            <a:spLocks/>
          </p:cNvSpPr>
          <p:nvPr/>
        </p:nvSpPr>
        <p:spPr>
          <a:xfrm>
            <a:off x="4932040" y="2938833"/>
            <a:ext cx="2232248" cy="504056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  <a:alpha val="20000"/>
                </a:srgbClr>
              </a:gs>
              <a:gs pos="50000">
                <a:srgbClr val="CC3300">
                  <a:shade val="67500"/>
                  <a:satMod val="115000"/>
                  <a:lumMod val="20000"/>
                  <a:lumOff val="80000"/>
                </a:srgbClr>
              </a:gs>
              <a:gs pos="100000">
                <a:srgbClr val="CC3300">
                  <a:shade val="100000"/>
                  <a:satMod val="115000"/>
                  <a:alpha val="2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4428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74320"/>
            <a:ext cx="5904656" cy="9944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МАОУ Лицей №7 участвует в государственной программе «Развитие</a:t>
            </a:r>
            <a:r>
              <a:rPr lang="ru-RU" sz="3600" dirty="0" smtClean="0">
                <a:solidFill>
                  <a:srgbClr val="800000"/>
                </a:solidFill>
              </a:rPr>
              <a:t/>
            </a:r>
            <a:br>
              <a:rPr lang="ru-RU" sz="3600" dirty="0" smtClean="0">
                <a:solidFill>
                  <a:srgbClr val="800000"/>
                </a:solidFill>
              </a:rPr>
            </a:b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237828"/>
            <a:ext cx="8784976" cy="32463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системы социальной поддержки населения» Красноярского края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«Доступная среда»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3600" b="1" spc="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spc="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Театротерапия</a:t>
            </a:r>
            <a:r>
              <a:rPr lang="ru-RU" sz="3600" b="1" spc="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55576" y="3645024"/>
            <a:ext cx="7704856" cy="2880320"/>
          </a:xfrm>
          <a:prstGeom prst="rect">
            <a:avLst/>
          </a:prstGeom>
          <a:gradFill flip="none" rotWithShape="1">
            <a:gsLst>
              <a:gs pos="10000">
                <a:srgbClr val="CC3300">
                  <a:alpha val="0"/>
                </a:srgbClr>
              </a:gs>
              <a:gs pos="100000">
                <a:srgbClr val="CC3300">
                  <a:alpha val="3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фобии и страхи ребенка через участие в творческом процессе и выступлениях перед публикой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творческой активности и успешности детей с ОВЗ через творчество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познакомить детей с различными видами театра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корректировать нарушения с помощью сценической речи и сценического движения и т.д.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овладеть «языком» эмоций как способом выражения собственного эмоционального состояния и понимания эмоционального состояния других людей.</a:t>
            </a:r>
          </a:p>
        </p:txBody>
      </p:sp>
      <p:sp>
        <p:nvSpPr>
          <p:cNvPr id="11" name="Содержимое 2">
            <a:hlinkClick r:id="rId2" action="ppaction://hlinksldjump"/>
          </p:cNvPr>
          <p:cNvSpPr txBox="1">
            <a:spLocks/>
          </p:cNvSpPr>
          <p:nvPr/>
        </p:nvSpPr>
        <p:spPr>
          <a:xfrm>
            <a:off x="2195736" y="2938833"/>
            <a:ext cx="2232248" cy="504056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  <a:alpha val="20000"/>
                </a:srgbClr>
              </a:gs>
              <a:gs pos="50000">
                <a:srgbClr val="CC3300">
                  <a:shade val="67500"/>
                  <a:satMod val="115000"/>
                  <a:alpha val="20000"/>
                </a:srgbClr>
              </a:gs>
              <a:gs pos="100000">
                <a:srgbClr val="CC3300">
                  <a:shade val="100000"/>
                  <a:satMod val="115000"/>
                  <a:alpha val="2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932040" y="2938833"/>
            <a:ext cx="2232248" cy="504056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104514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09776" y="431906"/>
            <a:ext cx="7406640" cy="119689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Театрально-игровые</a:t>
            </a:r>
          </a:p>
          <a:p>
            <a:r>
              <a:rPr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мастерские для детей и взрослых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09776" y="1850064"/>
            <a:ext cx="7694672" cy="28030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Мастерская сценической 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(репетиции спектакля с учителями лицея и артистами)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Мастерская ритмопластики и сценического движения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(ритмопластика, сценическое движение с педагогом хореографии)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Мастерская ручного труда и мелкой моторики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(эскизы и декорации с учителями ИЗО и технологии)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Музыкальная мастерская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(вокал с учителем музыки)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ТИМ: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131840" y="4293096"/>
            <a:ext cx="5328592" cy="2088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ОВЗ ,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нормой в развитии,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лицея,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профессиональные артисты,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студенты педагогических образовательных учреждений,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и родственники детей с ОВЗ, 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волонтеры.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20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3" name="Содержимое 2">
            <a:hlinkClick r:id="rId2" action="ppaction://hlinksldjump"/>
          </p:cNvPr>
          <p:cNvSpPr txBox="1">
            <a:spLocks/>
          </p:cNvSpPr>
          <p:nvPr/>
        </p:nvSpPr>
        <p:spPr>
          <a:xfrm>
            <a:off x="395536" y="1844824"/>
            <a:ext cx="432048" cy="418159"/>
          </a:xfrm>
          <a:prstGeom prst="rect">
            <a:avLst/>
          </a:prstGeom>
          <a:gradFill flip="none" rotWithShape="1">
            <a:gsLst>
              <a:gs pos="0">
                <a:srgbClr val="5C0000"/>
              </a:gs>
              <a:gs pos="50000">
                <a:srgbClr val="800000"/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rgbClr val="CC3300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4" name="Содержимое 2">
            <a:hlinkClick r:id="rId3" action="ppaction://hlinksldjump"/>
          </p:cNvPr>
          <p:cNvSpPr txBox="1">
            <a:spLocks/>
          </p:cNvSpPr>
          <p:nvPr/>
        </p:nvSpPr>
        <p:spPr>
          <a:xfrm>
            <a:off x="395536" y="2420888"/>
            <a:ext cx="432048" cy="418159"/>
          </a:xfrm>
          <a:prstGeom prst="rect">
            <a:avLst/>
          </a:prstGeom>
          <a:gradFill flip="none" rotWithShape="1">
            <a:gsLst>
              <a:gs pos="0">
                <a:srgbClr val="5C0000"/>
              </a:gs>
              <a:gs pos="50000">
                <a:srgbClr val="800000"/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rgbClr val="CC0000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5" name="Содержимое 2">
            <a:hlinkClick r:id="rId4" action="ppaction://hlinksldjump"/>
          </p:cNvPr>
          <p:cNvSpPr txBox="1">
            <a:spLocks/>
          </p:cNvSpPr>
          <p:nvPr/>
        </p:nvSpPr>
        <p:spPr>
          <a:xfrm>
            <a:off x="395536" y="3284984"/>
            <a:ext cx="432048" cy="418159"/>
          </a:xfrm>
          <a:prstGeom prst="rect">
            <a:avLst/>
          </a:prstGeom>
          <a:gradFill flip="none" rotWithShape="1">
            <a:gsLst>
              <a:gs pos="0">
                <a:srgbClr val="5C0000"/>
              </a:gs>
              <a:gs pos="50000">
                <a:srgbClr val="800000"/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rgbClr val="CC0000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16" name="Содержимое 2">
            <a:hlinkClick r:id="rId5" action="ppaction://hlinksldjump"/>
          </p:cNvPr>
          <p:cNvSpPr txBox="1">
            <a:spLocks/>
          </p:cNvSpPr>
          <p:nvPr/>
        </p:nvSpPr>
        <p:spPr>
          <a:xfrm>
            <a:off x="395536" y="3861048"/>
            <a:ext cx="432048" cy="418159"/>
          </a:xfrm>
          <a:prstGeom prst="rect">
            <a:avLst/>
          </a:prstGeom>
          <a:gradFill flip="none" rotWithShape="1">
            <a:gsLst>
              <a:gs pos="0">
                <a:srgbClr val="5C0000"/>
              </a:gs>
              <a:gs pos="50000">
                <a:srgbClr val="800000"/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rgbClr val="CC0000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986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692696"/>
            <a:ext cx="7406640" cy="6928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Мастерская сценической речи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инклюзивное образование\ПРОЕКТ ТЕАТР ИО\фото\DSCN7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51993" cy="2664296"/>
          </a:xfrm>
          <a:prstGeom prst="rect">
            <a:avLst/>
          </a:prstGeom>
          <a:noFill/>
        </p:spPr>
      </p:pic>
      <p:pic>
        <p:nvPicPr>
          <p:cNvPr id="7" name="Рисунок 6" descr="Корчма_DSCN72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708920"/>
            <a:ext cx="4704149" cy="3528112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323528" y="1484784"/>
            <a:ext cx="432048" cy="432048"/>
          </a:xfrm>
          <a:prstGeom prst="actionButtonBackPrevious">
            <a:avLst/>
          </a:prstGeom>
          <a:solidFill>
            <a:srgbClr val="6C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1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404664"/>
            <a:ext cx="7406640" cy="119689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Мастерская ритмопластики и сценического движения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№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44824"/>
            <a:ext cx="3600000" cy="27000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4" name="Рисунок 3" descr="№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897352"/>
            <a:ext cx="4800000" cy="27000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6" name="Рисунок 5" descr="Мосова_обрезать лишний фон, вставить где танцы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3456384" cy="2592288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323528" y="1484784"/>
            <a:ext cx="432048" cy="432048"/>
          </a:xfrm>
          <a:prstGeom prst="actionButtonBackPrevious">
            <a:avLst/>
          </a:prstGeom>
          <a:solidFill>
            <a:srgbClr val="6C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29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№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72816"/>
            <a:ext cx="3456384" cy="2592288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09776" y="575922"/>
            <a:ext cx="7406640" cy="119689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Мастерская ручного труда </a:t>
            </a:r>
          </a:p>
          <a:p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мелкой моторики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№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72816"/>
            <a:ext cx="3792021" cy="284401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323528" y="1484784"/>
            <a:ext cx="432048" cy="432048"/>
          </a:xfrm>
          <a:prstGeom prst="actionButtonBackPrevious">
            <a:avLst/>
          </a:prstGeom>
          <a:solidFill>
            <a:srgbClr val="6C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№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36337">
            <a:off x="775691" y="4031143"/>
            <a:ext cx="3152934" cy="2270113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4098" name="Picture 2" descr="N:\Можнова Е.В\Обмен\фотограф Милостных Елена 232-40-22\репетиция театр февраль 2018\IMGP68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168">
            <a:off x="5158752" y="3988959"/>
            <a:ext cx="3174678" cy="2486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11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09776" y="575922"/>
            <a:ext cx="7406640" cy="119689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Музыкальная мастерская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323528" y="1484784"/>
            <a:ext cx="432048" cy="432048"/>
          </a:xfrm>
          <a:prstGeom prst="actionButtonBackPrevious">
            <a:avLst/>
          </a:prstGeom>
          <a:solidFill>
            <a:srgbClr val="6C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SCN72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80928"/>
            <a:ext cx="3960440" cy="297033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9" name="Рисунок 8" descr="DSCN72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825344"/>
            <a:ext cx="3600000" cy="27000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4" name="Рисунок 3" descr="№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268760"/>
            <a:ext cx="3600000" cy="2700000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05673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454</Words>
  <Application>Microsoft Office PowerPoint</Application>
  <PresentationFormat>Экран (4:3)</PresentationFormat>
  <Paragraphs>91</Paragraphs>
  <Slides>24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Практика  инклюзивного образования детей с речевыми нарушениями посредством реализации программы АДОП для детей и взрослых в  МАОУ «Лицей №7»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Надеемся, что вас заинтересовала  практика  инклюзивного образования детей с речевыми нарушениями посредством реализации программы АДОП «Параллель 7-99» для детей и взрослых  в МАОУ «Лицей №7»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Татьяна Копылова</cp:lastModifiedBy>
  <cp:revision>105</cp:revision>
  <dcterms:created xsi:type="dcterms:W3CDTF">2015-05-23T04:10:10Z</dcterms:created>
  <dcterms:modified xsi:type="dcterms:W3CDTF">2018-03-05T03:37:09Z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