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92" r:id="rId2"/>
    <p:sldId id="283" r:id="rId3"/>
    <p:sldId id="278" r:id="rId4"/>
    <p:sldId id="291" r:id="rId5"/>
    <p:sldId id="287" r:id="rId6"/>
    <p:sldId id="288" r:id="rId7"/>
    <p:sldId id="289" r:id="rId8"/>
    <p:sldId id="277" r:id="rId9"/>
    <p:sldId id="260" r:id="rId10"/>
    <p:sldId id="285" r:id="rId11"/>
    <p:sldId id="279" r:id="rId12"/>
    <p:sldId id="280" r:id="rId13"/>
    <p:sldId id="268" r:id="rId14"/>
    <p:sldId id="269" r:id="rId15"/>
    <p:sldId id="273" r:id="rId16"/>
    <p:sldId id="281" r:id="rId17"/>
    <p:sldId id="284" r:id="rId18"/>
    <p:sldId id="286" r:id="rId19"/>
    <p:sldId id="290" r:id="rId2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85D95-35ED-404C-8D86-F48B705933C1}" type="datetimeFigureOut">
              <a:rPr lang="ru-RU"/>
              <a:pPr>
                <a:defRPr/>
              </a:pPr>
              <a:t>18.01.2018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AD41AF6C-1B2F-46F6-A46E-867CE853B3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176711"/>
      </p:ext>
    </p:extLst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84D10-F3FE-45A9-907E-745F4902CA6C}" type="datetimeFigureOut">
              <a:rPr lang="ru-RU"/>
              <a:pPr>
                <a:defRPr/>
              </a:pPr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44969-BF11-42F2-A984-05CF539F0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169391"/>
      </p:ext>
    </p:extLst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280E6-808B-4DA8-A34E-1030F6843580}" type="datetimeFigureOut">
              <a:rPr lang="ru-RU"/>
              <a:pPr>
                <a:defRPr/>
              </a:pPr>
              <a:t>18.01.2018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CAD97-C5AB-4A11-AFB1-A0CE04301F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805100"/>
      </p:ext>
    </p:extLst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FFED8-4034-41B0-95D4-A2A6790679E0}" type="datetimeFigureOut">
              <a:rPr lang="ru-RU"/>
              <a:pPr>
                <a:defRPr/>
              </a:pPr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E1C58-FC95-4721-A0AD-40430D24F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30569"/>
      </p:ext>
    </p:extLst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783C1-3625-4FBC-B403-F0C8891EF5A4}" type="datetimeFigureOut">
              <a:rPr lang="ru-RU"/>
              <a:pPr>
                <a:defRPr/>
              </a:pPr>
              <a:t>18.01.2018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BFA15-0DF2-4F37-9F29-FE1586DB68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405559"/>
      </p:ext>
    </p:extLst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FE094-A288-44F6-84E8-26FCE81B791D}" type="datetimeFigureOut">
              <a:rPr lang="ru-RU"/>
              <a:pPr>
                <a:defRPr/>
              </a:pPr>
              <a:t>18.01.2018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0B9AF-D4E2-4A2B-86E7-D14C7C9CE8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172418"/>
      </p:ext>
    </p:extLst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31EC7-10B4-4746-8AA4-9955DBC908BF}" type="datetimeFigureOut">
              <a:rPr lang="ru-RU"/>
              <a:pPr>
                <a:defRPr/>
              </a:pPr>
              <a:t>18.01.2018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B8CAB-5208-462B-8F17-3F6B323084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301647"/>
      </p:ext>
    </p:extLst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DA48-CA26-424A-B125-55DF648BFA2A}" type="datetimeFigureOut">
              <a:rPr lang="ru-RU"/>
              <a:pPr>
                <a:defRPr/>
              </a:pPr>
              <a:t>18.01.2018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E0D09-A987-4D37-8522-E8865D83B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12820"/>
      </p:ext>
    </p:extLst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ACBFA-3450-4349-A0C2-B06341DE3319}" type="datetimeFigureOut">
              <a:rPr lang="ru-RU"/>
              <a:pPr>
                <a:defRPr/>
              </a:pPr>
              <a:t>18.01.2018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096F0-F404-41E9-BB2F-72848ACCDE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600280"/>
      </p:ext>
    </p:extLst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B4E0D-34C4-4E59-B0AD-10FCE75C8AD6}" type="datetimeFigureOut">
              <a:rPr lang="ru-RU"/>
              <a:pPr>
                <a:defRPr/>
              </a:pPr>
              <a:t>18.01.2018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71325-3E44-4AB5-96DC-089DB46B81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498613"/>
      </p:ext>
    </p:extLst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412F5-C195-485A-B5AA-2C1CAF266A10}" type="datetimeFigureOut">
              <a:rPr lang="ru-RU"/>
              <a:pPr>
                <a:defRPr/>
              </a:pPr>
              <a:t>18.01.2018</a:t>
            </a:fld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92EE9-D073-46A7-A98F-847F1B14B8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435992"/>
      </p:ext>
    </p:extLst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1DDAC2A-7FB5-4411-B937-F025D57FFD10}" type="datetimeFigureOut">
              <a:rPr lang="ru-RU"/>
              <a:pPr>
                <a:defRPr/>
              </a:pPr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9924FC3-8CDD-449E-A2D8-D49D51CBB3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57" r:id="rId2"/>
    <p:sldLayoutId id="2147483963" r:id="rId3"/>
    <p:sldLayoutId id="2147483958" r:id="rId4"/>
    <p:sldLayoutId id="2147483959" r:id="rId5"/>
    <p:sldLayoutId id="2147483960" r:id="rId6"/>
    <p:sldLayoutId id="2147483964" r:id="rId7"/>
    <p:sldLayoutId id="2147483965" r:id="rId8"/>
    <p:sldLayoutId id="2147483966" r:id="rId9"/>
    <p:sldLayoutId id="2147483961" r:id="rId10"/>
    <p:sldLayoutId id="2147483967" r:id="rId11"/>
  </p:sldLayoutIdLst>
  <p:transition>
    <p:pull dir="r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altLang="ru-RU" sz="6000" dirty="0" smtClean="0"/>
              <a:t>Работа с текстом на уроках ОРКСЭ</a:t>
            </a:r>
          </a:p>
          <a:p>
            <a:endParaRPr lang="ru-RU" altLang="ru-RU" sz="4000" dirty="0" smtClean="0"/>
          </a:p>
          <a:p>
            <a:pPr>
              <a:buFont typeface="Arial" charset="0"/>
              <a:buNone/>
            </a:pPr>
            <a:r>
              <a:rPr lang="ru-RU" altLang="ru-RU" sz="4000" dirty="0" smtClean="0"/>
              <a:t>                          Горбань О.С.</a:t>
            </a:r>
          </a:p>
          <a:p>
            <a:pPr>
              <a:buFont typeface="Arial" charset="0"/>
              <a:buNone/>
            </a:pPr>
            <a:r>
              <a:rPr lang="ru-RU" altLang="ru-RU" sz="4000" dirty="0" smtClean="0"/>
              <a:t>         учитель МБОУ СШ № 62</a:t>
            </a:r>
          </a:p>
        </p:txBody>
      </p:sp>
    </p:spTree>
  </p:cSld>
  <p:clrMapOvr>
    <a:masterClrMapping/>
  </p:clrMapOvr>
  <p:transition>
    <p:pull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/>
              <a:t>План к прочитанному</a:t>
            </a:r>
            <a:endParaRPr lang="ru-RU" sz="2800" dirty="0"/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.Зеркало и его осколки.</a:t>
            </a:r>
          </a:p>
          <a:p>
            <a:pPr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2.Похищение  Кая…. </a:t>
            </a:r>
          </a:p>
          <a:p>
            <a:pPr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3.В волшебном саду  старушки  колдуньи. </a:t>
            </a:r>
          </a:p>
          <a:p>
            <a:pPr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4.Герда в  королевстве  принцессы. </a:t>
            </a:r>
          </a:p>
          <a:p>
            <a:pPr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5.Герда и  маленькая   разбойница.</a:t>
            </a:r>
          </a:p>
          <a:p>
            <a:pPr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6.В чертогах  снежной  королевы.</a:t>
            </a:r>
          </a:p>
          <a:p>
            <a:pPr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7.Возвращение  домой…</a:t>
            </a:r>
          </a:p>
          <a:p>
            <a:pPr>
              <a:defRPr/>
            </a:pPr>
            <a:endParaRPr lang="ru-RU" altLang="ru-RU" dirty="0" smtClean="0"/>
          </a:p>
          <a:p>
            <a:pPr marL="114300" indent="0">
              <a:buFont typeface="Arial" charset="0"/>
              <a:buNone/>
              <a:defRPr/>
            </a:pPr>
            <a:endParaRPr lang="ru-RU" altLang="ru-RU" dirty="0" smtClean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к прочитанному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Как пропал Кай?   Как Снежная Королева заколдовала Кая?</a:t>
            </a:r>
          </a:p>
          <a:p>
            <a:pPr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Почему Герда пошла искать Кая?</a:t>
            </a:r>
          </a:p>
          <a:p>
            <a:pPr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Как бабушка-колдунья заколдовала Герду?</a:t>
            </a:r>
          </a:p>
          <a:p>
            <a:pPr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Кто помог пройти Герде в замок принца принцессы?</a:t>
            </a:r>
          </a:p>
          <a:p>
            <a:pPr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К кому попала Герда в лесу? Почему разбойница не убила Герду?</a:t>
            </a:r>
          </a:p>
          <a:p>
            <a:pPr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Кого маленькая разбойница дала в помощь Герде?</a:t>
            </a:r>
          </a:p>
          <a:p>
            <a:pPr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С кем встретилась Герда в Лапландии?</a:t>
            </a:r>
          </a:p>
          <a:p>
            <a:pPr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 Кто помешал Герде попасть в замок Снежной Королевы?</a:t>
            </a:r>
          </a:p>
          <a:p>
            <a:pPr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Какое слово должен сложить Кай, чтобы обрести свободу?</a:t>
            </a:r>
          </a:p>
          <a:p>
            <a:pPr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Что помогло Герде растопить ледяное сердце Кая?</a:t>
            </a:r>
          </a:p>
          <a:p>
            <a:pPr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С кем встретились Кай и Герда по пути домой?</a:t>
            </a:r>
          </a:p>
          <a:p>
            <a:pPr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Как ты думаешь, почему Кай и Герда вернулись домой взрослыми людьми?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Рисунки к прочитанному </a:t>
            </a:r>
            <a:endParaRPr lang="ru-RU" sz="2800" dirty="0"/>
          </a:p>
        </p:txBody>
      </p:sp>
      <p:pic>
        <p:nvPicPr>
          <p:cNvPr id="19459" name="Рисунок 3" descr="http://1.bp.blogspot.com/_CXVeeq-SBgA/TRPHiA5baRI/AAAAAAAABIU/5E4Ojat6Ln4/s1600/snowque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916113"/>
            <a:ext cx="3024188" cy="403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Объект 4" descr="http://mylitta.ru/uploads/posts/2013-12/thumbs/1387540891_snow-queen-10.jp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9338" y="2060575"/>
            <a:ext cx="2952750" cy="3671888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14313"/>
            <a:ext cx="7772400" cy="6142037"/>
          </a:xfrm>
        </p:spPr>
        <p:txBody>
          <a:bodyPr rtlCol="0"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Вставьте пропущенные слова: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Кай привязал свои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 саням Снежной Королевы. Вскоре он </a:t>
            </a:r>
            <a:r>
              <a:rPr lang="ru-RU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испугался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«Мальчик попытался скинуть веревку, которую он зацепил за большие сани. Это не помогло: салазки его словно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приросли к саням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все так же неслись </a:t>
            </a:r>
            <a:r>
              <a:rPr lang="ru-RU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вихрем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Кай громко </a:t>
            </a:r>
            <a:r>
              <a:rPr lang="ru-RU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закричал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но никто его не услышал. Метель </a:t>
            </a:r>
            <a:r>
              <a:rPr lang="ru-RU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бушевала,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сани все мчались, ныряя в сугробах; казалось, что они перескакивают через изгороди и канавы. Кай дрожал от </a:t>
            </a:r>
            <a:r>
              <a:rPr lang="ru-RU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он хотел прочесть “</a:t>
            </a:r>
            <a:r>
              <a:rPr lang="ru-RU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 наш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но в уме у него вертелась только таблица умножения».</a:t>
            </a:r>
          </a:p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пробовал вспомнить Кай? Какой урок в своей школе он пропустил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357188"/>
            <a:ext cx="8358188" cy="6286500"/>
          </a:xfrm>
        </p:spPr>
        <p:txBody>
          <a:bodyPr rtlCol="0">
            <a:normAutofit fontScale="925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вот в финале сказки Герда на пороге ледяного дворца. «Навстречу ей несся целый полк снежных хлопьев, но они не падали с неба — небо было совсем ясное, и на нем пылало северное сияние — нет, они бежали по земле прямо на Герду и, по мере приближения, становились все крупнее и крупнее. Это были передовые отряды войска Снежной королевы. Одни напоминали собой больших безобразных ежей, другие 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стоголовых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змей, третьи — толстых медвежат с взъерошенною шерстью. Но все они одинаково сверкали белизной, все были живыми снежными хлопьями. </a:t>
            </a: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Герда принялась читать «Отче наш»; было так холодно, что дыхание девочки сейчас же превращалось в густой туман. Туман этот все сгущался и сгущался, но вот из него начали выделяться маленькие светлые ангелочки, которые, ступив на землю, вырастали в больших грозных ангелов со шлемами на головах и копьями и щитами в руках. Число их все прибывало, и</a:t>
            </a:r>
            <a:r>
              <a:rPr lang="ru-RU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Герда окончила молитву, вокруг нее образовался уже целый легион. Ангелы приняли снежных страшилищ на копья, и те рассыпались на тысячу кусков. Герда могла теперь смело идти вперед: ангелы гладили ее руки и ноги, и ей не было уже так холодно.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satMod val="200000"/>
                  </a:schemeClr>
                </a:solidFill>
              </a:rPr>
              <a:t>рассуждение</a:t>
            </a:r>
            <a:endParaRPr lang="ru-RU" sz="28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357188" y="1784350"/>
            <a:ext cx="8786812" cy="4930775"/>
          </a:xfrm>
        </p:spPr>
        <p:txBody>
          <a:bodyPr/>
          <a:lstStyle/>
          <a:p>
            <a:pPr marL="411163" eaLnBrk="1" hangingPunct="1">
              <a:buFont typeface="Wingdings" pitchFamily="2" charset="2"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? Чем же искушала Кая Снежная королева? Чем тебе кажется странным обещание подарить «весь мир  и новые коньки»? </a:t>
            </a:r>
          </a:p>
          <a:p>
            <a:pPr marL="411163" eaLnBrk="1" hangingPunct="1">
              <a:buFont typeface="Wingdings" pitchFamily="2" charset="2"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Какие искушения приготовили злые силы для Герды? Что помогло ей преодолеть эти искушения? Как ты думаешь, сколько лет прошло с тех пор, как люди обратились к Богу? Сколько лет люди знают молитву «Отче наш»? Может быть, ты знаешь и том, как люди узнали эту молитву? Кто её передал людям? А как люди смогли понять, что такое «небеси», что у Бога есть ангельское воинство?</a:t>
            </a:r>
          </a:p>
          <a:p>
            <a:pPr marL="411163" eaLnBrk="1" hangingPunct="1">
              <a:buFont typeface="Wingdings" pitchFamily="2" charset="2"/>
              <a:buChar char=""/>
            </a:pPr>
            <a:endParaRPr lang="ru-RU" altLang="ru-RU" smtClean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04887"/>
          </a:xfrm>
        </p:spPr>
        <p:txBody>
          <a:bodyPr/>
          <a:lstStyle/>
          <a:p>
            <a:pPr eaLnBrk="1" hangingPunct="1">
              <a:defRPr/>
            </a:pPr>
            <a:r>
              <a:rPr lang="ru-RU" sz="2600" smtClean="0"/>
              <a:t>Характеристика героя</a:t>
            </a:r>
            <a:endParaRPr lang="ru-RU" sz="2600" dirty="0"/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-107950" y="1196975"/>
            <a:ext cx="8445500" cy="4949825"/>
          </a:xfrm>
        </p:spPr>
        <p:txBody>
          <a:bodyPr/>
          <a:lstStyle/>
          <a:p>
            <a:pPr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У Герды есть, чему поучиться. Самоотверженность этой девочки, ее доброта и стойкость характера производят сильное впечатление Пройти полмира, попасть в плен к разбойникам, идти через пургу и жуткий холод, столкнуть с враждебной армией один на один. Все это ради спасения друга, близкого и родного человека — мальчика Кая. </a:t>
            </a:r>
          </a:p>
          <a:p>
            <a:pPr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Она не только достигла своей цели, но и изменила к лучшему всех тех, кого встретила на пути —ворону, принца и принцессу, маленькую разбойницу, злую, жестокую, беспощадную. Но встреча с Гердой меняет ее, мы видим, что на самом деле у Маленькой разбойницы доброе сердце и она готова помочь тому, кто так упорно следует по своему пути.</a:t>
            </a:r>
          </a:p>
          <a:p>
            <a:pPr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Каждый из встреченных Гердой, был готов помочь ей, это говорит о ее сильном характере, об умении располагать к себе людей, животные и даже цветы склоняют перед ней свои головки. Она умеет разговаривать с ними, и они охотно рассказывают ей сказки и истории. А розовый куст растет и расцветает от ее теплых слез, упавших на землю, она не волшебница, эти чудеса творит ее доброта и искренность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35718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/>
              <a:t>Придумайте концовку</a:t>
            </a:r>
            <a:endParaRPr lang="ru-RU" sz="2800" dirty="0"/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Ну, вот и сказке конец! - сказала молодая разбойница, пожала им руки и обещала навестить их, если когда-нибудь заедет к ним в город.</a:t>
            </a:r>
            <a:br>
              <a:rPr lang="ru-RU" alt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Затем она отправилась своей дорогой, а Кай и Герда - своей.</a:t>
            </a:r>
            <a:br>
              <a:rPr lang="ru-RU" alt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Они шли, и на их пути расцветали весенние цветы, зеленела трава. Вот раздался колокольный звон, и……</a:t>
            </a:r>
            <a:r>
              <a:rPr lang="ru-RU" altLang="ru-RU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Кай взял Герду за руку и они молча пошли к храму, на душе было радостно и легко, легко…</a:t>
            </a:r>
            <a:r>
              <a:rPr lang="ru-RU" altLang="ru-RU" sz="2800" smtClean="0">
                <a:solidFill>
                  <a:srgbClr val="FF0000"/>
                </a:solidFill>
              </a:rPr>
              <a:t/>
            </a:r>
            <a:br>
              <a:rPr lang="ru-RU" altLang="ru-RU" sz="2800" smtClean="0">
                <a:solidFill>
                  <a:srgbClr val="FF0000"/>
                </a:solidFill>
              </a:rPr>
            </a:br>
            <a:endParaRPr lang="ru-RU" altLang="ru-RU" sz="2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Исследовательская работа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5604" name="Прямоугольник 3"/>
          <p:cNvSpPr>
            <a:spLocks noChangeArrowheads="1"/>
          </p:cNvSpPr>
          <p:nvPr/>
        </p:nvSpPr>
        <p:spPr bwMode="auto">
          <a:xfrm>
            <a:off x="1042988" y="2708275"/>
            <a:ext cx="7345362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111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Задание: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Во время чтения текста выберите в нем отрывки, которые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                а) радуют вас, потому что вы согласны со сказанным;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                б) печалят вас, потому что так поступать нехорошо;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                в) очень спорные, вы с этим не согласны и хотите поспорить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62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600" b="1" smtClean="0"/>
              <a:t>Задание </a:t>
            </a:r>
            <a:endParaRPr lang="ru-RU" altLang="ru-RU" sz="2600" smtClean="0"/>
          </a:p>
          <a:p>
            <a:r>
              <a:rPr lang="ru-RU" altLang="ru-RU" sz="2600" b="1" smtClean="0"/>
              <a:t>Прочитайте притчи. Как вы поняли смысл каждой притчи с точки зрения учителя? Предположите, как смысл притчи поймет ваш ученик. Сопоставьте эти два варианта понимания и предложите пути согласования интерпретаций.</a:t>
            </a:r>
            <a:endParaRPr lang="ru-RU" altLang="ru-RU" sz="2600" smtClean="0"/>
          </a:p>
          <a:p>
            <a:endParaRPr lang="ru-RU" altLang="ru-RU" smtClean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61350" cy="717550"/>
          </a:xfrm>
        </p:spPr>
        <p:txBody>
          <a:bodyPr/>
          <a:lstStyle/>
          <a:p>
            <a:pPr>
              <a:defRPr/>
            </a:pPr>
            <a:r>
              <a:rPr lang="ru-RU" sz="2400" dirty="0" smtClean="0"/>
              <a:t>Памятка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>
              <a:defRPr/>
            </a:pPr>
            <a:r>
              <a:rPr lang="ru-RU" sz="1800" b="1" dirty="0"/>
              <a:t>Памятка к составлению плана текста</a:t>
            </a:r>
            <a:endParaRPr lang="ru-RU" sz="1800" dirty="0"/>
          </a:p>
          <a:p>
            <a:pPr>
              <a:defRPr/>
            </a:pPr>
            <a:r>
              <a:rPr lang="ru-RU" sz="1800" dirty="0"/>
              <a:t>Внимательно прочитайте текст.</a:t>
            </a:r>
          </a:p>
          <a:p>
            <a:pPr>
              <a:defRPr/>
            </a:pPr>
            <a:r>
              <a:rPr lang="ru-RU" sz="1800" dirty="0"/>
              <a:t>Разделите текст по смыслу на логически законченные части.</a:t>
            </a:r>
          </a:p>
          <a:p>
            <a:pPr>
              <a:defRPr/>
            </a:pPr>
            <a:r>
              <a:rPr lang="ru-RU" sz="1800" dirty="0"/>
              <a:t>Выделите в каждой части главную мысль.</a:t>
            </a:r>
          </a:p>
          <a:p>
            <a:pPr>
              <a:defRPr/>
            </a:pPr>
            <a:r>
              <a:rPr lang="ru-RU" sz="1800" dirty="0"/>
              <a:t>Озаглавьте каждую часть. В заголовках должна содержаться главная мысль каждой части.</a:t>
            </a:r>
          </a:p>
          <a:p>
            <a:pPr>
              <a:defRPr/>
            </a:pPr>
            <a:r>
              <a:rPr lang="ru-RU" sz="1800" dirty="0"/>
              <a:t>Проверьте, связан ли последующий пункт плана с предыдущим.</a:t>
            </a:r>
          </a:p>
          <a:p>
            <a:pPr marL="114300" indent="0">
              <a:buFont typeface="Arial" charset="0"/>
              <a:buNone/>
              <a:defRPr/>
            </a:pPr>
            <a:endParaRPr lang="ru-RU" sz="1800" dirty="0"/>
          </a:p>
          <a:p>
            <a:pPr>
              <a:defRPr/>
            </a:pPr>
            <a:r>
              <a:rPr lang="ru-RU" sz="1800" b="1" dirty="0"/>
              <a:t>Как определить главную мысль в тексте (части текста)?</a:t>
            </a:r>
            <a:endParaRPr lang="ru-RU" sz="1800" dirty="0"/>
          </a:p>
          <a:p>
            <a:pPr>
              <a:defRPr/>
            </a:pPr>
            <a:r>
              <a:rPr lang="ru-RU" sz="1800" dirty="0"/>
              <a:t>Прочитайте текст.</a:t>
            </a:r>
          </a:p>
          <a:p>
            <a:pPr>
              <a:defRPr/>
            </a:pPr>
            <a:r>
              <a:rPr lang="ru-RU" sz="1800" dirty="0"/>
              <a:t>Подумайте, о чем говорится. Если затрудняетесь ответить кратко, поставьте к тексту вопросы.</a:t>
            </a:r>
          </a:p>
          <a:p>
            <a:pPr>
              <a:defRPr/>
            </a:pPr>
            <a:r>
              <a:rPr lang="ru-RU" sz="1800" dirty="0"/>
              <a:t>Выберите ответ, без которого текст теряет смысл, то есть без которого нельзя обойтись. Этот ответ должен содержать в себе смысл других.</a:t>
            </a:r>
          </a:p>
          <a:p>
            <a:pPr marL="114300" indent="0">
              <a:buFont typeface="Arial" charset="0"/>
              <a:buNone/>
              <a:defRPr/>
            </a:pPr>
            <a:endParaRPr lang="ru-RU" sz="1400" dirty="0"/>
          </a:p>
          <a:p>
            <a:pPr marL="114300" indent="0">
              <a:buFont typeface="Arial" charset="0"/>
              <a:buNone/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Коммуникативные умения</a:t>
            </a:r>
            <a:endParaRPr lang="ru-RU" sz="2800" dirty="0"/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слушание, говорение, </a:t>
            </a:r>
            <a:r>
              <a:rPr lang="ru-RU" altLang="ru-RU" sz="2800" i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чтение</a:t>
            </a:r>
          </a:p>
          <a:p>
            <a:pPr eaLnBrk="1" hangingPunct="1"/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Чтение- это способность человека к осмыслению письменных текстов, к использованию их содержания для достижения собственных целей развития знаний и возможностей, для активного участия в жизни общества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ВИДЫ чтения</a:t>
            </a:r>
            <a:endParaRPr lang="ru-RU" dirty="0"/>
          </a:p>
        </p:txBody>
      </p:sp>
      <p:pic>
        <p:nvPicPr>
          <p:cNvPr id="37890" name="Picture 2" descr="C:\Users\Оксана\Desktop\slide_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56291" y="1752600"/>
            <a:ext cx="5831417" cy="4373563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pull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400" dirty="0" smtClean="0"/>
              <a:t>Типология учебных текстов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331913" y="1268413"/>
          <a:ext cx="6373812" cy="5189538"/>
        </p:xfrm>
        <a:graphic>
          <a:graphicData uri="http://schemas.openxmlformats.org/drawingml/2006/table">
            <a:tbl>
              <a:tblPr/>
              <a:tblGrid>
                <a:gridCol w="1814512"/>
                <a:gridCol w="1554163"/>
                <a:gridCol w="1411287"/>
                <a:gridCol w="1593850"/>
              </a:tblGrid>
              <a:tr h="3127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B5AE53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48058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Тип учебного текста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899" marR="6389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B5AE53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48058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Характеристика содержания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899" marR="6389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B5AE53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48058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«Маркеры»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899" marR="6389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B5AE53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48058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Дидактические возможности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899" marR="6389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</a:tr>
              <a:tr h="914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B5AE53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48058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Аксиономический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899" marR="6389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B5AE53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48058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Содержит достоверную информацию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899" marR="6389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B5AE53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48058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Факты, отсутствие эмоций, терминология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899" marR="6389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B5AE53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48058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Функции запоминания и воспроизведения, расширение лексического запаса, кругозора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899" marR="6389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</a:tr>
              <a:tr h="1524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B5AE53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48058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Проблематизирующий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899" marR="6389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B5AE53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48058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Содержит проблемную информацию, рассуждения, умозаключения 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899" marR="6389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B5AE53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48058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Проблема, противопоставления, размышления, изложение субъективного опыта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899" marR="6389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B5AE53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48058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Развитие логики, способности к пониманию, навыков смысловой обработки текста, критического мышления, стимулирование познавательной мотивации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899" marR="6389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</a:tr>
              <a:tr h="914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B5AE53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48058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Личностно окрашенный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899" marR="6389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B5AE53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48058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Содержит обращение к личностному опыту, эмоциям, образу жизни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899" marR="6389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B5AE53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48058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Обращение к чувствам, ощущениям, риторические вопросы и восклицания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899" marR="6389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B5AE53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48058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Расширение эмоционального опыта, формирование мировоззрения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899" marR="6389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</a:tr>
              <a:tr h="1524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B5AE53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48058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Ценностно окрашенный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899" marR="6389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B5AE53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48058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Интерпретирует информацию в контексте культурных и духовных ценностей, нравственных проблем, жизненных позиций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899" marR="6389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B5AE53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48058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Ценностная лексика, диалоговая форма, изложение ценностных противоречий, дилемм или проблем, обращение к личному мнению 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899" marR="6389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B5AE53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48058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Формирование ценностной сферы, критического мышления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899" marR="6389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400" dirty="0" smtClean="0"/>
              <a:t>Типология учебных заданий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938213" y="1797050"/>
          <a:ext cx="7267575" cy="4572000"/>
        </p:xfrm>
        <a:graphic>
          <a:graphicData uri="http://schemas.openxmlformats.org/drawingml/2006/table">
            <a:tbl>
              <a:tblPr/>
              <a:tblGrid>
                <a:gridCol w="1641475"/>
                <a:gridCol w="1169987"/>
                <a:gridCol w="1430338"/>
                <a:gridCol w="1449387"/>
                <a:gridCol w="1576388"/>
              </a:tblGrid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B5AE53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48058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Задания, требующие мнемонического воспроизведения информации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B5AE53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48058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Задания, требующие извлечения и описания информации, наблюдения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B5AE53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48058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Задания, требующие структурирования и переработки информации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B5AE53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48058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Задания, требующие осмысления, оценки и интерпретации информации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B5AE53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48058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Задания, требующие творческого применения информации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B5AE53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48058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Дайте определение.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Сформулируйте.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Перескажите.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Сделайте по образцу.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B5AE53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48058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Опишите процесс, явление и т.д.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Перечислите факторы.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Дайте характеристику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Понаблюдайте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B5AE53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48058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Составьте план, конспект.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Выпишите.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Подготовьте доклад, сообщение.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Напишите изложение.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Укажите главное.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Озаглавьте.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Подготовьте аннотацию.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Заполните таблицу.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B5AE53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48058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Проанализируйте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Укажите сходство и различие.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Сопоставьте.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Сравните.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Найдите закономерности.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Оцените.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Приведите пример.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Объясните.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Найдите аналогию.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Докажите.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Обоснуйте.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B5AE53"/>
                        </a:buClr>
                        <a:buFont typeface="Arial" charset="0"/>
                        <a:defRPr sz="16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48058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B54D"/>
                        </a:buClr>
                        <a:buFont typeface="Arial" charset="0"/>
                        <a:defRPr sz="1400">
                          <a:solidFill>
                            <a:schemeClr val="tx2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Выскажите свое мнение.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Предложите способ решения проблемы.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Задайте вопросы.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Исследуйте.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Напишите сочинение.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Придумайте.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Предложите гипотезу.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400" dirty="0" smtClean="0"/>
              <a:t>Типология учебных вопросов</a:t>
            </a:r>
            <a:endParaRPr lang="ru-RU" sz="2400" dirty="0"/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r>
              <a:rPr lang="ru-RU" altLang="ru-RU" sz="1600" b="1" smtClean="0"/>
              <a:t>Простые  (фактические) вопросы</a:t>
            </a:r>
            <a:r>
              <a:rPr lang="ru-RU" altLang="ru-RU" sz="1600" smtClean="0"/>
              <a:t> </a:t>
            </a:r>
            <a:r>
              <a:rPr lang="ru-RU" altLang="ru-RU" sz="1600" b="1" smtClean="0"/>
              <a:t>(Что…? Кто...? Когда…?).</a:t>
            </a:r>
            <a:endParaRPr lang="ru-RU" altLang="ru-RU" sz="1600" smtClean="0"/>
          </a:p>
          <a:p>
            <a:r>
              <a:rPr lang="ru-RU" altLang="ru-RU" smtClean="0"/>
              <a:t>•</a:t>
            </a:r>
            <a:r>
              <a:rPr lang="ru-RU" altLang="ru-RU" sz="1600" b="1" smtClean="0"/>
              <a:t>Уточняющие вопросы</a:t>
            </a:r>
            <a:r>
              <a:rPr lang="ru-RU" altLang="ru-RU" sz="1600" smtClean="0"/>
              <a:t>  </a:t>
            </a:r>
            <a:r>
              <a:rPr lang="ru-RU" altLang="ru-RU" sz="1600" b="1" smtClean="0"/>
              <a:t>(Правильно ли я понял, что …? Можно ли сказать, что…?).</a:t>
            </a:r>
            <a:endParaRPr lang="ru-RU" altLang="ru-RU" sz="1600" smtClean="0"/>
          </a:p>
          <a:p>
            <a:endParaRPr lang="ru-RU" altLang="ru-RU" sz="1600" smtClean="0"/>
          </a:p>
          <a:p>
            <a:r>
              <a:rPr lang="ru-RU" altLang="ru-RU" sz="1600" smtClean="0"/>
              <a:t>•</a:t>
            </a:r>
            <a:r>
              <a:rPr lang="ru-RU" altLang="ru-RU" sz="1600" b="1" smtClean="0"/>
              <a:t>Интерпретационные</a:t>
            </a:r>
            <a:r>
              <a:rPr lang="ru-RU" altLang="ru-RU" sz="1600" smtClean="0"/>
              <a:t>  </a:t>
            </a:r>
            <a:r>
              <a:rPr lang="ru-RU" altLang="ru-RU" sz="1600" b="1" smtClean="0"/>
              <a:t>(объясняющие) вопросы</a:t>
            </a:r>
            <a:r>
              <a:rPr lang="ru-RU" altLang="ru-RU" sz="1600" smtClean="0"/>
              <a:t> </a:t>
            </a:r>
            <a:r>
              <a:rPr lang="ru-RU" altLang="ru-RU" sz="1600" b="1" smtClean="0"/>
              <a:t>(Почему…?, В чём причина…?).</a:t>
            </a:r>
            <a:endParaRPr lang="ru-RU" altLang="ru-RU" sz="1600" smtClean="0"/>
          </a:p>
          <a:p>
            <a:endParaRPr lang="ru-RU" altLang="ru-RU" sz="1600" smtClean="0"/>
          </a:p>
          <a:p>
            <a:r>
              <a:rPr lang="ru-RU" altLang="ru-RU" sz="1600" smtClean="0"/>
              <a:t>•</a:t>
            </a:r>
            <a:r>
              <a:rPr lang="ru-RU" altLang="ru-RU" sz="1600" b="1" smtClean="0"/>
              <a:t>Оценочные</a:t>
            </a:r>
            <a:r>
              <a:rPr lang="ru-RU" altLang="ru-RU" sz="1600" smtClean="0"/>
              <a:t>  </a:t>
            </a:r>
            <a:r>
              <a:rPr lang="ru-RU" altLang="ru-RU" sz="1600" b="1" smtClean="0"/>
              <a:t>(В чём отличие…? В чём сильные и слабые стороны…?).</a:t>
            </a:r>
            <a:endParaRPr lang="ru-RU" altLang="ru-RU" sz="1600" smtClean="0"/>
          </a:p>
          <a:p>
            <a:endParaRPr lang="ru-RU" altLang="ru-RU" sz="1600" smtClean="0"/>
          </a:p>
          <a:p>
            <a:r>
              <a:rPr lang="ru-RU" altLang="ru-RU" sz="1600" smtClean="0"/>
              <a:t>•</a:t>
            </a:r>
            <a:r>
              <a:rPr lang="ru-RU" altLang="ru-RU" sz="1600" b="1" smtClean="0"/>
              <a:t>Творческие  (аналитико-синтетические)</a:t>
            </a:r>
            <a:r>
              <a:rPr lang="ru-RU" altLang="ru-RU" sz="1600" smtClean="0"/>
              <a:t> </a:t>
            </a:r>
            <a:r>
              <a:rPr lang="ru-RU" altLang="ru-RU" sz="1600" b="1" smtClean="0"/>
              <a:t>(А что было бы…? Как изменится…, если…?).</a:t>
            </a:r>
            <a:endParaRPr lang="ru-RU" altLang="ru-RU" sz="1600" smtClean="0"/>
          </a:p>
          <a:p>
            <a:endParaRPr lang="ru-RU" altLang="ru-RU" sz="1600" smtClean="0"/>
          </a:p>
          <a:p>
            <a:r>
              <a:rPr lang="ru-RU" altLang="ru-RU" sz="1600" smtClean="0"/>
              <a:t>•</a:t>
            </a:r>
            <a:r>
              <a:rPr lang="ru-RU" altLang="ru-RU" sz="1600" b="1" smtClean="0"/>
              <a:t>Практические  (применение)</a:t>
            </a:r>
            <a:r>
              <a:rPr lang="ru-RU" altLang="ru-RU" sz="1600" smtClean="0"/>
              <a:t> </a:t>
            </a:r>
            <a:r>
              <a:rPr lang="ru-RU" altLang="ru-RU" sz="1600" b="1" smtClean="0"/>
              <a:t>(Как сделать так, чтобы…? Как применить в жизни…?).</a:t>
            </a:r>
            <a:endParaRPr lang="ru-RU" altLang="ru-RU" sz="1600" smtClean="0"/>
          </a:p>
          <a:p>
            <a:endParaRPr lang="ru-RU" altLang="ru-RU" smtClean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/>
              <a:t>Формы </a:t>
            </a:r>
            <a:r>
              <a:rPr lang="ru-RU" sz="2800" b="1" dirty="0" smtClean="0"/>
              <a:t>работы с текстом</a:t>
            </a:r>
            <a:r>
              <a:rPr lang="ru-RU" sz="2800" b="1" dirty="0"/>
              <a:t>: </a:t>
            </a:r>
            <a:br>
              <a:rPr lang="ru-RU" sz="2800" b="1" dirty="0"/>
            </a:b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/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Словарная или исследовательская  работа,</a:t>
            </a:r>
          </a:p>
          <a:p>
            <a:pPr eaLnBrk="1" hangingPunct="1"/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составить план, или вопросы  к прочитанному,</a:t>
            </a:r>
          </a:p>
          <a:p>
            <a:pPr eaLnBrk="1" hangingPunct="1"/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нарисовать иллюстрацию;</a:t>
            </a:r>
          </a:p>
          <a:p>
            <a:pPr eaLnBrk="1" hangingPunct="1"/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вставить пропущенные слова;</a:t>
            </a:r>
          </a:p>
          <a:p>
            <a:pPr eaLnBrk="1" hangingPunct="1"/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высказать свое мнение по поводу прочитанного;</a:t>
            </a:r>
          </a:p>
          <a:p>
            <a:pPr eaLnBrk="1" hangingPunct="1"/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составить характеристики персонажей </a:t>
            </a:r>
          </a:p>
          <a:p>
            <a:pPr eaLnBrk="1" hangingPunct="1"/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продумать концовку к незаконченному тексту</a:t>
            </a:r>
            <a:endParaRPr lang="ru-RU" altLang="ru-RU" sz="2800" smtClean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Словарная работа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411163" eaLnBrk="1" hangingPunct="1">
              <a:buFont typeface="Wingdings" pitchFamily="2" charset="2"/>
              <a:buChar char=""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на примере сказки «Снежная королева»– разбор, толкование  слов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награда, слава, любовь, долг,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божья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помощь, похвала близких, клятва, любопытство,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смелость,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«снежное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войско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Во́йско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(от древнерусского: «Воя»): Историческое название вооружённых сил, возникшее с появлением первых государственных образований (Римское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войско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Русское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войско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(Дружина) и так далее). По  тексту сказки  снежное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войско- передовые дозорные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войска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Снежной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королевы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напоминали собой больших безобразных ежей, другие - стоглавых змей, третьи - толстых медвежат с взъерошенной шерстью.</a:t>
            </a:r>
          </a:p>
          <a:p>
            <a:pPr marL="411163" eaLnBrk="1" hangingPunct="1">
              <a:buFont typeface="Wingdings" pitchFamily="2" charset="2"/>
              <a:buChar char=""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Выберите одно из положений, которое вам ближе всего, аргументируйте свою позицию. </a:t>
            </a:r>
          </a:p>
          <a:p>
            <a:pPr marL="411163" eaLnBrk="1" hangingPunct="1">
              <a:buFont typeface="Wingdings" pitchFamily="2" charset="2"/>
              <a:buChar char=""/>
              <a:defRPr/>
            </a:pPr>
            <a:endParaRPr lang="ru-RU" altLang="ru-RU" sz="1800" dirty="0" smtClean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549</TotalTime>
  <Words>1456</Words>
  <Application>Microsoft Office PowerPoint</Application>
  <PresentationFormat>Экран (4:3)</PresentationFormat>
  <Paragraphs>164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Book Antiqua</vt:lpstr>
      <vt:lpstr>Century Gothic</vt:lpstr>
      <vt:lpstr>Calibri</vt:lpstr>
      <vt:lpstr>Times New Roman</vt:lpstr>
      <vt:lpstr>Wingdings</vt:lpstr>
      <vt:lpstr>Аптека</vt:lpstr>
      <vt:lpstr>Презентация PowerPoint</vt:lpstr>
      <vt:lpstr>Памятка</vt:lpstr>
      <vt:lpstr>Коммуникативные умения</vt:lpstr>
      <vt:lpstr>ВИДЫ чтения</vt:lpstr>
      <vt:lpstr>Типология учебных текстов</vt:lpstr>
      <vt:lpstr>Типология учебных заданий</vt:lpstr>
      <vt:lpstr>Типология учебных вопросов</vt:lpstr>
      <vt:lpstr>Формы работы с текстом:  </vt:lpstr>
      <vt:lpstr>Словарная работа</vt:lpstr>
      <vt:lpstr>План к прочитанному</vt:lpstr>
      <vt:lpstr>Вопросы к прочитанному</vt:lpstr>
      <vt:lpstr>Рисунки к прочитанному </vt:lpstr>
      <vt:lpstr>Презентация PowerPoint</vt:lpstr>
      <vt:lpstr>Презентация PowerPoint</vt:lpstr>
      <vt:lpstr>рассуждение</vt:lpstr>
      <vt:lpstr>Характеристика героя</vt:lpstr>
      <vt:lpstr>Придумайте концовку</vt:lpstr>
      <vt:lpstr>Исследовательская работа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ПРАВОСЛАВНОЙ КУЛЬТУРЫ  </dc:title>
  <cp:lastModifiedBy>Татьяна Копылова</cp:lastModifiedBy>
  <cp:revision>53</cp:revision>
  <cp:lastPrinted>2017-05-11T10:29:06Z</cp:lastPrinted>
  <dcterms:modified xsi:type="dcterms:W3CDTF">2018-01-18T11:22:43Z</dcterms:modified>
</cp:coreProperties>
</file>