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3" r:id="rId3"/>
    <p:sldId id="256" r:id="rId4"/>
    <p:sldId id="259" r:id="rId5"/>
    <p:sldId id="268" r:id="rId6"/>
    <p:sldId id="260" r:id="rId7"/>
    <p:sldId id="257" r:id="rId8"/>
    <p:sldId id="261" r:id="rId9"/>
    <p:sldId id="267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34EA-8783-4749-8187-6A876F89DCA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41C-8B33-4B3F-B277-B1EDA68CA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34EA-8783-4749-8187-6A876F89DCA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41C-8B33-4B3F-B277-B1EDA68CA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34EA-8783-4749-8187-6A876F89DCA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41C-8B33-4B3F-B277-B1EDA68CA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34EA-8783-4749-8187-6A876F89DCA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41C-8B33-4B3F-B277-B1EDA68CA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34EA-8783-4749-8187-6A876F89DCA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41C-8B33-4B3F-B277-B1EDA68CA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34EA-8783-4749-8187-6A876F89DCA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41C-8B33-4B3F-B277-B1EDA68CA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34EA-8783-4749-8187-6A876F89DCA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41C-8B33-4B3F-B277-B1EDA68CA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34EA-8783-4749-8187-6A876F89DCA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41C-8B33-4B3F-B277-B1EDA68CA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34EA-8783-4749-8187-6A876F89DCA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41C-8B33-4B3F-B277-B1EDA68CA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34EA-8783-4749-8187-6A876F89DCA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41C-8B33-4B3F-B277-B1EDA68CA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34EA-8783-4749-8187-6A876F89DCA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F41C-8B33-4B3F-B277-B1EDA68CA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034EA-8783-4749-8187-6A876F89DCA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F41C-8B33-4B3F-B277-B1EDA68CAE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1643050"/>
            <a:ext cx="66772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>
                <a:latin typeface="Comic Sans MS" pitchFamily="66" charset="0"/>
              </a:rPr>
              <a:t>Программа внеурочной деятельности</a:t>
            </a:r>
          </a:p>
          <a:p>
            <a:pPr algn="ctr"/>
            <a:r>
              <a:rPr lang="ru-RU" dirty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для учащихся 1-4 классов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«Экономика»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направление </a:t>
            </a:r>
            <a:r>
              <a:rPr lang="ru-RU" sz="2400" b="1" dirty="0">
                <a:latin typeface="Comic Sans MS" pitchFamily="66" charset="0"/>
              </a:rPr>
              <a:t>«</a:t>
            </a:r>
            <a:r>
              <a:rPr lang="ru-RU" sz="2400" b="1" dirty="0" err="1" smtClean="0">
                <a:latin typeface="Comic Sans MS" pitchFamily="66" charset="0"/>
              </a:rPr>
              <a:t>общеинтеллектуальное</a:t>
            </a:r>
            <a:r>
              <a:rPr lang="ru-RU" sz="2400" b="1" dirty="0" smtClean="0">
                <a:latin typeface="Comic Sans MS" pitchFamily="66" charset="0"/>
              </a:rPr>
              <a:t>»</a:t>
            </a:r>
            <a:endParaRPr lang="ru-RU" sz="2400" b="1" dirty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4214818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>
                <a:latin typeface="Comic Sans MS" pitchFamily="66" charset="0"/>
              </a:rPr>
              <a:t>Программа рассчитана на </a:t>
            </a:r>
            <a:r>
              <a:rPr lang="ru-RU" sz="2000" b="1" dirty="0" smtClean="0">
                <a:latin typeface="Comic Sans MS" pitchFamily="66" charset="0"/>
              </a:rPr>
              <a:t>34 </a:t>
            </a:r>
            <a:r>
              <a:rPr lang="ru-RU" sz="2000" b="1" dirty="0">
                <a:latin typeface="Comic Sans MS" pitchFamily="66" charset="0"/>
              </a:rPr>
              <a:t>часа в год</a:t>
            </a:r>
            <a:r>
              <a:rPr lang="ru-RU" sz="2000" b="1" dirty="0" smtClean="0">
                <a:latin typeface="Comic Sans MS" pitchFamily="66" charset="0"/>
              </a:rPr>
              <a:t>.</a:t>
            </a:r>
          </a:p>
          <a:p>
            <a:pPr algn="ctr"/>
            <a:endParaRPr lang="ru-RU" sz="2000" b="1" dirty="0">
              <a:latin typeface="Comic Sans MS" pitchFamily="66" charset="0"/>
            </a:endParaRPr>
          </a:p>
          <a:p>
            <a:pPr algn="ctr"/>
            <a:r>
              <a:rPr lang="ru-RU" sz="2000" b="1" dirty="0">
                <a:latin typeface="Comic Sans MS" pitchFamily="66" charset="0"/>
              </a:rPr>
              <a:t>Периодичность занятий – 1 час в неделю.</a:t>
            </a:r>
          </a:p>
          <a:p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7" name="Picture 5" descr="D:\Мои документы\МОИ РИСУНКИ\73224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30326"/>
            <a:ext cx="1152128" cy="12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dutsadok.com.ua/clipart/ljudi/203967c949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745" y="4969274"/>
            <a:ext cx="2873554" cy="226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 5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1643050"/>
            <a:ext cx="667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5" descr="D:\Мои документы\МОИ РИСУНКИ\73224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152128" cy="12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C:\Users\Ирина\Documents\Финансовая грамотность 2019\741769_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7689" y="1556792"/>
            <a:ext cx="5940615" cy="396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35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https://gym1591.mskobr.ru/files/user_file_58b653126f4a7_1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-30985"/>
            <a:ext cx="8064896" cy="64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24208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1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 5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1643050"/>
            <a:ext cx="667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4214818"/>
            <a:ext cx="6500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latin typeface="Comic Sans MS" pitchFamily="66" charset="0"/>
              </a:rPr>
              <a:t>Тетрадь творческих заданий: Сасова И</a:t>
            </a:r>
            <a:r>
              <a:rPr lang="en-US" sz="2000" b="1" dirty="0" smtClean="0">
                <a:latin typeface="Comic Sans MS" pitchFamily="66" charset="0"/>
              </a:rPr>
              <a:t>.</a:t>
            </a:r>
            <a:r>
              <a:rPr lang="ru-RU" sz="2000" b="1" dirty="0" smtClean="0">
                <a:latin typeface="Comic Sans MS" pitchFamily="66" charset="0"/>
              </a:rPr>
              <a:t> А. Экономика для младших школьников 1-4 классы</a:t>
            </a:r>
          </a:p>
          <a:p>
            <a:pPr algn="ctr"/>
            <a:endParaRPr lang="ru-RU" sz="2000" b="1" dirty="0">
              <a:latin typeface="Comic Sans MS" pitchFamily="66" charset="0"/>
            </a:endParaRPr>
          </a:p>
          <a:p>
            <a:pPr algn="ctr"/>
            <a:endParaRPr lang="ru-RU" sz="2000" b="1" dirty="0">
              <a:latin typeface="Comic Sans MS" pitchFamily="66" charset="0"/>
            </a:endParaRPr>
          </a:p>
          <a:p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7" name="Picture 5" descr="D:\Мои документы\МОИ РИСУНКИ\73224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152128" cy="12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 descr="slide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617365"/>
            <a:ext cx="6768753" cy="23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857387"/>
          </a:xfrm>
        </p:spPr>
        <p:txBody>
          <a:bodyPr>
            <a:normAutofit/>
          </a:bodyPr>
          <a:lstStyle/>
          <a:p>
            <a:r>
              <a:rPr lang="ru-RU" b="1" dirty="0"/>
              <a:t>Цель программы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Формирование личностных  качеств как основы взаимоотношений с людьми, обществом и миром в целом:  в процессе социального становления через самопознание, общение, деятельность.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шаблон 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" y="0"/>
            <a:ext cx="9138464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642918"/>
            <a:ext cx="5227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Цель программы:</a:t>
            </a:r>
            <a:endParaRPr lang="ru-RU" sz="4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1785926"/>
            <a:ext cx="5429288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400" b="1" dirty="0">
                <a:latin typeface="Comic Sans MS" pitchFamily="66" charset="0"/>
              </a:rPr>
              <a:t>Формирование </a:t>
            </a:r>
            <a:r>
              <a:rPr lang="ru-RU" sz="2400" b="1" dirty="0" smtClean="0">
                <a:latin typeface="Comic Sans MS" pitchFamily="66" charset="0"/>
              </a:rPr>
              <a:t>элементарных экономических представлений</a:t>
            </a:r>
            <a:r>
              <a:rPr lang="en-US" sz="2400" b="1" dirty="0" smtClean="0">
                <a:latin typeface="Comic Sans MS" pitchFamily="66" charset="0"/>
              </a:rPr>
              <a:t>,</a:t>
            </a:r>
            <a:r>
              <a:rPr lang="ru-RU" sz="2400" b="1" dirty="0" smtClean="0">
                <a:latin typeface="Comic Sans MS" pitchFamily="66" charset="0"/>
              </a:rPr>
              <a:t> необходимых в практической деятельности и начал экономической культуры.</a:t>
            </a:r>
            <a:endParaRPr lang="ru-RU" sz="24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844824"/>
            <a:ext cx="2520280" cy="19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:\Мои документы\МОИ РИСУНКИ\73224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152128" cy="12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02399">
            <a:off x="329371" y="4912063"/>
            <a:ext cx="2430586" cy="127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4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6497" r="1649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11560" y="332656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Содержание  программы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492896"/>
            <a:ext cx="4176464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1 класс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Comic Sans MS" pitchFamily="66" charset="0"/>
              </a:rPr>
              <a:t>Н</a:t>
            </a:r>
            <a:r>
              <a:rPr lang="ru-RU" sz="2400" b="1" dirty="0" smtClean="0">
                <a:latin typeface="Comic Sans MS" pitchFamily="66" charset="0"/>
              </a:rPr>
              <a:t>еобходимость изучения экономики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П</a:t>
            </a:r>
            <a:r>
              <a:rPr lang="ru-RU" sz="2400" b="1" dirty="0" smtClean="0">
                <a:latin typeface="Comic Sans MS" pitchFamily="66" charset="0"/>
              </a:rPr>
              <a:t>отребности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И</a:t>
            </a:r>
            <a:r>
              <a:rPr lang="ru-RU" sz="2400" b="1" dirty="0" smtClean="0">
                <a:latin typeface="Comic Sans MS" pitchFamily="66" charset="0"/>
              </a:rPr>
              <a:t>сточники удовлетворения потребностей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latin typeface="Comic Sans MS" pitchFamily="66" charset="0"/>
            </a:endParaRPr>
          </a:p>
        </p:txBody>
      </p:sp>
      <p:pic>
        <p:nvPicPr>
          <p:cNvPr id="9" name="Picture 5" descr="D:\Мои документы\МОИ РИСУНКИ\73224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296144" cy="136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ttps://www.vesex.ru/img/1496184757Banknotes-Euro-PNG-Clipart-6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2060848"/>
            <a:ext cx="1776810" cy="122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5536" y="1700808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Разделы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pic>
        <p:nvPicPr>
          <p:cNvPr id="16" name="Содержимое 3" descr="шаблон 4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497" r="16497"/>
          <a:stretch>
            <a:fillRect/>
          </a:stretch>
        </p:blipFill>
        <p:spPr>
          <a:xfrm>
            <a:off x="4427984" y="1628800"/>
            <a:ext cx="4038600" cy="4525963"/>
          </a:xfrm>
        </p:spPr>
      </p:pic>
      <p:sp>
        <p:nvSpPr>
          <p:cNvPr id="18" name="TextBox 17"/>
          <p:cNvSpPr txBox="1"/>
          <p:nvPr/>
        </p:nvSpPr>
        <p:spPr>
          <a:xfrm flipH="1">
            <a:off x="4796408" y="2645296"/>
            <a:ext cx="3808040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 класс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Проблемы выбора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Д</a:t>
            </a:r>
            <a:r>
              <a:rPr lang="ru-RU" sz="2400" b="1" dirty="0" smtClean="0">
                <a:latin typeface="Comic Sans MS" pitchFamily="66" charset="0"/>
              </a:rPr>
              <a:t>еньги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Д</a:t>
            </a:r>
            <a:r>
              <a:rPr lang="ru-RU" sz="2400" b="1" dirty="0" smtClean="0">
                <a:latin typeface="Comic Sans MS" pitchFamily="66" charset="0"/>
              </a:rPr>
              <a:t>оходы и расходы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Покупатель и продавец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714356"/>
            <a:ext cx="68808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Содержание  программы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068960"/>
            <a:ext cx="3600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3 класс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>
                <a:latin typeface="Comic Sans MS" pitchFamily="66" charset="0"/>
              </a:rPr>
              <a:t>Т</a:t>
            </a:r>
            <a:r>
              <a:rPr lang="ru-RU" sz="2400" b="1" dirty="0" smtClean="0">
                <a:latin typeface="Comic Sans MS" pitchFamily="66" charset="0"/>
              </a:rPr>
              <a:t>руд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 Собственность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 Домашнее хозяйство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 Школьное хозяйство</a:t>
            </a:r>
          </a:p>
        </p:txBody>
      </p:sp>
      <p:pic>
        <p:nvPicPr>
          <p:cNvPr id="9" name="Picture 5" descr="D:\Мои документы\МОИ РИСУНКИ\73224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296144" cy="136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ttps://www.vesex.ru/img/1496184757Banknotes-Euro-PNG-Clipart-6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720" y="2852936"/>
            <a:ext cx="1776810" cy="122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1560" y="2152640"/>
            <a:ext cx="27363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Разделы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pic>
        <p:nvPicPr>
          <p:cNvPr id="14" name="Picture 4" descr="https://i4.imageban.ru/out/2016/12/16/22af965775d440b67c1cfca4ab5e43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1988840"/>
            <a:ext cx="2428104" cy="105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https://avatars.mds.yandex.net/get-zen_doc/1219524/pub_5d34a43aac412400adc15bea_5d34bebb8da1ce00adb0b160/scale_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2836" y="5805264"/>
            <a:ext cx="1261651" cy="101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flipH="1">
            <a:off x="4355976" y="1844824"/>
            <a:ext cx="4600128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 класс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Местное хозяйство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 Возможности местного хозяйства в удовлетворении потребностей людей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Управление местным хозяйством</a:t>
            </a:r>
          </a:p>
        </p:txBody>
      </p:sp>
    </p:spTree>
    <p:extLst>
      <p:ext uri="{BB962C8B-B14F-4D97-AF65-F5344CB8AC3E}">
        <p14:creationId xmlns:p14="http://schemas.microsoft.com/office/powerpoint/2010/main" val="245176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57148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Темы занятий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0034" y="3714752"/>
            <a:ext cx="8248430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Источники богатства человека (знания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ru-RU" sz="2400" dirty="0" smtClean="0">
                <a:latin typeface="Comic Sans MS" pitchFamily="66" charset="0"/>
              </a:rPr>
              <a:t> умения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mr-IN" sz="2400" dirty="0" smtClean="0">
                <a:latin typeface="Comic Sans MS" pitchFamily="66" charset="0"/>
              </a:rPr>
              <a:t>…</a:t>
            </a:r>
            <a:r>
              <a:rPr lang="en-US" sz="2400" dirty="0" smtClean="0">
                <a:latin typeface="Comic Sans MS" pitchFamily="66" charset="0"/>
              </a:rPr>
              <a:t>)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596" y="1357298"/>
            <a:ext cx="5799588" cy="523220"/>
          </a:xfrm>
          <a:prstGeom prst="rect">
            <a:avLst/>
          </a:prstGeom>
          <a:solidFill>
            <a:srgbClr val="FF9FFF"/>
          </a:solidFill>
          <a:ln w="38100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Почему все должны трудиться?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3568" y="4714884"/>
            <a:ext cx="7995296" cy="461665"/>
          </a:xfrm>
          <a:prstGeom prst="rect">
            <a:avLst/>
          </a:prstGeom>
          <a:solidFill>
            <a:srgbClr val="33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Домашнее хозяйство</a:t>
            </a:r>
            <a:r>
              <a:rPr lang="en-US" sz="2400" dirty="0" smtClean="0">
                <a:latin typeface="Comic Sans MS" pitchFamily="66" charset="0"/>
              </a:rPr>
              <a:t>.</a:t>
            </a:r>
            <a:r>
              <a:rPr lang="ru-RU" sz="2400" dirty="0" smtClean="0">
                <a:latin typeface="Comic Sans MS" pitchFamily="66" charset="0"/>
              </a:rPr>
              <a:t> Обязанности членов семьи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00430" y="2571744"/>
            <a:ext cx="4887919" cy="523220"/>
          </a:xfrm>
          <a:prstGeom prst="rect">
            <a:avLst/>
          </a:prstGeom>
          <a:solidFill>
            <a:srgbClr val="00FF00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Продукция</a:t>
            </a:r>
            <a:r>
              <a:rPr lang="en-US" sz="2800" dirty="0" smtClean="0">
                <a:latin typeface="Comic Sans MS" pitchFamily="66" charset="0"/>
              </a:rPr>
              <a:t>.</a:t>
            </a:r>
            <a:r>
              <a:rPr lang="ru-RU" sz="2800" dirty="0" smtClean="0">
                <a:latin typeface="Comic Sans MS" pitchFamily="66" charset="0"/>
              </a:rPr>
              <a:t> Товар</a:t>
            </a:r>
            <a:r>
              <a:rPr lang="en-US" sz="2800" dirty="0" smtClean="0">
                <a:latin typeface="Comic Sans MS" pitchFamily="66" charset="0"/>
              </a:rPr>
              <a:t>.</a:t>
            </a:r>
            <a:r>
              <a:rPr lang="ru-RU" sz="2800" dirty="0" smtClean="0">
                <a:latin typeface="Comic Sans MS" pitchFamily="66" charset="0"/>
              </a:rPr>
              <a:t> Услуга</a:t>
            </a:r>
            <a:r>
              <a:rPr lang="en-US" sz="2800" dirty="0" smtClean="0">
                <a:latin typeface="Comic Sans MS" pitchFamily="66" charset="0"/>
              </a:rPr>
              <a:t>.</a:t>
            </a:r>
            <a:r>
              <a:rPr lang="ru-RU" sz="2800" dirty="0" smtClean="0">
                <a:latin typeface="Comic Sans MS" pitchFamily="66" charset="0"/>
              </a:rPr>
              <a:t> 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14282" y="6000768"/>
            <a:ext cx="7598078" cy="400110"/>
          </a:xfrm>
          <a:prstGeom prst="rect">
            <a:avLst/>
          </a:prstGeom>
          <a:solidFill>
            <a:srgbClr val="FF9966"/>
          </a:solidFill>
          <a:ln w="38100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Коммунальные услуги</a:t>
            </a:r>
            <a:r>
              <a:rPr lang="en-US" sz="2000" dirty="0" smtClean="0">
                <a:latin typeface="Comic Sans MS" pitchFamily="66" charset="0"/>
              </a:rPr>
              <a:t>,</a:t>
            </a:r>
            <a:r>
              <a:rPr lang="ru-RU" sz="2000" dirty="0" smtClean="0">
                <a:latin typeface="Comic Sans MS" pitchFamily="66" charset="0"/>
              </a:rPr>
              <a:t> бережливость</a:t>
            </a:r>
            <a:r>
              <a:rPr lang="en-US" sz="2000" dirty="0" smtClean="0">
                <a:latin typeface="Comic Sans MS" pitchFamily="66" charset="0"/>
              </a:rPr>
              <a:t>,</a:t>
            </a:r>
            <a:r>
              <a:rPr lang="ru-RU" sz="2000" dirty="0" smtClean="0">
                <a:latin typeface="Comic Sans MS" pitchFamily="66" charset="0"/>
              </a:rPr>
              <a:t>экономность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07181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1600" dirty="0" smtClean="0"/>
              <a:t> </a:t>
            </a:r>
            <a:r>
              <a:rPr lang="ru-RU" sz="2400" dirty="0" smtClean="0">
                <a:latin typeface="Comic Sans MS" pitchFamily="66" charset="0"/>
              </a:rPr>
              <a:t>Собственность: личная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ru-RU" sz="2400" dirty="0" smtClean="0">
                <a:latin typeface="Comic Sans MS" pitchFamily="66" charset="0"/>
              </a:rPr>
              <a:t> семейная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ru-RU" sz="2400" dirty="0" smtClean="0">
                <a:latin typeface="Comic Sans MS" pitchFamily="66" charset="0"/>
              </a:rPr>
              <a:t> государственная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mr-IN" sz="2800" dirty="0" smtClean="0">
                <a:latin typeface="Comic Sans MS" pitchFamily="66" charset="0"/>
              </a:rPr>
              <a:t>…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5429264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Школьное хозяйство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2000240"/>
            <a:ext cx="624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Comic Sans MS" pitchFamily="66" charset="0"/>
              </a:rPr>
              <a:t>Труд в семье и на производстве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6" name="Picture 5" descr="D:\Мои документы\МОИ РИСУНКИ\73224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152128" cy="12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508500"/>
            <a:ext cx="8569325" cy="21605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solidFill>
                  <a:srgbClr val="333333"/>
                </a:solidFill>
                <a:latin typeface="Comic Sans MS" pitchFamily="66" charset="0"/>
              </a:rPr>
              <a:t>	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шаблон 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" y="0"/>
            <a:ext cx="9138464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     На занятиях:</a:t>
            </a:r>
            <a:endParaRPr lang="ru-RU" sz="4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3643314"/>
            <a:ext cx="8893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sz="2000" b="1" dirty="0" smtClean="0">
                <a:latin typeface="Comic Sans MS" pitchFamily="66" charset="0"/>
              </a:rPr>
              <a:t>Исследование характеристик базовых финансовых понятий</a:t>
            </a:r>
            <a:r>
              <a:rPr lang="en-US" sz="2000" b="1" dirty="0" smtClean="0">
                <a:latin typeface="Comic Sans MS" pitchFamily="66" charset="0"/>
              </a:rPr>
              <a:t>,</a:t>
            </a:r>
            <a:r>
              <a:rPr lang="ru-RU" sz="2000" b="1" dirty="0" smtClean="0">
                <a:latin typeface="Comic Sans MS" pitchFamily="66" charset="0"/>
              </a:rPr>
              <a:t> открытие их внутренних отношений и связей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>
                <a:latin typeface="Comic Sans MS" pitchFamily="66" charset="0"/>
              </a:rPr>
              <a:t>Игровое </a:t>
            </a:r>
            <a:r>
              <a:rPr lang="ru-RU" sz="2000" b="1" dirty="0" smtClean="0">
                <a:latin typeface="Comic Sans MS" pitchFamily="66" charset="0"/>
              </a:rPr>
              <a:t>моделирование и анализ ситуаций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Comic Sans MS" pitchFamily="66" charset="0"/>
              </a:rPr>
              <a:t> Решение финансовых задач на основе морального выбора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Comic Sans MS" pitchFamily="66" charset="0"/>
              </a:rPr>
              <a:t> Выполнение проектов</a:t>
            </a:r>
            <a:r>
              <a:rPr lang="en-US" sz="2000" b="1" dirty="0" smtClean="0">
                <a:latin typeface="Comic Sans MS" pitchFamily="66" charset="0"/>
              </a:rPr>
              <a:t>,</a:t>
            </a:r>
            <a:r>
              <a:rPr lang="ru-RU" sz="2000" b="1" dirty="0" smtClean="0">
                <a:latin typeface="Comic Sans MS" pitchFamily="66" charset="0"/>
              </a:rPr>
              <a:t> направленных на создание продуктов для финансового просвещения школьников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1700808"/>
            <a:ext cx="2664296" cy="155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ttps://businessman.ru/static/img/a/30288/173215/7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2636912"/>
            <a:ext cx="1584176" cy="111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s://avatars.mds.yandex.net/get-pdb/1895114/f9da07d5-65ab-408a-aade-c4652aab2e3d/s1200?webp=false"/>
          <p:cNvPicPr>
            <a:picLocks noChangeAspect="1" noChangeArrowheads="1"/>
          </p:cNvPicPr>
          <p:nvPr/>
        </p:nvPicPr>
        <p:blipFill>
          <a:blip r:embed="rId5"/>
          <a:srcRect l="15749" r="15749"/>
          <a:stretch>
            <a:fillRect/>
          </a:stretch>
        </p:blipFill>
        <p:spPr bwMode="auto">
          <a:xfrm>
            <a:off x="107504" y="1052736"/>
            <a:ext cx="395446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:\Мои документы\МОИ РИСУНКИ\73224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152128" cy="12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Планируемые результаты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779413"/>
            <a:ext cx="8072494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 </a:t>
            </a:r>
            <a:r>
              <a:rPr lang="ru-RU" sz="2400" dirty="0">
                <a:latin typeface="Comic Sans MS" pitchFamily="66" charset="0"/>
              </a:rPr>
              <a:t>результате реализации настоящей программы </a:t>
            </a:r>
            <a:r>
              <a:rPr lang="ru-RU" sz="2400" dirty="0" smtClean="0">
                <a:latin typeface="Comic Sans MS" pitchFamily="66" charset="0"/>
              </a:rPr>
              <a:t> выпускник научится</a:t>
            </a:r>
            <a:r>
              <a:rPr lang="ru-RU" sz="2000" dirty="0" smtClean="0">
                <a:latin typeface="Comic Sans MS" pitchFamily="66" charset="0"/>
              </a:rPr>
              <a:t>:</a:t>
            </a:r>
            <a:endParaRPr lang="ru-RU" sz="2000" dirty="0">
              <a:latin typeface="Comic Sans MS" pitchFamily="66" charset="0"/>
            </a:endParaRP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ru-RU" dirty="0" smtClean="0"/>
              <a:t>Анализировать свои потребности</a:t>
            </a:r>
            <a:r>
              <a:rPr lang="en-US" dirty="0" smtClean="0"/>
              <a:t>,</a:t>
            </a:r>
            <a:r>
              <a:rPr lang="ru-RU" dirty="0" smtClean="0"/>
              <a:t> выделять жизненно важные ;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ru-RU" dirty="0" smtClean="0"/>
              <a:t>Определять источники удовлетворения жизненно важных потребностей;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ru-RU" dirty="0" smtClean="0"/>
              <a:t>Пользоваться деньгами;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ru-RU" dirty="0" smtClean="0"/>
              <a:t>Определять источники доходов и расходов;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ru-RU" dirty="0" smtClean="0"/>
              <a:t>Совершать элементарные покупки в магазине;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ru-RU" dirty="0" smtClean="0"/>
              <a:t>Анализировать возможности домашнего</a:t>
            </a:r>
            <a:r>
              <a:rPr lang="en-US" dirty="0" smtClean="0"/>
              <a:t>,</a:t>
            </a:r>
            <a:r>
              <a:rPr lang="ru-RU" dirty="0" smtClean="0"/>
              <a:t> местного хозяйства в удовлетворении потребностей людей;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ru-RU" dirty="0" smtClean="0"/>
              <a:t>Решать простые экономические задачи;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ru-RU" dirty="0" smtClean="0"/>
              <a:t>Экономно и бережно относиться к школьному имуществу</a:t>
            </a:r>
            <a:r>
              <a:rPr lang="en-US" dirty="0" smtClean="0"/>
              <a:t>,</a:t>
            </a:r>
            <a:r>
              <a:rPr lang="ru-RU" dirty="0" smtClean="0"/>
              <a:t> ресурсам</a:t>
            </a:r>
            <a:r>
              <a:rPr lang="en-US" dirty="0" smtClean="0"/>
              <a:t>,</a:t>
            </a:r>
            <a:r>
              <a:rPr lang="ru-RU" dirty="0" smtClean="0"/>
              <a:t> в частности времени;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ru-RU" dirty="0" smtClean="0"/>
              <a:t>Систематизировать ранее полученную экономическую информацию;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ru-RU" dirty="0" smtClean="0"/>
              <a:t>Использовать различные справочные издания с целью поиска информации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5" descr="D:\Мои документы\МОИ РИСУНКИ\73224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152128" cy="12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1643050"/>
            <a:ext cx="667724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Как согласовывать свои личные финансовые интересы с интересами других людей?</a:t>
            </a:r>
          </a:p>
          <a:p>
            <a:pPr marL="342900" indent="-342900">
              <a:buFont typeface="Arial"/>
              <a:buChar char="•"/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Как учитывать потребности близких людей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 если это ограничивает собственные желания?</a:t>
            </a:r>
          </a:p>
          <a:p>
            <a:pPr marL="342900" indent="-342900">
              <a:buFont typeface="Arial"/>
              <a:buChar char="•"/>
            </a:pPr>
            <a:r>
              <a:rPr lang="ru-RU" sz="2000" b="1" dirty="0" smtClean="0">
                <a:solidFill>
                  <a:srgbClr val="008000"/>
                </a:solidFill>
                <a:latin typeface="Comic Sans MS" pitchFamily="66" charset="0"/>
              </a:rPr>
              <a:t>Как совместить стремление к личному благосостоянию и милосердие</a:t>
            </a: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</a:rPr>
              <a:t>,</a:t>
            </a:r>
            <a:r>
              <a:rPr lang="ru-RU" sz="2000" b="1" dirty="0" smtClean="0">
                <a:solidFill>
                  <a:srgbClr val="008000"/>
                </a:solidFill>
                <a:latin typeface="Comic Sans MS" pitchFamily="66" charset="0"/>
              </a:rPr>
              <a:t> благотворительную помощь?</a:t>
            </a:r>
          </a:p>
          <a:p>
            <a:pPr marL="342900" indent="-342900">
              <a:buFont typeface="Arial"/>
              <a:buChar char="•"/>
            </a:pPr>
            <a:r>
              <a:rPr lang="ru-RU" sz="2000" b="1" dirty="0" smtClean="0">
                <a:solidFill>
                  <a:schemeClr val="accent4"/>
                </a:solidFill>
                <a:latin typeface="Comic Sans MS" pitchFamily="66" charset="0"/>
              </a:rPr>
              <a:t>Как быть бережливым и экономным</a:t>
            </a:r>
            <a:r>
              <a:rPr lang="en-US" sz="2000" b="1" dirty="0" smtClean="0">
                <a:solidFill>
                  <a:schemeClr val="accent4"/>
                </a:solidFill>
                <a:latin typeface="Comic Sans MS" pitchFamily="66" charset="0"/>
              </a:rPr>
              <a:t>,</a:t>
            </a:r>
            <a:r>
              <a:rPr lang="ru-RU" sz="2000" b="1" dirty="0" smtClean="0">
                <a:solidFill>
                  <a:schemeClr val="accent4"/>
                </a:solidFill>
                <a:latin typeface="Comic Sans MS" pitchFamily="66" charset="0"/>
              </a:rPr>
              <a:t> но не превратиться в человека</a:t>
            </a:r>
            <a:r>
              <a:rPr lang="en-US" sz="2000" b="1" dirty="0" smtClean="0">
                <a:solidFill>
                  <a:schemeClr val="accent4"/>
                </a:solidFill>
                <a:latin typeface="Comic Sans MS" pitchFamily="66" charset="0"/>
              </a:rPr>
              <a:t>,</a:t>
            </a:r>
            <a:r>
              <a:rPr lang="ru-RU" sz="2000" b="1" dirty="0" smtClean="0">
                <a:solidFill>
                  <a:schemeClr val="accent4"/>
                </a:solidFill>
                <a:latin typeface="Comic Sans MS" pitchFamily="66" charset="0"/>
              </a:rPr>
              <a:t> игнорирующего нужды других людей?</a:t>
            </a:r>
            <a:endParaRPr lang="ru-RU" b="1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7" name="Picture 5" descr="D:\Мои документы\МОИ РИСУНКИ\73224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40768"/>
            <a:ext cx="1152128" cy="12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dutsadok.com.ua/clipart/ljudi/203967c949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745" y="4969274"/>
            <a:ext cx="2873554" cy="2269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1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393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Цель программы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firm</dc:creator>
  <cp:lastModifiedBy>Пользователь</cp:lastModifiedBy>
  <cp:revision>25</cp:revision>
  <dcterms:created xsi:type="dcterms:W3CDTF">2011-09-06T15:04:20Z</dcterms:created>
  <dcterms:modified xsi:type="dcterms:W3CDTF">2021-11-25T06:07:18Z</dcterms:modified>
</cp:coreProperties>
</file>