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3588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9589CD-98CD-49E2-AE26-531A485914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42E095-02DF-4BD2-AE66-4EEB421C225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4AE7BF-B9CD-4A8E-B682-487C5B6EC81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364E2C-A481-43A5-93CC-64244D1C701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54AF8C-A7D6-443C-9283-4F9994E67B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292C89-C158-434C-8525-01CBF107D8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BC8623-A45E-4C37-BF13-613DA4105F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70AD13-11FA-47FE-AAB2-309A017166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58397E-1387-418E-9767-A473E97DC8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DE3DAD-78FF-47F3-8936-C1F89425FF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0E146C-642E-44F1-8C2A-52258DA3D7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2BB661-F2B1-44AF-ACF0-CECDF52D6D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d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E41DECB-A3DB-4B8A-84F9-607E347F8075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70120" y="1122480"/>
            <a:ext cx="9797400" cy="23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5400" spc="-1" strike="noStrike">
                <a:solidFill>
                  <a:srgbClr val="0070c0"/>
                </a:solidFill>
                <a:latin typeface="Times New Roman"/>
                <a:ea typeface="Calibri"/>
              </a:rPr>
              <a:t>Формирующее (критериальное) оценивания на начальном этапе обучения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360180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7030a0"/>
                </a:solidFill>
                <a:latin typeface="Arial"/>
              </a:rPr>
              <a:t>«Цель обучения ребёнка состоит в  том, чтобы сделать его способным развиваться дальше без  помощи учителя»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7030a0"/>
                </a:solidFill>
                <a:latin typeface="Arial"/>
              </a:rPr>
              <a:t>                                                 </a:t>
            </a:r>
            <a:r>
              <a:rPr b="1" lang="ru-RU" sz="2800" spc="-1" strike="noStrike">
                <a:solidFill>
                  <a:srgbClr val="7030a0"/>
                </a:solidFill>
                <a:latin typeface="Arial"/>
              </a:rPr>
              <a:t>К. Хаббард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ЛИСТ ПРОДВИЖЕНИЯ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Объект 3" descr=""/>
          <p:cNvPicPr/>
          <p:nvPr/>
        </p:nvPicPr>
        <p:blipFill>
          <a:blip r:embed="rId1"/>
          <a:stretch/>
        </p:blipFill>
        <p:spPr>
          <a:xfrm>
            <a:off x="168120" y="1784520"/>
            <a:ext cx="8389800" cy="313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1280" y="105840"/>
            <a:ext cx="10651680" cy="15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3200" spc="-1" strike="noStrike">
                <a:solidFill>
                  <a:srgbClr val="002060"/>
                </a:solidFill>
                <a:latin typeface="Palatino Linotype"/>
              </a:rPr>
              <a:t>Самое прекрасное зрелище на свете – </a:t>
            </a:r>
            <a:br>
              <a:rPr sz="3200"/>
            </a:br>
            <a:r>
              <a:rPr b="1" i="1" lang="ru-RU" sz="3200" spc="-1" strike="noStrike">
                <a:solidFill>
                  <a:srgbClr val="002060"/>
                </a:solidFill>
                <a:latin typeface="Palatino Linotype"/>
              </a:rPr>
              <a:t>это вид ребёнка, уверенно идущего по жизненной дороге после того, как вы показали ему путь. </a:t>
            </a:r>
            <a:br>
              <a:rPr sz="2800"/>
            </a:br>
            <a:r>
              <a:rPr b="1" i="1" lang="ru-RU" sz="2800" spc="-1" strike="noStrike">
                <a:solidFill>
                  <a:srgbClr val="2f5897"/>
                </a:solidFill>
                <a:latin typeface="Palatino Linotype"/>
              </a:rPr>
              <a:t>                                                                        Конфуций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Объект 3" descr=""/>
          <p:cNvPicPr/>
          <p:nvPr/>
        </p:nvPicPr>
        <p:blipFill>
          <a:blip r:embed="rId1"/>
          <a:stretch/>
        </p:blipFill>
        <p:spPr>
          <a:xfrm>
            <a:off x="3311640" y="1825560"/>
            <a:ext cx="5568480" cy="435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ЗАДАЧИ КРИТЕРИАЛЬНОГО ОЦЕНИВАНИЯ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838080" y="1825200"/>
            <a:ext cx="10515240" cy="43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Объективность и прозрачность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Граница своего знания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Поддерживающая связь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ПРИНЦИПЫ ОЦЕНИВАНИЯ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838080" y="1437840"/>
            <a:ext cx="10515240" cy="473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Комплексность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Содержательность и позитивность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Определенность и критериальность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Открытость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Объективность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Диагностичность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Технологичность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Систематичность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101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10101"/>
                </a:solidFill>
                <a:latin typeface="Arial"/>
                <a:ea typeface="Times New Roman"/>
              </a:rPr>
              <a:t>Психологическая комфортность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71280"/>
            <a:ext cx="10515240" cy="161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ts val="1738"/>
              </a:lnSpc>
              <a:spcBef>
                <a:spcPts val="2251"/>
              </a:spcBef>
              <a:spcAft>
                <a:spcPts val="901"/>
              </a:spcAft>
              <a:buNone/>
              <a:tabLst>
                <a:tab algn="l" pos="0"/>
              </a:tabLst>
            </a:pPr>
            <a:br>
              <a:rPr sz="4000"/>
            </a:b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Times New Roman"/>
              </a:rPr>
              <a:t>ПОСЛЕДОВАТЕЛЬНОСТЬ</a:t>
            </a:r>
            <a:br>
              <a:rPr sz="4000"/>
            </a:b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br>
              <a:rPr sz="4000"/>
            </a:br>
            <a:br>
              <a:rPr sz="4000"/>
            </a:b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Times New Roman"/>
              </a:rPr>
              <a:t>ТЕХНОЛОГИИ ФОРМИРУЮЩЕГО</a:t>
            </a:r>
            <a:br>
              <a:rPr sz="4000"/>
            </a:br>
            <a:br>
              <a:rPr sz="4000"/>
            </a:br>
            <a:r>
              <a:rPr b="1" lang="ru-RU" sz="4000" spc="-1" strike="noStrike">
                <a:solidFill>
                  <a:srgbClr val="0070c0"/>
                </a:solidFill>
                <a:latin typeface="Arial"/>
                <a:ea typeface="Times New Roman"/>
              </a:rPr>
              <a:t> ОЦЕНИАНИЯ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838080" y="1825200"/>
            <a:ext cx="10515240" cy="47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Запланировать достижения образовательных результатов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Сформулировать цель урока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Сформулировать задачи урока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Определить критерии оценивания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Оценить деятельность обучающихся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Дать обратную связь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Сравнить результаты учеников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Определить место обучающегося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333333"/>
                </a:solidFill>
                <a:latin typeface="Arial"/>
                <a:ea typeface="Times New Roman"/>
              </a:rPr>
              <a:t>Скорректировать образовательный маршрут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ВВОД КРИТЕРИАЛЬНОГО ОЦЕНИВАНИЯ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838080" y="1825200"/>
            <a:ext cx="10515240" cy="43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Ошибки и риски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Алгоритм самооценки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Критерии задания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Arial"/>
              </a:rPr>
              <a:t>Критерии оценки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ЛИСТ ПРОДВИЖЕНИЯ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Объект 5" descr=""/>
          <p:cNvPicPr/>
          <p:nvPr/>
        </p:nvPicPr>
        <p:blipFill>
          <a:blip r:embed="rId1"/>
          <a:stretch/>
        </p:blipFill>
        <p:spPr>
          <a:xfrm>
            <a:off x="639720" y="1789200"/>
            <a:ext cx="4269960" cy="492084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6" descr=""/>
          <p:cNvPicPr/>
          <p:nvPr/>
        </p:nvPicPr>
        <p:blipFill>
          <a:blip r:embed="rId2"/>
          <a:stretch/>
        </p:blipFill>
        <p:spPr>
          <a:xfrm>
            <a:off x="5391000" y="2187720"/>
            <a:ext cx="5962320" cy="376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СОСТАВЛЯЕМ ЛИСТ ПРОДВИЖЕНИЯ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Объект 3" descr=""/>
          <p:cNvPicPr/>
          <p:nvPr/>
        </p:nvPicPr>
        <p:blipFill>
          <a:blip r:embed="rId1"/>
          <a:stretch/>
        </p:blipFill>
        <p:spPr>
          <a:xfrm>
            <a:off x="941400" y="1527120"/>
            <a:ext cx="7930800" cy="262224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4" descr=""/>
          <p:cNvPicPr/>
          <p:nvPr/>
        </p:nvPicPr>
        <p:blipFill>
          <a:blip r:embed="rId2"/>
          <a:stretch/>
        </p:blipFill>
        <p:spPr>
          <a:xfrm>
            <a:off x="2455920" y="1395360"/>
            <a:ext cx="7279920" cy="48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СОСТАВЛЯЕМ ЛИСТ ПРОДВИЖЕНИЯ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Объект 3" descr=""/>
          <p:cNvPicPr/>
          <p:nvPr/>
        </p:nvPicPr>
        <p:blipFill>
          <a:blip r:embed="rId1"/>
          <a:stretch/>
        </p:blipFill>
        <p:spPr>
          <a:xfrm>
            <a:off x="385920" y="1452600"/>
            <a:ext cx="7070040" cy="288108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4" descr=""/>
          <p:cNvPicPr/>
          <p:nvPr/>
        </p:nvPicPr>
        <p:blipFill>
          <a:blip r:embed="rId2"/>
          <a:stretch/>
        </p:blipFill>
        <p:spPr>
          <a:xfrm>
            <a:off x="1530360" y="1531800"/>
            <a:ext cx="6814800" cy="447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nodeType="clickEffect" fill="hold">
                      <p:stCondLst>
                        <p:cond delay="indefinite"/>
                      </p:stCondLst>
                      <p:childTnLst>
                        <p:par>
                          <p:cTn id="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nodeType="clickEffect" fill="hold">
                      <p:stCondLst>
                        <p:cond delay="indefinite"/>
                      </p:stCondLst>
                      <p:childTnLst>
                        <p:par>
                          <p:cTn id="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70c0"/>
                </a:solidFill>
                <a:latin typeface="Arial"/>
                <a:ea typeface="Arial"/>
              </a:rPr>
              <a:t>СОСТАВЛЯЕМ ЛИСТ ПРОДВИЖЕНИЯ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Объект 3" descr=""/>
          <p:cNvPicPr/>
          <p:nvPr/>
        </p:nvPicPr>
        <p:blipFill>
          <a:blip r:embed="rId1"/>
          <a:stretch/>
        </p:blipFill>
        <p:spPr>
          <a:xfrm>
            <a:off x="641520" y="1882800"/>
            <a:ext cx="8937000" cy="400500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4" descr=""/>
          <p:cNvPicPr/>
          <p:nvPr/>
        </p:nvPicPr>
        <p:blipFill>
          <a:blip r:embed="rId2"/>
          <a:stretch/>
        </p:blipFill>
        <p:spPr>
          <a:xfrm>
            <a:off x="1668600" y="1276200"/>
            <a:ext cx="4515840" cy="558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nodeType="clickEffect" fill="hold">
                      <p:stCondLst>
                        <p:cond delay="indefinite"/>
                      </p:stCondLst>
                      <p:childTnLst>
                        <p:par>
                          <p:cTn id="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nodeType="clickEffect" fill="hold">
                      <p:stCondLst>
                        <p:cond delay="indefinite"/>
                      </p:stCondLst>
                      <p:childTnLst>
                        <p:par>
                          <p:cTn id="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Effect" fill="hold">
                      <p:stCondLst>
                        <p:cond delay="indefinite"/>
                      </p:stCondLst>
                      <p:childTnLst>
                        <p:par>
                          <p:cTn id="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2023-08-17T12:10:11Z</dcterms:created>
  <dc:creator>user</dc:creator>
  <dc:description/>
  <dc:language>ru-RU</dc:language>
  <cp:lastModifiedBy/>
  <dcterms:modified xsi:type="dcterms:W3CDTF">2023-09-06T11:55:28Z</dcterms:modified>
  <cp:revision>16</cp:revision>
  <dc:subject/>
  <dc:title>Формирующее (критериальное) оценивания на начальном этапе обучения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