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Slides/notesSlide18.xml" ContentType="application/vnd.openxmlformats-officedocument.presentationml.notesSlide+xml"/>
  <Override PartName="/ppt/notesSlides/_rels/notesSlide18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1.jpeg" ContentType="image/jpeg"/>
  <Override PartName="/ppt/media/hdphoto1.wdp" ContentType="image/vnd.ms-photo"/>
  <Override PartName="/ppt/media/image2.jpeg" ContentType="image/jpeg"/>
  <Override PartName="/ppt/media/image3.jpeg" ContentType="image/jpeg"/>
  <Override PartName="/ppt/media/image4.png" ContentType="image/png"/>
  <Override PartName="/ppt/media/image10.jpeg" ContentType="image/jpeg"/>
  <Override PartName="/ppt/media/image5.jpeg" ContentType="image/jpeg"/>
  <Override PartName="/ppt/media/image6.jpeg" ContentType="image/jpeg"/>
  <Override PartName="/ppt/media/image11.jpeg" ContentType="image/jpeg"/>
  <Override PartName="/ppt/media/image7.jpeg" ContentType="image/jpeg"/>
  <Override PartName="/ppt/media/image8.jpeg" ContentType="image/jpeg"/>
  <Override PartName="/ppt/media/image9.png" ContentType="image/png"/>
  <Override PartName="/ppt/media/image14.png" ContentType="image/png"/>
  <Override PartName="/ppt/media/image12.png" ContentType="image/png"/>
  <Override PartName="/ppt/media/image15.jpeg" ContentType="image/jpeg"/>
  <Override PartName="/ppt/media/image13.png" ContentType="image/png"/>
  <Override PartName="/ppt/media/image16.jpe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2192000" cy="7921625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dt" idx="6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2" name="PlaceHolder 5"/>
          <p:cNvSpPr>
            <a:spLocks noGrp="1"/>
          </p:cNvSpPr>
          <p:nvPr>
            <p:ph type="ftr" idx="7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3" name="PlaceHolder 6"/>
          <p:cNvSpPr>
            <a:spLocks noGrp="1"/>
          </p:cNvSpPr>
          <p:nvPr>
            <p:ph type="sldNum" idx="8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2A54F21C-0781-4C07-A87E-668C89D4A0D0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sldImg"/>
          </p:nvPr>
        </p:nvSpPr>
        <p:spPr>
          <a:xfrm>
            <a:off x="789120" y="685800"/>
            <a:ext cx="5277600" cy="3428280"/>
          </a:xfrm>
          <a:prstGeom prst="rect">
            <a:avLst/>
          </a:prstGeom>
          <a:ln w="0">
            <a:noFill/>
          </a:ln>
        </p:spPr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Номер слайда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CFCE8C5A-CD44-4237-B701-5A062B21504F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109724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609480" y="4253040"/>
            <a:ext cx="109724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6231960" y="18536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09480" y="42530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6231960" y="42530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35330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4319640" y="1853640"/>
            <a:ext cx="35330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8029800" y="1853640"/>
            <a:ext cx="35330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/>
          </p:nvPr>
        </p:nvSpPr>
        <p:spPr>
          <a:xfrm>
            <a:off x="609480" y="4253040"/>
            <a:ext cx="35330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/>
          </p:nvPr>
        </p:nvSpPr>
        <p:spPr>
          <a:xfrm>
            <a:off x="4319640" y="4253040"/>
            <a:ext cx="35330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/>
          </p:nvPr>
        </p:nvSpPr>
        <p:spPr>
          <a:xfrm>
            <a:off x="8029800" y="4253040"/>
            <a:ext cx="35330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26B8E7C-0A5F-4C3F-A813-F4A569A45CE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609480" y="1853640"/>
            <a:ext cx="1097244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D7D624F-5666-49D0-BFAF-FA4817671F1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1097244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0700C52-3EAF-4CDA-8046-879B2F8292E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535428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6231960" y="1853640"/>
            <a:ext cx="535428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5B6212B-AF16-415A-9E83-0F6649F3F7A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6F08B13-1059-4B2E-89F0-209940CAAAC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2711520" y="50760"/>
            <a:ext cx="9321120" cy="488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B8490D1-7A73-4FB4-B8E9-D4FE234C142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231960" y="1853640"/>
            <a:ext cx="535428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609480" y="42530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091EB68-9BB1-4B2F-B2B0-15E70FA5648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609480" y="1853640"/>
            <a:ext cx="1097244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535428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6231960" y="18536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231960" y="42530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C7EA10B-0EEE-4EFD-BCFB-63E89772401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6231960" y="18536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9480" y="4253040"/>
            <a:ext cx="109724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D97BB3F-2E2E-4DB9-B510-2CA88D231E2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109724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609480" y="4253040"/>
            <a:ext cx="109724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61E885A-6889-4243-A8DC-88DD6E697B0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6231960" y="18536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609480" y="42530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/>
          </p:nvPr>
        </p:nvSpPr>
        <p:spPr>
          <a:xfrm>
            <a:off x="6231960" y="42530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F3681F0-78F3-4DB8-A301-5BE44FBC10B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35330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4319640" y="1853640"/>
            <a:ext cx="35330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8029800" y="1853640"/>
            <a:ext cx="35330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/>
          </p:nvPr>
        </p:nvSpPr>
        <p:spPr>
          <a:xfrm>
            <a:off x="609480" y="4253040"/>
            <a:ext cx="35330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/>
          </p:nvPr>
        </p:nvSpPr>
        <p:spPr>
          <a:xfrm>
            <a:off x="4319640" y="4253040"/>
            <a:ext cx="35330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/>
          </p:nvPr>
        </p:nvSpPr>
        <p:spPr>
          <a:xfrm>
            <a:off x="8029800" y="4253040"/>
            <a:ext cx="35330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A8C1D71-3E2E-4227-9EB2-C17C61A39E2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609480" y="1853640"/>
            <a:ext cx="1097244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1097244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535428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6231960" y="1853640"/>
            <a:ext cx="535428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1097244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2711520" y="50760"/>
            <a:ext cx="9321120" cy="488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31960" y="1853640"/>
            <a:ext cx="535428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9480" y="42530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535428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6231960" y="18536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6231960" y="42530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6231960" y="18536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609480" y="4253040"/>
            <a:ext cx="109724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109724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609480" y="4253040"/>
            <a:ext cx="109724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6231960" y="18536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609480" y="42530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/>
          </p:nvPr>
        </p:nvSpPr>
        <p:spPr>
          <a:xfrm>
            <a:off x="6231960" y="42530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35330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319640" y="1853640"/>
            <a:ext cx="35330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8029800" y="1853640"/>
            <a:ext cx="35330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/>
          </p:nvPr>
        </p:nvSpPr>
        <p:spPr>
          <a:xfrm>
            <a:off x="609480" y="4253040"/>
            <a:ext cx="35330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/>
          </p:nvPr>
        </p:nvSpPr>
        <p:spPr>
          <a:xfrm>
            <a:off x="4319640" y="4253040"/>
            <a:ext cx="35330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/>
          </p:nvPr>
        </p:nvSpPr>
        <p:spPr>
          <a:xfrm>
            <a:off x="8029800" y="4253040"/>
            <a:ext cx="35330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535428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231960" y="1853640"/>
            <a:ext cx="535428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2711520" y="50760"/>
            <a:ext cx="9321120" cy="488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853640"/>
            <a:ext cx="535428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42530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535428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8536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231960" y="42530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711520" y="-47520"/>
            <a:ext cx="932112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8536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853640"/>
            <a:ext cx="535428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4253040"/>
            <a:ext cx="10972440" cy="21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microsoft.com/office/2007/relationships/hdphoto" Target="../media/hdphoto1.wdp"/><Relationship Id="rId6" Type="http://schemas.openxmlformats.org/officeDocument/2006/relationships/image" Target="../media/image4.pn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7.jpeg"/><Relationship Id="rId10" Type="http://schemas.openxmlformats.org/officeDocument/2006/relationships/slideLayout" Target="../slideLayouts/slideLayout1.xml"/><Relationship Id="rId11" Type="http://schemas.openxmlformats.org/officeDocument/2006/relationships/slideLayout" Target="../slideLayouts/slideLayout2.xml"/><Relationship Id="rId12" Type="http://schemas.openxmlformats.org/officeDocument/2006/relationships/slideLayout" Target="../slideLayouts/slideLayout3.xml"/><Relationship Id="rId13" Type="http://schemas.openxmlformats.org/officeDocument/2006/relationships/slideLayout" Target="../slideLayouts/slideLayout4.xml"/><Relationship Id="rId14" Type="http://schemas.openxmlformats.org/officeDocument/2006/relationships/slideLayout" Target="../slideLayouts/slideLayout5.xml"/><Relationship Id="rId15" Type="http://schemas.openxmlformats.org/officeDocument/2006/relationships/slideLayout" Target="../slideLayouts/slideLayout6.xml"/><Relationship Id="rId16" Type="http://schemas.openxmlformats.org/officeDocument/2006/relationships/slideLayout" Target="../slideLayouts/slideLayout7.xml"/><Relationship Id="rId17" Type="http://schemas.openxmlformats.org/officeDocument/2006/relationships/slideLayout" Target="../slideLayouts/slideLayout8.xml"/><Relationship Id="rId18" Type="http://schemas.openxmlformats.org/officeDocument/2006/relationships/slideLayout" Target="../slideLayouts/slideLayout9.xml"/><Relationship Id="rId19" Type="http://schemas.openxmlformats.org/officeDocument/2006/relationships/slideLayout" Target="../slideLayouts/slideLayout10.xml"/><Relationship Id="rId20" Type="http://schemas.openxmlformats.org/officeDocument/2006/relationships/slideLayout" Target="../slideLayouts/slideLayout11.xml"/><Relationship Id="rId21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2" descr="C:\Users\zalega\Desktop\Красноярск 2015\Рисунки\Top.png"/>
          <p:cNvPicPr/>
          <p:nvPr/>
        </p:nvPicPr>
        <p:blipFill>
          <a:blip r:embed="rId2"/>
          <a:stretch/>
        </p:blipFill>
        <p:spPr>
          <a:xfrm flipH="1" rot="10800000">
            <a:off x="754560" y="7512120"/>
            <a:ext cx="11436480" cy="416520"/>
          </a:xfrm>
          <a:prstGeom prst="rect">
            <a:avLst/>
          </a:prstGeom>
          <a:ln w="0">
            <a:noFill/>
          </a:ln>
        </p:spPr>
      </p:pic>
      <p:pic>
        <p:nvPicPr>
          <p:cNvPr id="1" name="Picture 2" descr=""/>
          <p:cNvPicPr/>
          <p:nvPr/>
        </p:nvPicPr>
        <p:blipFill>
          <a:blip r:embed="rId3"/>
          <a:stretch/>
        </p:blipFill>
        <p:spPr>
          <a:xfrm>
            <a:off x="0" y="0"/>
            <a:ext cx="12191400" cy="1175760"/>
          </a:xfrm>
          <a:prstGeom prst="rect">
            <a:avLst/>
          </a:prstGeom>
          <a:ln w="0">
            <a:noFill/>
          </a:ln>
        </p:spPr>
      </p:pic>
      <p:sp>
        <p:nvSpPr>
          <p:cNvPr id="2" name="Прямоугольник 71" hidden="1"/>
          <p:cNvSpPr/>
          <p:nvPr/>
        </p:nvSpPr>
        <p:spPr>
          <a:xfrm>
            <a:off x="0" y="7513560"/>
            <a:ext cx="710640" cy="407160"/>
          </a:xfrm>
          <a:prstGeom prst="rect">
            <a:avLst/>
          </a:prstGeom>
          <a:solidFill>
            <a:srgbClr val="e95e40"/>
          </a:solidFill>
          <a:ln w="50800">
            <a:noFill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cxnSp>
        <p:nvCxnSpPr>
          <p:cNvPr id="3" name="Прямая соединительная линия 78"/>
          <p:cNvCxnSpPr/>
          <p:nvPr/>
        </p:nvCxnSpPr>
        <p:spPr>
          <a:xfrm>
            <a:off x="2609640" y="0"/>
            <a:ext cx="720" cy="1264320"/>
          </a:xfrm>
          <a:prstGeom prst="straightConnector1">
            <a:avLst/>
          </a:prstGeom>
          <a:ln w="38100">
            <a:solidFill>
              <a:srgbClr val="000000"/>
            </a:solidFill>
            <a:round/>
          </a:ln>
        </p:spPr>
      </p:cxnSp>
      <p:sp>
        <p:nvSpPr>
          <p:cNvPr id="4" name="Прямоугольник 2"/>
          <p:cNvSpPr/>
          <p:nvPr/>
        </p:nvSpPr>
        <p:spPr>
          <a:xfrm>
            <a:off x="6095880" y="4378320"/>
            <a:ext cx="6095160" cy="264240"/>
          </a:xfrm>
          <a:prstGeom prst="rect">
            <a:avLst/>
          </a:prstGeom>
          <a:solidFill>
            <a:srgbClr val="e75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5" name="Прямоугольник 3"/>
          <p:cNvSpPr/>
          <p:nvPr/>
        </p:nvSpPr>
        <p:spPr>
          <a:xfrm>
            <a:off x="0" y="1279440"/>
            <a:ext cx="6095160" cy="264240"/>
          </a:xfrm>
          <a:prstGeom prst="rect">
            <a:avLst/>
          </a:prstGeom>
          <a:solidFill>
            <a:srgbClr val="e75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6" name="Picture 2" descr="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/>
        </p:blipFill>
        <p:spPr>
          <a:xfrm>
            <a:off x="0" y="1614600"/>
            <a:ext cx="12191400" cy="2763000"/>
          </a:xfrm>
          <a:prstGeom prst="rect">
            <a:avLst/>
          </a:prstGeom>
          <a:ln w="0">
            <a:noFill/>
          </a:ln>
        </p:spPr>
      </p:pic>
      <p:pic>
        <p:nvPicPr>
          <p:cNvPr id="7" name="Рисунок 57" descr=""/>
          <p:cNvPicPr/>
          <p:nvPr/>
        </p:nvPicPr>
        <p:blipFill>
          <a:blip r:embed="rId6"/>
          <a:stretch/>
        </p:blipFill>
        <p:spPr>
          <a:xfrm>
            <a:off x="764280" y="2019240"/>
            <a:ext cx="1988280" cy="1959120"/>
          </a:xfrm>
          <a:prstGeom prst="rect">
            <a:avLst/>
          </a:prstGeom>
          <a:ln w="0">
            <a:noFill/>
          </a:ln>
        </p:spPr>
      </p:pic>
      <p:pic>
        <p:nvPicPr>
          <p:cNvPr id="8" name="Рисунок 62" descr=""/>
          <p:cNvPicPr/>
          <p:nvPr/>
        </p:nvPicPr>
        <p:blipFill>
          <a:blip r:embed="rId7"/>
          <a:stretch/>
        </p:blipFill>
        <p:spPr>
          <a:xfrm>
            <a:off x="9010800" y="212040"/>
            <a:ext cx="2977920" cy="1985040"/>
          </a:xfrm>
          <a:prstGeom prst="rect">
            <a:avLst/>
          </a:prstGeom>
          <a:ln w="38100">
            <a:solidFill>
              <a:srgbClr val="ffffff"/>
            </a:solidFill>
            <a:round/>
          </a:ln>
        </p:spPr>
      </p:pic>
      <p:pic>
        <p:nvPicPr>
          <p:cNvPr id="9" name="Рисунок 61" descr=""/>
          <p:cNvPicPr/>
          <p:nvPr/>
        </p:nvPicPr>
        <p:blipFill>
          <a:blip r:embed="rId8"/>
          <a:stretch/>
        </p:blipFill>
        <p:spPr>
          <a:xfrm>
            <a:off x="6095880" y="1027080"/>
            <a:ext cx="4336560" cy="2878920"/>
          </a:xfrm>
          <a:prstGeom prst="rect">
            <a:avLst/>
          </a:prstGeom>
          <a:ln w="38100">
            <a:solidFill>
              <a:srgbClr val="ffffff"/>
            </a:solidFill>
            <a:round/>
          </a:ln>
        </p:spPr>
      </p:pic>
      <p:pic>
        <p:nvPicPr>
          <p:cNvPr id="10" name="Рисунок 60" descr=""/>
          <p:cNvPicPr/>
          <p:nvPr/>
        </p:nvPicPr>
        <p:blipFill>
          <a:blip r:embed="rId9"/>
          <a:stretch/>
        </p:blipFill>
        <p:spPr>
          <a:xfrm>
            <a:off x="3349440" y="1555920"/>
            <a:ext cx="3118320" cy="3195360"/>
          </a:xfrm>
          <a:prstGeom prst="rect">
            <a:avLst/>
          </a:prstGeom>
          <a:ln w="38100">
            <a:solidFill>
              <a:srgbClr val="ffffff"/>
            </a:solidFill>
            <a:round/>
          </a:ln>
        </p:spPr>
      </p:pic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315720"/>
            <a:ext cx="10972440" cy="132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853640"/>
            <a:ext cx="1097244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10"/>
    <p:sldLayoutId id="2147483650" r:id="rId11"/>
    <p:sldLayoutId id="2147483651" r:id="rId12"/>
    <p:sldLayoutId id="2147483652" r:id="rId13"/>
    <p:sldLayoutId id="2147483653" r:id="rId14"/>
    <p:sldLayoutId id="2147483654" r:id="rId15"/>
    <p:sldLayoutId id="2147483655" r:id="rId16"/>
    <p:sldLayoutId id="2147483656" r:id="rId17"/>
    <p:sldLayoutId id="2147483657" r:id="rId18"/>
    <p:sldLayoutId id="2147483658" r:id="rId19"/>
    <p:sldLayoutId id="2147483659" r:id="rId20"/>
    <p:sldLayoutId id="2147483660" r:id="rId21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 descr="C:\Users\zalega\Desktop\Красноярск 2015\Рисунки\Top.png"/>
          <p:cNvPicPr/>
          <p:nvPr/>
        </p:nvPicPr>
        <p:blipFill>
          <a:blip r:embed="rId2"/>
          <a:stretch/>
        </p:blipFill>
        <p:spPr>
          <a:xfrm flipH="1" rot="10800000">
            <a:off x="754560" y="7512120"/>
            <a:ext cx="11436480" cy="416520"/>
          </a:xfrm>
          <a:prstGeom prst="rect">
            <a:avLst/>
          </a:prstGeom>
          <a:ln w="0">
            <a:noFill/>
          </a:ln>
        </p:spPr>
      </p:pic>
      <p:pic>
        <p:nvPicPr>
          <p:cNvPr id="50" name="Picture 2" descr=""/>
          <p:cNvPicPr/>
          <p:nvPr/>
        </p:nvPicPr>
        <p:blipFill>
          <a:blip r:embed="rId3"/>
          <a:stretch/>
        </p:blipFill>
        <p:spPr>
          <a:xfrm>
            <a:off x="0" y="0"/>
            <a:ext cx="12191400" cy="1175760"/>
          </a:xfrm>
          <a:prstGeom prst="rect">
            <a:avLst/>
          </a:prstGeom>
          <a:ln w="0">
            <a:noFill/>
          </a:ln>
        </p:spPr>
      </p:pic>
      <p:sp>
        <p:nvSpPr>
          <p:cNvPr id="51" name="Прямоугольник 71"/>
          <p:cNvSpPr/>
          <p:nvPr/>
        </p:nvSpPr>
        <p:spPr>
          <a:xfrm>
            <a:off x="0" y="7513560"/>
            <a:ext cx="710640" cy="407160"/>
          </a:xfrm>
          <a:prstGeom prst="rect">
            <a:avLst/>
          </a:prstGeom>
          <a:solidFill>
            <a:srgbClr val="e95e40"/>
          </a:solidFill>
          <a:ln w="50800">
            <a:noFill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cxnSp>
        <p:nvCxnSpPr>
          <p:cNvPr id="52" name="Прямая соединительная линия 78"/>
          <p:cNvCxnSpPr/>
          <p:nvPr/>
        </p:nvCxnSpPr>
        <p:spPr>
          <a:xfrm>
            <a:off x="2609640" y="0"/>
            <a:ext cx="720" cy="1264320"/>
          </a:xfrm>
          <a:prstGeom prst="straightConnector1">
            <a:avLst/>
          </a:prstGeom>
          <a:ln w="38100">
            <a:solidFill>
              <a:srgbClr val="ffffff"/>
            </a:solidFill>
            <a:round/>
          </a:ln>
        </p:spPr>
      </p:cxnSp>
      <p:sp>
        <p:nvSpPr>
          <p:cNvPr id="53" name="PlaceHolder 1"/>
          <p:cNvSpPr>
            <a:spLocks noGrp="1"/>
          </p:cNvSpPr>
          <p:nvPr>
            <p:ph type="ftr" idx="1"/>
          </p:nvPr>
        </p:nvSpPr>
        <p:spPr>
          <a:xfrm>
            <a:off x="812880" y="7218360"/>
            <a:ext cx="7227000" cy="4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ldNum" idx="2"/>
          </p:nvPr>
        </p:nvSpPr>
        <p:spPr>
          <a:xfrm>
            <a:off x="0" y="1469880"/>
            <a:ext cx="710640" cy="280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ru-RU" sz="1400" spc="-1" strike="noStrike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EE8F9C39-8162-429F-A1F5-6135D60E9E43}" type="slidenum">
              <a:rPr b="1" lang="ru-RU" sz="1400" spc="-1" strike="noStrike">
                <a:solidFill>
                  <a:srgbClr val="ffffff"/>
                </a:solidFill>
                <a:latin typeface="Calibr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dt" idx="3"/>
          </p:nvPr>
        </p:nvSpPr>
        <p:spPr>
          <a:xfrm>
            <a:off x="8128080" y="7218360"/>
            <a:ext cx="3555360" cy="4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title"/>
          </p:nvPr>
        </p:nvSpPr>
        <p:spPr>
          <a:xfrm>
            <a:off x="609480" y="315720"/>
            <a:ext cx="10972440" cy="132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609480" y="1853640"/>
            <a:ext cx="1097244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2" descr="C:\Users\zalega\Desktop\Красноярск 2015\Рисунки\Top.png"/>
          <p:cNvPicPr/>
          <p:nvPr/>
        </p:nvPicPr>
        <p:blipFill>
          <a:blip r:embed="rId2"/>
          <a:stretch/>
        </p:blipFill>
        <p:spPr>
          <a:xfrm flipH="1" rot="10800000">
            <a:off x="754560" y="7512120"/>
            <a:ext cx="11436480" cy="416520"/>
          </a:xfrm>
          <a:prstGeom prst="rect">
            <a:avLst/>
          </a:prstGeom>
          <a:ln w="0">
            <a:noFill/>
          </a:ln>
        </p:spPr>
      </p:pic>
      <p:pic>
        <p:nvPicPr>
          <p:cNvPr id="95" name="Picture 2" descr=""/>
          <p:cNvPicPr/>
          <p:nvPr/>
        </p:nvPicPr>
        <p:blipFill>
          <a:blip r:embed="rId3"/>
          <a:stretch/>
        </p:blipFill>
        <p:spPr>
          <a:xfrm>
            <a:off x="0" y="0"/>
            <a:ext cx="12191400" cy="1175760"/>
          </a:xfrm>
          <a:prstGeom prst="rect">
            <a:avLst/>
          </a:prstGeom>
          <a:ln w="0">
            <a:noFill/>
          </a:ln>
        </p:spPr>
      </p:pic>
      <p:sp>
        <p:nvSpPr>
          <p:cNvPr id="96" name="Прямоугольник 71"/>
          <p:cNvSpPr/>
          <p:nvPr/>
        </p:nvSpPr>
        <p:spPr>
          <a:xfrm>
            <a:off x="0" y="7513560"/>
            <a:ext cx="710640" cy="407160"/>
          </a:xfrm>
          <a:prstGeom prst="rect">
            <a:avLst/>
          </a:prstGeom>
          <a:solidFill>
            <a:srgbClr val="e95e40"/>
          </a:solidFill>
          <a:ln w="50800">
            <a:noFill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cxnSp>
        <p:nvCxnSpPr>
          <p:cNvPr id="97" name="Прямая соединительная линия 78"/>
          <p:cNvCxnSpPr/>
          <p:nvPr/>
        </p:nvCxnSpPr>
        <p:spPr>
          <a:xfrm>
            <a:off x="2609640" y="0"/>
            <a:ext cx="720" cy="1264320"/>
          </a:xfrm>
          <a:prstGeom prst="straightConnector1">
            <a:avLst/>
          </a:prstGeom>
          <a:ln w="38100">
            <a:solidFill>
              <a:srgbClr val="ffffff"/>
            </a:solidFill>
            <a:round/>
          </a:ln>
        </p:spPr>
      </p:cxnSp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2711520" y="50760"/>
            <a:ext cx="9321120" cy="1053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ftr" idx="4"/>
          </p:nvPr>
        </p:nvSpPr>
        <p:spPr>
          <a:xfrm>
            <a:off x="812880" y="7218360"/>
            <a:ext cx="7227000" cy="4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dt" idx="5"/>
          </p:nvPr>
        </p:nvSpPr>
        <p:spPr>
          <a:xfrm>
            <a:off x="8128080" y="7218360"/>
            <a:ext cx="3555360" cy="4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609480" y="1853640"/>
            <a:ext cx="10972440" cy="459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hyperlink" Target="https://yandex.ru/video/preview/459617194453245270" TargetMode="External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hyperlink" Target="http://www.kipk.ru/" TargetMode="External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jpeg"/><Relationship Id="rId6" Type="http://schemas.openxmlformats.org/officeDocument/2006/relationships/image" Target="../media/image16.jpeg"/><Relationship Id="rId7" Type="http://schemas.openxmlformats.org/officeDocument/2006/relationships/slideLayout" Target="../slideLayouts/slideLayout29.xml"/><Relationship Id="rId8" Type="http://schemas.openxmlformats.org/officeDocument/2006/relationships/notesSlide" Target="../notesSlides/notesSlide18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871560" y="5038920"/>
            <a:ext cx="10448280" cy="2231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rmAutofit fontScale="90000"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br>
              <a:rPr sz="3200"/>
            </a:b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«</a:t>
            </a: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Подходы к оцениванию предметных областей ОРКСЭ/ОДНКНР»</a:t>
            </a:r>
            <a:br>
              <a:rPr sz="3200"/>
            </a:br>
            <a:br>
              <a:rPr sz="3200"/>
            </a:b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TextBox 7"/>
          <p:cNvSpPr/>
          <p:nvPr/>
        </p:nvSpPr>
        <p:spPr>
          <a:xfrm>
            <a:off x="6420600" y="7270920"/>
            <a:ext cx="5738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r">
              <a:lnSpc>
                <a:spcPct val="100000"/>
              </a:lnSpc>
            </a:pPr>
            <a:r>
              <a:rPr b="1" lang="ru-RU" sz="1800" spc="-1" strike="noStrike">
                <a:solidFill>
                  <a:srgbClr val="5c738e"/>
                </a:solidFill>
                <a:latin typeface="Calibri"/>
                <a:ea typeface="DejaVu Sans"/>
              </a:rPr>
              <a:t>Дегтярева Наталья Владимировна</a:t>
            </a:r>
            <a:r>
              <a:rPr b="0" lang="ru-RU" sz="1800" spc="-1" strike="noStrike">
                <a:solidFill>
                  <a:srgbClr val="5c738e"/>
                </a:solidFill>
                <a:latin typeface="Calibri"/>
                <a:ea typeface="DejaVu Sans"/>
              </a:rPr>
              <a:t>, методист КДОНЦиТВ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6" name="Прямая соединительная линия 8"/>
          <p:cNvCxnSpPr/>
          <p:nvPr/>
        </p:nvCxnSpPr>
        <p:spPr>
          <a:xfrm>
            <a:off x="4883040" y="7068600"/>
            <a:ext cx="7309440" cy="720"/>
          </a:xfrm>
          <a:prstGeom prst="straightConnector1">
            <a:avLst/>
          </a:prstGeom>
          <a:ln w="28575">
            <a:solidFill>
              <a:srgbClr val="5077a6"/>
            </a:solidFill>
            <a:round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2711520" y="50760"/>
            <a:ext cx="9321120" cy="1053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Предложения по организации мониторинга оценки личностных результатов обучающихся Ю.Ф. Гущин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23760" y="1311120"/>
            <a:ext cx="11846160" cy="15793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18960"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    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</a:rPr>
              <a:t>Основания: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Требования ФГОС;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Возрастные нормы развития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Единая методическая и методологическая основа и с использованием стандартного набора средств оценки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0" algn="just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0" algn="just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0" algn="just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0" algn="just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0" algn="just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0" algn="just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0" algn="just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318960" indent="0" algn="just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6" name="Рисунок 9" descr=""/>
          <p:cNvPicPr/>
          <p:nvPr/>
        </p:nvPicPr>
        <p:blipFill>
          <a:blip r:embed="rId1"/>
          <a:stretch/>
        </p:blipFill>
        <p:spPr>
          <a:xfrm>
            <a:off x="1374120" y="2481480"/>
            <a:ext cx="9443160" cy="20196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77" name="Таблица 10"/>
          <p:cNvGraphicFramePr/>
          <p:nvPr/>
        </p:nvGraphicFramePr>
        <p:xfrm>
          <a:off x="513000" y="4668480"/>
          <a:ext cx="11165760" cy="2396160"/>
        </p:xfrm>
        <a:graphic>
          <a:graphicData uri="http://schemas.openxmlformats.org/drawingml/2006/table">
            <a:tbl>
              <a:tblPr/>
              <a:tblGrid>
                <a:gridCol w="3722040"/>
                <a:gridCol w="3722040"/>
                <a:gridCol w="3722040"/>
              </a:tblGrid>
              <a:tr h="1425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chemeClr val="lt1"/>
                          </a:solidFill>
                          <a:latin typeface="Calibri"/>
                        </a:rPr>
                        <a:t>1-4 классы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chemeClr val="lt1"/>
                          </a:solidFill>
                          <a:latin typeface="Calibri"/>
                        </a:rPr>
                        <a:t>5-9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chemeClr val="lt1"/>
                          </a:solidFill>
                          <a:latin typeface="Calibri"/>
                        </a:rPr>
                        <a:t>10-11</a:t>
                      </a:r>
                      <a:endParaRPr b="0" lang="ru-RU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9284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Входной (2 декада 1 класса или начало 2 класса). Учитывается оценка готовности учащихся к школе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Входной: учитывается итоговый мониторинг 4 класса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Входной: учитываются результаты оценки 9 класса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ce5ee"/>
                    </a:solidFill>
                  </a:tcPr>
                </a:tc>
              </a:tr>
              <a:tr h="9284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Итоговый (середина – конец 4 класса)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Итоговый: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7 класс (младший подросток)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9 класс (старший подросток)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Итоговый: конец 10 класса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ef2f6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2711520" y="50760"/>
            <a:ext cx="9321120" cy="1053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ffffff"/>
                </a:solidFill>
                <a:latin typeface="Calibri"/>
              </a:rPr>
              <a:t>Список основных показателей оценки личностных результатов (Гущин Ю.Ф.)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Содержимое 4"/>
          <p:cNvSpPr/>
          <p:nvPr/>
        </p:nvSpPr>
        <p:spPr>
          <a:xfrm>
            <a:off x="588240" y="1917000"/>
            <a:ext cx="10800720" cy="4494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ценности личности, базовые убеждения;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морально-нравственная и личностная автономия;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показатели развития самосознания;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учебная и познавательная (для старших школьников) мотивация;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адаптированность, школьная тревожность;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психологический климат в школьном коллективе;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развитие мышления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2711520" y="50760"/>
            <a:ext cx="9321120" cy="1053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421560" y="1104840"/>
            <a:ext cx="11611080" cy="53586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rgbClr val="000000"/>
                </a:solidFill>
                <a:latin typeface="Arial"/>
              </a:rPr>
              <a:t>Диагностика и мониторинг процесса воспитания в школе </a:t>
            </a:r>
            <a:br>
              <a:rPr sz="3200"/>
            </a:br>
            <a:r>
              <a:rPr b="1" lang="ru-RU" sz="3200" spc="-1" strike="noStrike">
                <a:solidFill>
                  <a:srgbClr val="000000"/>
                </a:solidFill>
                <a:latin typeface="Arial"/>
              </a:rPr>
              <a:t>П.В. Степанов, Д.В. Григорьев, И.В. Кулешова</a:t>
            </a:r>
            <a:br>
              <a:rPr sz="4000"/>
            </a:br>
            <a:r>
              <a:rPr b="1" lang="ru-RU" sz="2800" spc="-1" strike="noStrike">
                <a:solidFill>
                  <a:srgbClr val="002060"/>
                </a:solidFill>
                <a:latin typeface="Arial"/>
              </a:rPr>
              <a:t> </a:t>
            </a:r>
            <a:br>
              <a:rPr sz="3200"/>
            </a:br>
            <a:r>
              <a:rPr b="1" i="1" lang="ru-RU" sz="3200" spc="-1" strike="noStrike">
                <a:solidFill>
                  <a:srgbClr val="000000"/>
                </a:solidFill>
                <a:latin typeface="Arial"/>
              </a:rPr>
              <a:t>Комплект «Духовно-нравственное развитие и воспитание учащихся. Мониторинг результатов»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i="1" lang="ru-RU" sz="3200" spc="-1" strike="noStrike">
                <a:solidFill>
                  <a:schemeClr val="accent4"/>
                </a:solidFill>
                <a:latin typeface="Arial"/>
              </a:rPr>
              <a:t>А.А. Логинова, А.Я. Данилюк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i="1" lang="ru-RU" sz="3200" spc="-1" strike="noStrike">
                <a:solidFill>
                  <a:schemeClr val="accent4"/>
                </a:solidFill>
                <a:latin typeface="Arial"/>
              </a:rPr>
              <a:t>Диагностика личностных результатов в основной и старшей школе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i="1" lang="ru-RU" sz="3200" spc="-1" strike="noStrike">
                <a:solidFill>
                  <a:schemeClr val="accent4"/>
                </a:solidFill>
                <a:latin typeface="Arial"/>
              </a:rPr>
              <a:t>ЦОКО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i="1" lang="ru-RU" sz="3200" spc="-1" strike="noStrike">
                <a:solidFill>
                  <a:schemeClr val="accent4"/>
                </a:solidFill>
                <a:latin typeface="Arial"/>
              </a:rPr>
              <a:t>Построение циклограммы личностных результатов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2711520" y="50760"/>
            <a:ext cx="9321120" cy="1053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ffffff"/>
                </a:solidFill>
                <a:latin typeface="Calibri"/>
              </a:rPr>
              <a:t>Модель системы оценки ФГОС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3" name="Рисунок 3" descr=""/>
          <p:cNvPicPr/>
          <p:nvPr/>
        </p:nvPicPr>
        <p:blipFill>
          <a:blip r:embed="rId1"/>
          <a:stretch/>
        </p:blipFill>
        <p:spPr>
          <a:xfrm>
            <a:off x="901080" y="1398600"/>
            <a:ext cx="10676160" cy="6069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2711520" y="50760"/>
            <a:ext cx="9321120" cy="1053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ffffff"/>
                </a:solidFill>
                <a:latin typeface="Calibri"/>
              </a:rPr>
              <a:t>Оценочные материалы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421560" y="1837440"/>
            <a:ext cx="11348280" cy="53586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В  соответствии  с  пунктом  10  части  3  статьи  28  Федерального закона  «Об образовании в Российской Федерации» осуществление текущего контроля успеваемости  и  промежуточной  аттестации  обучающихся,  установление  их  форм, периодичности  и  порядка  проведения  относится  к  компетенции  образовательной организации. 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На  основании  этого  положения  образовательная  организация  должна разработать и утвердить соответствующий локальный  акт,  каким  зачастую  является «Положение  о  проведении  промежуточной аттестации  учащихся  и осуществлении текущего  контроля  их успеваемости», в  котором  описываются  все  используемые  в организации  формы,  методы,  инструменты  оценивания.  Рабочая  программа  лишь детализирует, адаптирует их к особенностям предмета.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2711520" y="50760"/>
            <a:ext cx="9321120" cy="1053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158760" y="1104840"/>
            <a:ext cx="12032640" cy="53586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Обращаем Ваше внимание на то, что оценочная система, инструментом которой является балльная или любая иная количественная шкала, не является эффективной и достаточной. Следует подчеркнуть, что оценка не сводится к выставлению отметки, в особенности по предмету в рамках области ОДНКНР, где результат личностного роста отсрочен, не всегда очевиден и измеряем.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Оценивание  необходимо рассматривать  не  как  самоцель,  а  как  фактор  развития  ребенка,  нацеленный  на образовательные  перспективы.  При  этом  качествами  управленческих  контрольно-оценочных действий учителя должны стать обоснованность, достаточность, чуткость, осторожность,  бережливость.  Педагогу  важно  помнить,  что  оценочный  и рефлексивный блоки  уроков  в рамках предметной области  ОДНКНР ориентированы на  коммуникацию  (взаимодействие).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2711520" y="50760"/>
            <a:ext cx="9321120" cy="1053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255600" y="1281240"/>
            <a:ext cx="11648880" cy="53586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  дополнительном  разделе  рабочей  программы  «Оценочная  деятельность» представляются  модель  оценивания,  используемая  учителем,  и  контрольно-измерительные  материалы  (КИМ)  для  определения  уровня  достижения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обучающимися  планируемых  метапредметных  и  предметных  результатов  в  рамках организации  текущего  контроля  успеваемости. 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КИМ  могут  быть  представлены  в виде  ссылок  на  соответствующую  литературу,  позволяющую  ознакомиться  с содержанием  и  формами  представления  оценочных  материалов,  и  предъявлением демонстрационного (-ых) варианта(-ов) КИМ.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При  описании  оценочных  материалов  уместно  использование  материалов примерной  основной  образовательной  программы  основного  общего  образования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2711520" y="50760"/>
            <a:ext cx="9321120" cy="1053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Подходы к системе мониторинга и оценивания результатов обучения ОРКСЭ и ОДНКНР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488880" y="1595520"/>
            <a:ext cx="11348280" cy="53586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900" spc="-1" strike="noStrike">
                <a:solidFill>
                  <a:srgbClr val="000000"/>
                </a:solidFill>
                <a:latin typeface="Arial"/>
              </a:rPr>
              <a:t>Нормативно-правовая база духовно-нравственного воспитания</a:t>
            </a: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900" spc="-1" strike="noStrike">
                <a:solidFill>
                  <a:srgbClr val="000000"/>
                </a:solidFill>
                <a:latin typeface="Arial"/>
              </a:rPr>
              <a:t>Источник - вебинар «</a:t>
            </a:r>
            <a:r>
              <a:rPr b="1" lang="ru-RU" sz="2900" spc="-1" strike="noStrike">
                <a:solidFill>
                  <a:srgbClr val="000000"/>
                </a:solidFill>
                <a:latin typeface="Arial"/>
              </a:rPr>
              <a:t>Подходы к системе мониторинга и оценивания результатов обучения ОРКСЭ и ОДНКНР» </a:t>
            </a: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1" lang="ru-RU" sz="2900" spc="-1" strike="noStrike">
                <a:solidFill>
                  <a:srgbClr val="000000"/>
                </a:solidFill>
                <a:latin typeface="Arial"/>
              </a:rPr>
              <a:t>Смотреть вебинар </a:t>
            </a:r>
            <a:r>
              <a:rPr b="1" lang="en-US" sz="2900" spc="-1" strike="noStrike" u="sng">
                <a:solidFill>
                  <a:srgbClr val="f7b615"/>
                </a:solidFill>
                <a:uFillTx/>
                <a:latin typeface="Arial"/>
                <a:hlinkClick r:id="rId1"/>
              </a:rPr>
              <a:t>https://yandex.ru/video/preview/459617194453245270</a:t>
            </a: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900" spc="-1" strike="noStrike">
                <a:solidFill>
                  <a:srgbClr val="000000"/>
                </a:solidFill>
                <a:latin typeface="Arial"/>
              </a:rPr>
              <a:t>Алексеев А.П., советник Генерального директора издательства «Русское слово»</a:t>
            </a: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Прямоугольник 2"/>
          <p:cNvSpPr/>
          <p:nvPr/>
        </p:nvSpPr>
        <p:spPr>
          <a:xfrm>
            <a:off x="2927520" y="203040"/>
            <a:ext cx="77400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TextBox 9"/>
          <p:cNvSpPr/>
          <p:nvPr/>
        </p:nvSpPr>
        <p:spPr>
          <a:xfrm>
            <a:off x="3604680" y="3386160"/>
            <a:ext cx="510948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0" lang="ru-RU" sz="3600" spc="-1" strike="noStrike">
                <a:solidFill>
                  <a:srgbClr val="e7523a"/>
                </a:solidFill>
                <a:latin typeface="Arial"/>
                <a:ea typeface="DejaVu Sans"/>
              </a:rPr>
              <a:t>СПАСИБО ЗА ВНИМАНИЕ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4" name="Рисунок 7" descr="">
            <a:hlinkClick r:id="" action="ppaction://hlinkshowjump?jump=endshow"/>
          </p:cNvPr>
          <p:cNvPicPr/>
          <p:nvPr/>
        </p:nvPicPr>
        <p:blipFill>
          <a:blip r:embed="rId1"/>
          <a:stretch/>
        </p:blipFill>
        <p:spPr>
          <a:xfrm>
            <a:off x="8037360" y="4557600"/>
            <a:ext cx="2437560" cy="2817000"/>
          </a:xfrm>
          <a:prstGeom prst="rect">
            <a:avLst/>
          </a:prstGeom>
          <a:ln w="0">
            <a:noFill/>
          </a:ln>
        </p:spPr>
      </p:pic>
      <p:grpSp>
        <p:nvGrpSpPr>
          <p:cNvPr id="195" name="Группа 1"/>
          <p:cNvGrpSpPr/>
          <p:nvPr/>
        </p:nvGrpSpPr>
        <p:grpSpPr>
          <a:xfrm>
            <a:off x="943920" y="4911840"/>
            <a:ext cx="4236840" cy="2400120"/>
            <a:chOff x="943920" y="4911840"/>
            <a:chExt cx="4236840" cy="2400120"/>
          </a:xfrm>
        </p:grpSpPr>
        <p:sp>
          <p:nvSpPr>
            <p:cNvPr id="196" name="TextBox 9"/>
            <p:cNvSpPr/>
            <p:nvPr/>
          </p:nvSpPr>
          <p:spPr>
            <a:xfrm>
              <a:off x="1365120" y="4911840"/>
              <a:ext cx="3815640" cy="2400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spcAft>
                  <a:spcPts val="601"/>
                </a:spcAft>
              </a:pPr>
              <a:r>
                <a:rPr b="0" lang="en-US" sz="2400" spc="-1" strike="noStrike" u="sng">
                  <a:solidFill>
                    <a:srgbClr val="f7b615"/>
                  </a:solidFill>
                  <a:uFillTx/>
                  <a:latin typeface="Segoe UI"/>
                  <a:ea typeface="Segoe UI"/>
                  <a:hlinkClick r:id="rId2"/>
                </a:rPr>
                <a:t>www.kipk.ru</a:t>
              </a:r>
              <a:br>
                <a:rPr sz="2400"/>
              </a:br>
              <a:r>
                <a:rPr b="0" lang="en-US" sz="2400" spc="-1" strike="noStrike">
                  <a:solidFill>
                    <a:srgbClr val="5c738e"/>
                  </a:solidFill>
                  <a:latin typeface="Segoe UI"/>
                  <a:ea typeface="Segoe UI"/>
                </a:rPr>
                <a:t>kipk.ru</a:t>
              </a:r>
              <a:br>
                <a:rPr sz="2400"/>
              </a:br>
              <a:r>
                <a:rPr b="0" lang="en-US" sz="2400" spc="-1" strike="noStrike">
                  <a:solidFill>
                    <a:srgbClr val="5c738e"/>
                  </a:solidFill>
                  <a:latin typeface="Segoe UI"/>
                  <a:ea typeface="Segoe UI"/>
                </a:rPr>
                <a:t>kkipk24</a:t>
              </a:r>
              <a:br>
                <a:rPr sz="2400"/>
              </a:br>
              <a:r>
                <a:rPr b="0" lang="en-US" sz="2400" spc="-1" strike="noStrike">
                  <a:solidFill>
                    <a:srgbClr val="5c738e"/>
                  </a:solidFill>
                  <a:latin typeface="Segoe UI"/>
                  <a:ea typeface="Segoe UI"/>
                </a:rPr>
                <a:t>kkipkppro</a:t>
              </a:r>
              <a:br>
                <a:rPr sz="2400"/>
              </a:br>
              <a:r>
                <a:rPr b="0" lang="en-US" sz="2400" spc="-1" strike="noStrike">
                  <a:solidFill>
                    <a:srgbClr val="5c738e"/>
                  </a:solidFill>
                  <a:latin typeface="Segoe UI"/>
                  <a:ea typeface="Segoe UI"/>
                </a:rPr>
                <a:t>i.povysheniyakvalifikatsii</a:t>
              </a: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601"/>
                </a:spcAft>
              </a:pP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7" name="Рисунок 5" descr=""/>
            <p:cNvPicPr/>
            <p:nvPr/>
          </p:nvPicPr>
          <p:blipFill>
            <a:blip r:embed="rId3"/>
            <a:stretch/>
          </p:blipFill>
          <p:spPr>
            <a:xfrm>
              <a:off x="943920" y="5947560"/>
              <a:ext cx="433080" cy="431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98" name="Рисунок 6" descr=""/>
            <p:cNvPicPr/>
            <p:nvPr/>
          </p:nvPicPr>
          <p:blipFill>
            <a:blip r:embed="rId4"/>
            <a:stretch/>
          </p:blipFill>
          <p:spPr>
            <a:xfrm>
              <a:off x="955080" y="5153760"/>
              <a:ext cx="420480" cy="503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99" name="Рисунок 8" descr=""/>
            <p:cNvPicPr/>
            <p:nvPr/>
          </p:nvPicPr>
          <p:blipFill>
            <a:blip r:embed="rId5"/>
            <a:stretch/>
          </p:blipFill>
          <p:spPr>
            <a:xfrm>
              <a:off x="1086480" y="5723640"/>
              <a:ext cx="279000" cy="287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00" name="Рисунок 11" descr=""/>
            <p:cNvPicPr/>
            <p:nvPr/>
          </p:nvPicPr>
          <p:blipFill>
            <a:blip r:embed="rId6"/>
            <a:stretch/>
          </p:blipFill>
          <p:spPr>
            <a:xfrm>
              <a:off x="1084680" y="6455880"/>
              <a:ext cx="286200" cy="28728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2711520" y="50760"/>
            <a:ext cx="9321120" cy="1053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О внесении изменений в ФГОС ООО, утвержден приказом Министерства просвещения РФ от 31.05.2021 № 287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TextBox 6"/>
          <p:cNvSpPr/>
          <p:nvPr/>
        </p:nvSpPr>
        <p:spPr>
          <a:xfrm>
            <a:off x="383760" y="1054800"/>
            <a:ext cx="11807280" cy="136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П. 33.1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В учебный план входят обязательные для изучения предметные области и учебные предметы: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49" name="Таблица 7"/>
          <p:cNvGraphicFramePr/>
          <p:nvPr/>
        </p:nvGraphicFramePr>
        <p:xfrm>
          <a:off x="440280" y="2412000"/>
          <a:ext cx="11310840" cy="1463400"/>
        </p:xfrm>
        <a:graphic>
          <a:graphicData uri="http://schemas.openxmlformats.org/drawingml/2006/table">
            <a:tbl>
              <a:tblPr/>
              <a:tblGrid>
                <a:gridCol w="5655600"/>
                <a:gridCol w="565560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chemeClr val="lt1"/>
                          </a:solidFill>
                          <a:latin typeface="Calibri"/>
                        </a:rPr>
                        <a:t>Предметные области</a:t>
                      </a:r>
                      <a:endParaRPr b="0" lang="ru-RU" sz="2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chemeClr val="lt1"/>
                          </a:solidFill>
                          <a:latin typeface="Calibri"/>
                        </a:rPr>
                        <a:t>Учебные предметы</a:t>
                      </a:r>
                      <a:endParaRPr b="0" lang="ru-RU" sz="2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Основы духовно-нравственной культуры народов России</a:t>
                      </a:r>
                      <a:endParaRPr b="0" lang="ru-RU" sz="2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ru-RU" sz="2800" spc="-1" strike="noStrike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0" name="Таблица 9"/>
          <p:cNvGraphicFramePr/>
          <p:nvPr/>
        </p:nvGraphicFramePr>
        <p:xfrm>
          <a:off x="440280" y="5077440"/>
          <a:ext cx="11310840" cy="2316600"/>
        </p:xfrm>
        <a:graphic>
          <a:graphicData uri="http://schemas.openxmlformats.org/drawingml/2006/table">
            <a:tbl>
              <a:tblPr/>
              <a:tblGrid>
                <a:gridCol w="5655600"/>
                <a:gridCol w="565560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chemeClr val="lt1"/>
                          </a:solidFill>
                          <a:latin typeface="Calibri"/>
                        </a:rPr>
                        <a:t>Предметные области</a:t>
                      </a:r>
                      <a:endParaRPr b="0" lang="ru-RU" sz="2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800" spc="-1" strike="noStrike">
                          <a:solidFill>
                            <a:schemeClr val="lt1"/>
                          </a:solidFill>
                          <a:latin typeface="Calibri"/>
                        </a:rPr>
                        <a:t>Учебные предметы</a:t>
                      </a:r>
                      <a:endParaRPr b="0" lang="ru-RU" sz="2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2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Основы духовно-нравственной культуры народов России</a:t>
                      </a:r>
                      <a:endParaRPr b="0" lang="ru-RU" sz="2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2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Основы духовно-нравственной культуры народов России</a:t>
                      </a:r>
                      <a:endParaRPr b="0" lang="ru-RU" sz="2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2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(поэтапно, с 2023/2024 уч. года </a:t>
                      </a:r>
                      <a:endParaRPr b="0" lang="ru-RU" sz="2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2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с 5 по 9 классы)</a:t>
                      </a:r>
                      <a:endParaRPr b="0" lang="ru-RU" sz="2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sp>
        <p:nvSpPr>
          <p:cNvPr id="151" name="TextBox 10"/>
          <p:cNvSpPr/>
          <p:nvPr/>
        </p:nvSpPr>
        <p:spPr>
          <a:xfrm>
            <a:off x="383760" y="3811320"/>
            <a:ext cx="11807280" cy="136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Приложение от 18.07.2022 № 568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Изменения, которые вносятся в ФГОС ООО от 31.05.2021 № 287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Подпункт 33.1 пункта 33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2711520" y="50760"/>
            <a:ext cx="9321120" cy="1053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ffffff"/>
                </a:solidFill>
                <a:latin typeface="Calibri"/>
              </a:rPr>
              <a:t>Модель введения Обновленных ФГОС и ФООП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3" name="Рисунок 3" descr=""/>
          <p:cNvPicPr/>
          <p:nvPr/>
        </p:nvPicPr>
        <p:blipFill>
          <a:blip r:embed="rId1"/>
          <a:stretch/>
        </p:blipFill>
        <p:spPr>
          <a:xfrm>
            <a:off x="0" y="1694160"/>
            <a:ext cx="12150720" cy="5808240"/>
          </a:xfrm>
          <a:prstGeom prst="rect">
            <a:avLst/>
          </a:prstGeom>
          <a:ln w="0">
            <a:noFill/>
          </a:ln>
          <a:effectLst>
            <a:softEdge rad="112680"/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2711520" y="50760"/>
            <a:ext cx="9321120" cy="1053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ffffff"/>
                </a:solidFill>
                <a:latin typeface="Calibri"/>
              </a:rPr>
              <a:t>Оценивание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421560" y="1863720"/>
            <a:ext cx="11348280" cy="53586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900" spc="-1" strike="noStrike">
                <a:solidFill>
                  <a:srgbClr val="000000"/>
                </a:solidFill>
                <a:latin typeface="Arial"/>
              </a:rPr>
              <a:t>Три аспекта:</a:t>
            </a: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ru-RU" sz="2900" spc="-1" strike="noStrike">
                <a:solidFill>
                  <a:srgbClr val="000000"/>
                </a:solidFill>
                <a:latin typeface="Arial"/>
              </a:rPr>
              <a:t> </a:t>
            </a:r>
            <a:r>
              <a:rPr b="0" lang="ru-RU" sz="2900" spc="-1" strike="noStrike">
                <a:solidFill>
                  <a:srgbClr val="000000"/>
                </a:solidFill>
                <a:latin typeface="Arial"/>
              </a:rPr>
              <a:t>273-ФЗ от 29.12.2012 "Об образовании в Российской Федерации" (в последней редакции)</a:t>
            </a: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ru-RU" sz="2900" spc="-1" strike="noStrike">
                <a:solidFill>
                  <a:srgbClr val="000000"/>
                </a:solidFill>
                <a:latin typeface="Arial"/>
              </a:rPr>
              <a:t>Приказ Министерства просвещения РФ от 1 апреля 2022 г. N 196 «О внесении изменений в порядок заполнения, учета и выдачи аттестатов об основном общем и среднем общем образовании и их дубликатов, утвержденный приказом министерства просвещения Российской Федерации от 5 октября 2020 г. N 546</a:t>
            </a: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ru-RU" sz="2900" spc="-1" strike="noStrike">
                <a:solidFill>
                  <a:srgbClr val="000000"/>
                </a:solidFill>
                <a:latin typeface="Arial"/>
              </a:rPr>
              <a:t>Положение об итоговой и промежуточной аттестации ОО</a:t>
            </a: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2711520" y="50760"/>
            <a:ext cx="9321120" cy="1053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АТТЕСТАТ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7" name="Объект 3" descr=""/>
          <p:cNvPicPr/>
          <p:nvPr/>
        </p:nvPicPr>
        <p:blipFill>
          <a:blip r:embed="rId1"/>
          <a:stretch/>
        </p:blipFill>
        <p:spPr>
          <a:xfrm>
            <a:off x="327600" y="2374200"/>
            <a:ext cx="2520720" cy="3366720"/>
          </a:xfrm>
          <a:prstGeom prst="rect">
            <a:avLst/>
          </a:prstGeom>
          <a:ln w="0">
            <a:noFill/>
          </a:ln>
        </p:spPr>
      </p:pic>
      <p:sp>
        <p:nvSpPr>
          <p:cNvPr id="158" name="Прямоугольник 4"/>
          <p:cNvSpPr/>
          <p:nvPr/>
        </p:nvSpPr>
        <p:spPr>
          <a:xfrm>
            <a:off x="2711520" y="3960720"/>
            <a:ext cx="287676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chemeClr val="accent1">
                    <a:lumMod val="50000"/>
                  </a:schemeClr>
                </a:solidFill>
                <a:latin typeface="Calibri"/>
                <a:ea typeface="DejaVu Sans"/>
              </a:rPr>
              <a:t>64 часа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chemeClr val="accent1">
                    <a:lumMod val="50000"/>
                  </a:schemeClr>
                </a:solidFill>
                <a:latin typeface="Calibri"/>
                <a:ea typeface="DejaVu Sans"/>
              </a:rPr>
              <a:t>2 года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TextBox 5"/>
          <p:cNvSpPr/>
          <p:nvPr/>
        </p:nvSpPr>
        <p:spPr>
          <a:xfrm>
            <a:off x="5833080" y="3390480"/>
            <a:ext cx="5755320" cy="264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то наименование учебного предмета указывается в левой и правой частях оборотной стороны бланка приложения и выставляется итоговая отметка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Прямоугольник 7"/>
          <p:cNvSpPr/>
          <p:nvPr/>
        </p:nvSpPr>
        <p:spPr>
          <a:xfrm>
            <a:off x="2711520" y="5615280"/>
            <a:ext cx="2876760" cy="173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chemeClr val="accent1">
                    <a:lumMod val="50000"/>
                  </a:schemeClr>
                </a:solidFill>
                <a:latin typeface="Calibri"/>
                <a:ea typeface="DejaVu Sans"/>
              </a:rPr>
              <a:t>Менее 64 часов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chemeClr val="accent1">
                    <a:lumMod val="50000"/>
                  </a:schemeClr>
                </a:solidFill>
                <a:latin typeface="Calibri"/>
                <a:ea typeface="DejaVu Sans"/>
              </a:rPr>
              <a:t>за 2 года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TextBox 8"/>
          <p:cNvSpPr/>
          <p:nvPr/>
        </p:nvSpPr>
        <p:spPr>
          <a:xfrm>
            <a:off x="5833080" y="5914080"/>
            <a:ext cx="5755320" cy="179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то они заносятся в "Дополнительные сведения" (пункт 5.2 Порядка выдачи аттестатов)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TextBox 2"/>
          <p:cNvSpPr/>
          <p:nvPr/>
        </p:nvSpPr>
        <p:spPr>
          <a:xfrm>
            <a:off x="3413880" y="1482840"/>
            <a:ext cx="7916040" cy="136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Наименование – «Основы духовно-нравственной культуры народов России»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Официальная аббревиатура - ОДНКНР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2711520" y="50760"/>
            <a:ext cx="9321120" cy="1053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64" name="Таблица 3"/>
          <p:cNvGraphicFramePr/>
          <p:nvPr/>
        </p:nvGraphicFramePr>
        <p:xfrm>
          <a:off x="402480" y="1494000"/>
          <a:ext cx="11321640" cy="5823360"/>
        </p:xfrm>
        <a:graphic>
          <a:graphicData uri="http://schemas.openxmlformats.org/drawingml/2006/table">
            <a:tbl>
              <a:tblPr/>
              <a:tblGrid>
                <a:gridCol w="3079080"/>
                <a:gridCol w="2085120"/>
                <a:gridCol w="1774800"/>
                <a:gridCol w="1558440"/>
                <a:gridCol w="1411920"/>
                <a:gridCol w="1412640"/>
              </a:tblGrid>
              <a:tr h="421200"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Результаты (ФГОС)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 класс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 класс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 класс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 класс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 класс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468800"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Предметные: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965240"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Метапредметные :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Коммуникативные, регулятивные,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познавательные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965240"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Личностные: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Ценностно-смысловые установки;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Нравственно-этическая ориентация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Самоопределение, самопознание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endParaRPr b="0" lang="ru-RU" sz="14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3920" rIns="4392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anchor="t" marL="43920" marR="439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5" name="Стрелка вправо 8"/>
          <p:cNvSpPr/>
          <p:nvPr/>
        </p:nvSpPr>
        <p:spPr>
          <a:xfrm rot="19363200">
            <a:off x="5313960" y="3110760"/>
            <a:ext cx="713520" cy="356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4b6d2"/>
          </a:solidFill>
          <a:ln>
            <a:solidFill>
              <a:srgbClr val="6d869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66" name="Стрелка вправо 8"/>
          <p:cNvSpPr/>
          <p:nvPr/>
        </p:nvSpPr>
        <p:spPr>
          <a:xfrm rot="19363200">
            <a:off x="7507080" y="4408920"/>
            <a:ext cx="713520" cy="356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4b6d2"/>
          </a:solidFill>
          <a:ln>
            <a:solidFill>
              <a:srgbClr val="6d869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67" name="Стрелка вправо 8"/>
          <p:cNvSpPr/>
          <p:nvPr/>
        </p:nvSpPr>
        <p:spPr>
          <a:xfrm rot="19363200">
            <a:off x="9806400" y="5890680"/>
            <a:ext cx="713520" cy="356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4b6d2"/>
          </a:solidFill>
          <a:ln>
            <a:solidFill>
              <a:srgbClr val="6d869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2847960" y="306360"/>
            <a:ext cx="9321120" cy="1053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45.8. Предметные результаты по предметной области «ОДНКНР" должны обеспечивать:</a:t>
            </a:r>
            <a:br>
              <a:rPr sz="2800"/>
            </a:b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/>
          </p:nvPr>
        </p:nvSpPr>
        <p:spPr>
          <a:xfrm>
            <a:off x="488880" y="1595520"/>
            <a:ext cx="11348280" cy="53586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1) понимание вклада представителей различных народов России в формирования ее цивилизационного наследия;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2) понимание ценности многообразия культурных укладов народов, Российской Федерации;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3) поддержку интереса к традициям собственного народа и народов, проживающих в Российской Федерации;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4) знание исторических примеров взаимопомощи и сотрудничества народов Российской Федерации;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5) формирование уважительного отношения к национальным и этническим ценностям, религиозным чувствам народов Российской Федерации;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6) осознание ценности межнационального и межрелигиозного согласия;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7) формирование представлений об образцах и примерах традиционного духовного наследия народов Российской Федерации.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/>
          </p:nvPr>
        </p:nvSpPr>
        <p:spPr>
          <a:xfrm>
            <a:off x="488880" y="1595520"/>
            <a:ext cx="11348280" cy="53586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900" spc="-1" strike="noStrike">
                <a:solidFill>
                  <a:srgbClr val="000000"/>
                </a:solidFill>
                <a:latin typeface="Arial"/>
              </a:rPr>
              <a:t>Предметные результаты по предметной области "Основы духовно-нравственной культуры народов России" конкретизируются Организацией с учетом выбранного по заявлению обучающихся, родителей (законных представителей) несовершеннолетних обучающихся из перечня, предлагаемого Организацией, учебного курса (учебного модуля) по указанной предметной области, предусматривающего региональные, национальные и этнокультурные особенности региона.</a:t>
            </a: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2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title"/>
          </p:nvPr>
        </p:nvSpPr>
        <p:spPr>
          <a:xfrm>
            <a:off x="2765160" y="171720"/>
            <a:ext cx="9321120" cy="1053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45.8. Предметные результаты по предметной области «ОДНКНР»:</a:t>
            </a:r>
            <a:br>
              <a:rPr sz="2800"/>
            </a:b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/>
          </p:nvPr>
        </p:nvSpPr>
        <p:spPr>
          <a:xfrm>
            <a:off x="421560" y="1281240"/>
            <a:ext cx="11424600" cy="6019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должны отражать готовность обучающихся руководствоваться системой позитивных ценностных ориентаций и расширение опыта деятельности на ее основе и в процессе реализации основных направлений воспитательной деятельности, в том числе в части</a:t>
            </a: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: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-   Гражданского воспитания;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"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Патриотического воспитания;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"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Духовно-нравственного воспитания;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"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Эстетического воспитания;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"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Физического воспитания, формирования культуры здоровья и эмоционального благополучия;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"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Трудового воспитания;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"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Экологического воспитания;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18960" indent="-318960">
              <a:lnSpc>
                <a:spcPct val="100000"/>
              </a:lnSpc>
              <a:spcBef>
                <a:spcPts val="700"/>
              </a:spcBef>
              <a:buClr>
                <a:srgbClr val="ff3300"/>
              </a:buClr>
              <a:buFont typeface="Wingdings" charset="2"/>
              <a:buChar char=""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Ценности научного познания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title"/>
          </p:nvPr>
        </p:nvSpPr>
        <p:spPr>
          <a:xfrm>
            <a:off x="2711520" y="171720"/>
            <a:ext cx="9321120" cy="1053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42.1. </a:t>
            </a:r>
            <a:r>
              <a:rPr b="0" lang="ru-RU" sz="2800" spc="-1" strike="noStrike">
                <a:solidFill>
                  <a:srgbClr val="ffffff"/>
                </a:solidFill>
                <a:latin typeface="Calibri"/>
              </a:rPr>
              <a:t>Личностные результаты освоения программы ООО </a:t>
            </a:r>
            <a:r>
              <a:rPr b="1" lang="ru-RU" sz="2800" spc="-1" strike="noStrike">
                <a:solidFill>
                  <a:srgbClr val="ffffff"/>
                </a:solidFill>
                <a:latin typeface="Calibri"/>
              </a:rPr>
              <a:t>:</a:t>
            </a:r>
            <a:br>
              <a:rPr sz="2800"/>
            </a:b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5_ипк новый">
  <a:themeElements>
    <a:clrScheme name="5_ипк новый 1">
      <a:dk1>
        <a:srgbClr val="000000"/>
      </a:dk1>
      <a:lt1>
        <a:srgbClr val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5_ипк новый">
  <a:themeElements>
    <a:clrScheme name="5_ипк новый 1">
      <a:dk1>
        <a:srgbClr val="000000"/>
      </a:dk1>
      <a:lt1>
        <a:srgbClr val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5_ипк новый">
  <a:themeElements>
    <a:clrScheme name="5_ипк новый 1">
      <a:dk1>
        <a:srgbClr val="000000"/>
      </a:dk1>
      <a:lt1>
        <a:srgbClr val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проект Кадры</Template>
  <TotalTime>7891</TotalTime>
  <Application>LibreOffice/7.5.4.2$Windows_X86_64 LibreOffice_project/36ccfdc35048b057fd9854c757a8b67ec53977b6</Application>
  <AppVersion>15.0000</AppVersion>
  <Words>1123</Words>
  <Paragraphs>122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2017-10-07T03:30:13Z</dcterms:created>
  <dc:creator>Андреева Светлана Юрьевна</dc:creator>
  <dc:description/>
  <dc:language>ru-RU</dc:language>
  <cp:lastModifiedBy/>
  <dcterms:modified xsi:type="dcterms:W3CDTF">2023-09-05T16:43:39Z</dcterms:modified>
  <cp:revision>379</cp:revision>
  <dc:subject/>
  <dc:title>Кадры и инфраструктура их развития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1</vt:r8>
  </property>
  <property fmtid="{D5CDD505-2E9C-101B-9397-08002B2CF9AE}" pid="3" name="PresentationFormat">
    <vt:lpwstr>Произвольный</vt:lpwstr>
  </property>
  <property fmtid="{D5CDD505-2E9C-101B-9397-08002B2CF9AE}" pid="4" name="Slides">
    <vt:r8>18</vt:r8>
  </property>
</Properties>
</file>