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2" r:id="rId18"/>
    <p:sldId id="273" r:id="rId1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902F7CA7-0497-4319-B168-4748F31929C7}" type="datetimeFigureOut">
              <a:rPr lang="ru-RU" smtClean="0"/>
              <a:t>23.08.2023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4B8B1FB-2891-48BE-89DE-164F22D5BBC2}" type="slidenum">
              <a:rPr lang="ru-RU" smtClean="0"/>
              <a:t>‹#›</a:t>
            </a:fld>
            <a:endParaRPr lang="ru-RU"/>
          </a:p>
        </p:txBody>
      </p:sp>
    </p:spTree>
    <p:extLst>
      <p:ext uri="{BB962C8B-B14F-4D97-AF65-F5344CB8AC3E}">
        <p14:creationId xmlns:p14="http://schemas.microsoft.com/office/powerpoint/2010/main" val="3342196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02F7CA7-0497-4319-B168-4748F31929C7}" type="datetimeFigureOut">
              <a:rPr lang="ru-RU" smtClean="0"/>
              <a:t>23.08.2023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4B8B1FB-2891-48BE-89DE-164F22D5BBC2}" type="slidenum">
              <a:rPr lang="ru-RU" smtClean="0"/>
              <a:t>‹#›</a:t>
            </a:fld>
            <a:endParaRPr lang="ru-RU"/>
          </a:p>
        </p:txBody>
      </p:sp>
    </p:spTree>
    <p:extLst>
      <p:ext uri="{BB962C8B-B14F-4D97-AF65-F5344CB8AC3E}">
        <p14:creationId xmlns:p14="http://schemas.microsoft.com/office/powerpoint/2010/main" val="31697362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02F7CA7-0497-4319-B168-4748F31929C7}" type="datetimeFigureOut">
              <a:rPr lang="ru-RU" smtClean="0"/>
              <a:t>23.08.2023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4B8B1FB-2891-48BE-89DE-164F22D5BBC2}" type="slidenum">
              <a:rPr lang="ru-RU" smtClean="0"/>
              <a:t>‹#›</a:t>
            </a:fld>
            <a:endParaRPr lang="ru-RU"/>
          </a:p>
        </p:txBody>
      </p:sp>
    </p:spTree>
    <p:extLst>
      <p:ext uri="{BB962C8B-B14F-4D97-AF65-F5344CB8AC3E}">
        <p14:creationId xmlns:p14="http://schemas.microsoft.com/office/powerpoint/2010/main" val="24748051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02F7CA7-0497-4319-B168-4748F31929C7}" type="datetimeFigureOut">
              <a:rPr lang="ru-RU" smtClean="0"/>
              <a:t>23.08.2023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4B8B1FB-2891-48BE-89DE-164F22D5BBC2}" type="slidenum">
              <a:rPr lang="ru-RU" smtClean="0"/>
              <a:t>‹#›</a:t>
            </a:fld>
            <a:endParaRPr lang="ru-RU"/>
          </a:p>
        </p:txBody>
      </p:sp>
    </p:spTree>
    <p:extLst>
      <p:ext uri="{BB962C8B-B14F-4D97-AF65-F5344CB8AC3E}">
        <p14:creationId xmlns:p14="http://schemas.microsoft.com/office/powerpoint/2010/main" val="24260584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902F7CA7-0497-4319-B168-4748F31929C7}" type="datetimeFigureOut">
              <a:rPr lang="ru-RU" smtClean="0"/>
              <a:t>23.08.2023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4B8B1FB-2891-48BE-89DE-164F22D5BBC2}" type="slidenum">
              <a:rPr lang="ru-RU" smtClean="0"/>
              <a:t>‹#›</a:t>
            </a:fld>
            <a:endParaRPr lang="ru-RU"/>
          </a:p>
        </p:txBody>
      </p:sp>
    </p:spTree>
    <p:extLst>
      <p:ext uri="{BB962C8B-B14F-4D97-AF65-F5344CB8AC3E}">
        <p14:creationId xmlns:p14="http://schemas.microsoft.com/office/powerpoint/2010/main" val="37601639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902F7CA7-0497-4319-B168-4748F31929C7}" type="datetimeFigureOut">
              <a:rPr lang="ru-RU" smtClean="0"/>
              <a:t>23.08.2023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4B8B1FB-2891-48BE-89DE-164F22D5BBC2}" type="slidenum">
              <a:rPr lang="ru-RU" smtClean="0"/>
              <a:t>‹#›</a:t>
            </a:fld>
            <a:endParaRPr lang="ru-RU"/>
          </a:p>
        </p:txBody>
      </p:sp>
    </p:spTree>
    <p:extLst>
      <p:ext uri="{BB962C8B-B14F-4D97-AF65-F5344CB8AC3E}">
        <p14:creationId xmlns:p14="http://schemas.microsoft.com/office/powerpoint/2010/main" val="32293134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902F7CA7-0497-4319-B168-4748F31929C7}" type="datetimeFigureOut">
              <a:rPr lang="ru-RU" smtClean="0"/>
              <a:t>23.08.2023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E4B8B1FB-2891-48BE-89DE-164F22D5BBC2}" type="slidenum">
              <a:rPr lang="ru-RU" smtClean="0"/>
              <a:t>‹#›</a:t>
            </a:fld>
            <a:endParaRPr lang="ru-RU"/>
          </a:p>
        </p:txBody>
      </p:sp>
    </p:spTree>
    <p:extLst>
      <p:ext uri="{BB962C8B-B14F-4D97-AF65-F5344CB8AC3E}">
        <p14:creationId xmlns:p14="http://schemas.microsoft.com/office/powerpoint/2010/main" val="2329350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902F7CA7-0497-4319-B168-4748F31929C7}" type="datetimeFigureOut">
              <a:rPr lang="ru-RU" smtClean="0"/>
              <a:t>23.08.2023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E4B8B1FB-2891-48BE-89DE-164F22D5BBC2}" type="slidenum">
              <a:rPr lang="ru-RU" smtClean="0"/>
              <a:t>‹#›</a:t>
            </a:fld>
            <a:endParaRPr lang="ru-RU"/>
          </a:p>
        </p:txBody>
      </p:sp>
    </p:spTree>
    <p:extLst>
      <p:ext uri="{BB962C8B-B14F-4D97-AF65-F5344CB8AC3E}">
        <p14:creationId xmlns:p14="http://schemas.microsoft.com/office/powerpoint/2010/main" val="42393068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02F7CA7-0497-4319-B168-4748F31929C7}" type="datetimeFigureOut">
              <a:rPr lang="ru-RU" smtClean="0"/>
              <a:t>23.08.2023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E4B8B1FB-2891-48BE-89DE-164F22D5BBC2}" type="slidenum">
              <a:rPr lang="ru-RU" smtClean="0"/>
              <a:t>‹#›</a:t>
            </a:fld>
            <a:endParaRPr lang="ru-RU"/>
          </a:p>
        </p:txBody>
      </p:sp>
    </p:spTree>
    <p:extLst>
      <p:ext uri="{BB962C8B-B14F-4D97-AF65-F5344CB8AC3E}">
        <p14:creationId xmlns:p14="http://schemas.microsoft.com/office/powerpoint/2010/main" val="3723837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02F7CA7-0497-4319-B168-4748F31929C7}" type="datetimeFigureOut">
              <a:rPr lang="ru-RU" smtClean="0"/>
              <a:t>23.08.2023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4B8B1FB-2891-48BE-89DE-164F22D5BBC2}" type="slidenum">
              <a:rPr lang="ru-RU" smtClean="0"/>
              <a:t>‹#›</a:t>
            </a:fld>
            <a:endParaRPr lang="ru-RU"/>
          </a:p>
        </p:txBody>
      </p:sp>
    </p:spTree>
    <p:extLst>
      <p:ext uri="{BB962C8B-B14F-4D97-AF65-F5344CB8AC3E}">
        <p14:creationId xmlns:p14="http://schemas.microsoft.com/office/powerpoint/2010/main" val="26804064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02F7CA7-0497-4319-B168-4748F31929C7}" type="datetimeFigureOut">
              <a:rPr lang="ru-RU" smtClean="0"/>
              <a:t>23.08.2023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4B8B1FB-2891-48BE-89DE-164F22D5BBC2}" type="slidenum">
              <a:rPr lang="ru-RU" smtClean="0"/>
              <a:t>‹#›</a:t>
            </a:fld>
            <a:endParaRPr lang="ru-RU"/>
          </a:p>
        </p:txBody>
      </p:sp>
    </p:spTree>
    <p:extLst>
      <p:ext uri="{BB962C8B-B14F-4D97-AF65-F5344CB8AC3E}">
        <p14:creationId xmlns:p14="http://schemas.microsoft.com/office/powerpoint/2010/main" val="11883654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2F7CA7-0497-4319-B168-4748F31929C7}" type="datetimeFigureOut">
              <a:rPr lang="ru-RU" smtClean="0"/>
              <a:t>23.08.2023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B8B1FB-2891-48BE-89DE-164F22D5BBC2}" type="slidenum">
              <a:rPr lang="ru-RU" smtClean="0"/>
              <a:t>‹#›</a:t>
            </a:fld>
            <a:endParaRPr lang="ru-RU"/>
          </a:p>
        </p:txBody>
      </p:sp>
    </p:spTree>
    <p:extLst>
      <p:ext uri="{BB962C8B-B14F-4D97-AF65-F5344CB8AC3E}">
        <p14:creationId xmlns:p14="http://schemas.microsoft.com/office/powerpoint/2010/main" val="31674948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kartaslov.ru/%D1%80%D1%83%D1%81%D1%81%D0%BA%D0%B0%D1%8F-%D0%BA%D0%BB%D0%B0%D1%81%D1%81%D0%B8%D0%BA%D0%B0/%D0%93%D0%BE%D0%BD%D1%87%D0%B0%D1%80%D0%BE%D0%B2_%D0%98_%D0%90/%D0%9E%D0%B1%D1%8B%D0%BA%D0%BD%D0%BE%D0%B2%D0%B5%D0%BD%D0%BD%D0%B0%D1%8F_%D0%B8%D1%81%D1%82%D0%BE%D1%80%D0%B8%D1%8F/1" TargetMode="External"/><Relationship Id="rId2" Type="http://schemas.openxmlformats.org/officeDocument/2006/relationships/hyperlink" Target="https://kartaslov.ru/%D1%80%D1%83%D1%81%D1%81%D0%BA%D0%B0%D1%8F-%D0%BA%D0%BB%D0%B0%D1%81%D1%81%D0%B8%D0%BA%D0%B0/%D0%9B%D0%B5%D1%80%D0%BC%D0%BE%D0%BD%D1%82%D0%BE%D0%B2_%D0%9C_%D0%AE/%D0%A1%D1%82%D1%80%D0%B0%D0%BD%D0%BD%D1%8B%D0%B9_%D1%87%D0%B5%D0%BB%D0%BE%D0%B2%D0%B5%D0%BA/1"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9552" y="404665"/>
            <a:ext cx="7918648" cy="3195786"/>
          </a:xfrm>
        </p:spPr>
        <p:txBody>
          <a:bodyPr>
            <a:normAutofit/>
          </a:bodyPr>
          <a:lstStyle/>
          <a:p>
            <a:pPr indent="194310">
              <a:lnSpc>
                <a:spcPct val="115000"/>
              </a:lnSpc>
              <a:spcAft>
                <a:spcPts val="1000"/>
              </a:spcAft>
            </a:pPr>
            <a:r>
              <a:rPr lang="ru-RU" sz="3200" b="1" dirty="0" smtClean="0">
                <a:solidFill>
                  <a:srgbClr val="000000"/>
                </a:solidFill>
                <a:effectLst/>
                <a:latin typeface="Times New Roman"/>
                <a:ea typeface="Times New Roman"/>
                <a:cs typeface="Times New Roman"/>
              </a:rPr>
              <a:t>Тема пути в лирических миниатюрах А.И. Солженицына.  Формировани</a:t>
            </a:r>
            <a:r>
              <a:rPr lang="ru-RU" sz="3200" b="1" dirty="0" smtClean="0">
                <a:solidFill>
                  <a:srgbClr val="000000"/>
                </a:solidFill>
                <a:latin typeface="Times New Roman"/>
                <a:ea typeface="Times New Roman"/>
                <a:cs typeface="Times New Roman"/>
              </a:rPr>
              <a:t>е</a:t>
            </a:r>
            <a:br>
              <a:rPr lang="ru-RU" sz="3200" b="1" dirty="0" smtClean="0">
                <a:solidFill>
                  <a:srgbClr val="000000"/>
                </a:solidFill>
                <a:latin typeface="Times New Roman"/>
                <a:ea typeface="Times New Roman"/>
                <a:cs typeface="Times New Roman"/>
              </a:rPr>
            </a:br>
            <a:r>
              <a:rPr lang="ru-RU" sz="3200" b="1" dirty="0" smtClean="0">
                <a:solidFill>
                  <a:srgbClr val="000000"/>
                </a:solidFill>
                <a:latin typeface="Times New Roman"/>
                <a:ea typeface="Times New Roman"/>
                <a:cs typeface="Times New Roman"/>
              </a:rPr>
              <a:t>читательской грамотности</a:t>
            </a:r>
            <a:r>
              <a:rPr lang="ru-RU" sz="3200" b="1" dirty="0" smtClean="0">
                <a:solidFill>
                  <a:srgbClr val="000000"/>
                </a:solidFill>
                <a:effectLst/>
                <a:latin typeface="Times New Roman"/>
                <a:ea typeface="Times New Roman"/>
                <a:cs typeface="Times New Roman"/>
              </a:rPr>
              <a:t> </a:t>
            </a:r>
            <a:br>
              <a:rPr lang="ru-RU" sz="3200" b="1" dirty="0" smtClean="0">
                <a:solidFill>
                  <a:srgbClr val="000000"/>
                </a:solidFill>
                <a:effectLst/>
                <a:latin typeface="Times New Roman"/>
                <a:ea typeface="Times New Roman"/>
                <a:cs typeface="Times New Roman"/>
              </a:rPr>
            </a:br>
            <a:r>
              <a:rPr lang="ru-RU" sz="3200" b="1" dirty="0" smtClean="0">
                <a:solidFill>
                  <a:srgbClr val="000000"/>
                </a:solidFill>
                <a:effectLst/>
                <a:latin typeface="Times New Roman"/>
                <a:ea typeface="Times New Roman"/>
                <a:cs typeface="Times New Roman"/>
              </a:rPr>
              <a:t>(фрагменты урока).</a:t>
            </a:r>
            <a:endParaRPr lang="ru-RU" sz="3200" dirty="0">
              <a:ea typeface="Times New Roman"/>
              <a:cs typeface="Times New Roman"/>
            </a:endParaRPr>
          </a:p>
        </p:txBody>
      </p:sp>
      <p:sp>
        <p:nvSpPr>
          <p:cNvPr id="3" name="Подзаголовок 2"/>
          <p:cNvSpPr>
            <a:spLocks noGrp="1"/>
          </p:cNvSpPr>
          <p:nvPr>
            <p:ph type="subTitle" idx="1"/>
          </p:nvPr>
        </p:nvSpPr>
        <p:spPr/>
        <p:txBody>
          <a:bodyPr/>
          <a:lstStyle/>
          <a:p>
            <a:endParaRPr lang="ru-RU" dirty="0"/>
          </a:p>
        </p:txBody>
      </p:sp>
      <p:pic>
        <p:nvPicPr>
          <p:cNvPr id="4" name="Рисунок 3" descr="https://i.ytimg.com/vi/yQhAl9xoAIY/maxresdefault.jpg"/>
          <p:cNvPicPr/>
          <p:nvPr/>
        </p:nvPicPr>
        <p:blipFill>
          <a:blip r:embed="rId2">
            <a:extLst>
              <a:ext uri="{28A0092B-C50C-407E-A947-70E740481C1C}">
                <a14:useLocalDpi xmlns:a14="http://schemas.microsoft.com/office/drawing/2010/main" val="0"/>
              </a:ext>
            </a:extLst>
          </a:blip>
          <a:srcRect/>
          <a:stretch>
            <a:fillRect/>
          </a:stretch>
        </p:blipFill>
        <p:spPr bwMode="auto">
          <a:xfrm>
            <a:off x="1403648" y="3480808"/>
            <a:ext cx="5940425" cy="3341370"/>
          </a:xfrm>
          <a:prstGeom prst="rect">
            <a:avLst/>
          </a:prstGeom>
          <a:noFill/>
          <a:ln>
            <a:noFill/>
          </a:ln>
        </p:spPr>
      </p:pic>
    </p:spTree>
    <p:extLst>
      <p:ext uri="{BB962C8B-B14F-4D97-AF65-F5344CB8AC3E}">
        <p14:creationId xmlns:p14="http://schemas.microsoft.com/office/powerpoint/2010/main" val="23287216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188640"/>
            <a:ext cx="8640960" cy="6063198"/>
          </a:xfrm>
          <a:prstGeom prst="rect">
            <a:avLst/>
          </a:prstGeom>
        </p:spPr>
        <p:txBody>
          <a:bodyPr wrap="square">
            <a:spAutoFit/>
          </a:bodyPr>
          <a:lstStyle/>
          <a:p>
            <a:pPr indent="194310" algn="ctr" fontAlgn="base">
              <a:spcAft>
                <a:spcPts val="0"/>
              </a:spcAft>
            </a:pPr>
            <a:r>
              <a:rPr lang="ru-RU" sz="2000" b="1" dirty="0" smtClean="0">
                <a:solidFill>
                  <a:srgbClr val="000000"/>
                </a:solidFill>
                <a:effectLst/>
                <a:latin typeface="Times New Roman"/>
                <a:ea typeface="Times New Roman"/>
              </a:rPr>
              <a:t>Анализ рассказа-миниатюры «</a:t>
            </a:r>
            <a:r>
              <a:rPr lang="ru-RU" sz="2000" b="1" dirty="0" smtClean="0">
                <a:effectLst/>
                <a:latin typeface="Times New Roman"/>
                <a:ea typeface="Times New Roman"/>
              </a:rPr>
              <a:t>СПОСОБ ДВИГАТЬСЯ»</a:t>
            </a:r>
            <a:endParaRPr lang="ru-RU" sz="2000" dirty="0" smtClean="0">
              <a:effectLst/>
              <a:latin typeface="Times New Roman"/>
              <a:ea typeface="Times New Roman"/>
            </a:endParaRPr>
          </a:p>
          <a:p>
            <a:pPr indent="194310" algn="just">
              <a:lnSpc>
                <a:spcPct val="115000"/>
              </a:lnSpc>
              <a:spcAft>
                <a:spcPts val="0"/>
              </a:spcAft>
            </a:pPr>
            <a:r>
              <a:rPr lang="ru-RU" sz="2000" b="1" dirty="0" smtClean="0">
                <a:effectLst/>
                <a:latin typeface="Times New Roman"/>
                <a:ea typeface="Times New Roman"/>
                <a:cs typeface="Times New Roman"/>
              </a:rPr>
              <a:t>Задание: </a:t>
            </a:r>
            <a:r>
              <a:rPr lang="ru-RU" sz="2000" dirty="0" smtClean="0">
                <a:effectLst/>
                <a:latin typeface="Times New Roman"/>
                <a:ea typeface="Times New Roman"/>
                <a:cs typeface="Times New Roman"/>
              </a:rPr>
              <a:t>прочитайте текст миниатюры </a:t>
            </a:r>
            <a:r>
              <a:rPr lang="ru-RU" sz="2000" b="1" dirty="0" smtClean="0">
                <a:effectLst/>
                <a:latin typeface="Times New Roman"/>
                <a:ea typeface="Times New Roman"/>
                <a:cs typeface="Times New Roman"/>
              </a:rPr>
              <a:t>«Способ двигаться»  </a:t>
            </a:r>
            <a:r>
              <a:rPr lang="ru-RU" sz="2000" dirty="0" smtClean="0">
                <a:effectLst/>
                <a:latin typeface="Times New Roman"/>
                <a:ea typeface="Times New Roman"/>
                <a:cs typeface="Times New Roman"/>
              </a:rPr>
              <a:t>и ответьте на вопрос (№8) о том, как он связан с предыдущим текстом </a:t>
            </a:r>
            <a:r>
              <a:rPr lang="ru-RU" sz="2000" b="1" dirty="0" smtClean="0">
                <a:effectLst/>
                <a:latin typeface="Times New Roman"/>
                <a:ea typeface="Times New Roman"/>
                <a:cs typeface="Times New Roman"/>
              </a:rPr>
              <a:t>«Приступая ко дню».</a:t>
            </a:r>
            <a:endParaRPr lang="ru-RU" sz="2000" dirty="0">
              <a:ea typeface="Times New Roman"/>
              <a:cs typeface="Times New Roman"/>
            </a:endParaRPr>
          </a:p>
          <a:p>
            <a:pPr indent="194310" algn="ctr">
              <a:lnSpc>
                <a:spcPct val="115000"/>
              </a:lnSpc>
              <a:spcAft>
                <a:spcPts val="0"/>
              </a:spcAft>
            </a:pPr>
            <a:endParaRPr lang="ru-RU" sz="2000" b="1" dirty="0" smtClean="0">
              <a:effectLst/>
              <a:latin typeface="Times New Roman"/>
              <a:ea typeface="Times New Roman"/>
              <a:cs typeface="Times New Roman"/>
            </a:endParaRPr>
          </a:p>
          <a:p>
            <a:pPr indent="194310" algn="ctr">
              <a:lnSpc>
                <a:spcPct val="115000"/>
              </a:lnSpc>
              <a:spcAft>
                <a:spcPts val="0"/>
              </a:spcAft>
            </a:pPr>
            <a:r>
              <a:rPr lang="ru-RU" sz="2000" b="1" dirty="0" smtClean="0">
                <a:effectLst/>
                <a:latin typeface="Times New Roman"/>
                <a:ea typeface="Times New Roman"/>
                <a:cs typeface="Times New Roman"/>
              </a:rPr>
              <a:t>СПОСОБ ДВИГАТЬСЯ</a:t>
            </a:r>
            <a:r>
              <a:rPr lang="ru-RU" sz="2000" dirty="0">
                <a:solidFill>
                  <a:srgbClr val="000000"/>
                </a:solidFill>
                <a:ea typeface="Times New Roman"/>
                <a:cs typeface="Times New Roman"/>
              </a:rPr>
              <a:t>  </a:t>
            </a:r>
            <a:r>
              <a:rPr lang="ru-RU" sz="2000" dirty="0" smtClean="0">
                <a:solidFill>
                  <a:srgbClr val="000000"/>
                </a:solidFill>
                <a:effectLst/>
                <a:latin typeface="Times New Roman"/>
                <a:ea typeface="Times New Roman"/>
                <a:cs typeface="Times New Roman"/>
              </a:rPr>
              <a:t>(читает </a:t>
            </a:r>
            <a:r>
              <a:rPr lang="ru-RU" sz="2000" dirty="0" smtClean="0">
                <a:effectLst/>
                <a:latin typeface="Times New Roman"/>
                <a:ea typeface="Times New Roman"/>
                <a:cs typeface="Times New Roman"/>
              </a:rPr>
              <a:t>ученик)</a:t>
            </a:r>
            <a:endParaRPr lang="ru-RU" sz="2000" dirty="0">
              <a:ea typeface="Times New Roman"/>
              <a:cs typeface="Times New Roman"/>
            </a:endParaRPr>
          </a:p>
          <a:p>
            <a:pPr indent="194310" algn="just">
              <a:lnSpc>
                <a:spcPct val="115000"/>
              </a:lnSpc>
              <a:spcAft>
                <a:spcPts val="0"/>
              </a:spcAft>
            </a:pPr>
            <a:r>
              <a:rPr lang="ru-RU" sz="2000" i="1" dirty="0" err="1" smtClean="0">
                <a:effectLst/>
                <a:latin typeface="Times New Roman"/>
                <a:ea typeface="Times New Roman"/>
                <a:cs typeface="Times New Roman"/>
              </a:rPr>
              <a:t>ЧтO</a:t>
            </a:r>
            <a:r>
              <a:rPr lang="ru-RU" sz="2000" i="1" dirty="0" smtClean="0">
                <a:effectLst/>
                <a:latin typeface="Times New Roman"/>
                <a:ea typeface="Times New Roman"/>
                <a:cs typeface="Times New Roman"/>
              </a:rPr>
              <a:t> был конь — играющий выгнутою спиной, рубящий копытами, с размётанной гривой, с разумным горячим глазом! </a:t>
            </a:r>
            <a:r>
              <a:rPr lang="ru-RU" sz="2000" i="1" dirty="0" err="1" smtClean="0">
                <a:effectLst/>
                <a:latin typeface="Times New Roman"/>
                <a:ea typeface="Times New Roman"/>
                <a:cs typeface="Times New Roman"/>
              </a:rPr>
              <a:t>ЧтO</a:t>
            </a:r>
            <a:r>
              <a:rPr lang="ru-RU" sz="2000" i="1" dirty="0" smtClean="0">
                <a:effectLst/>
                <a:latin typeface="Times New Roman"/>
                <a:ea typeface="Times New Roman"/>
                <a:cs typeface="Times New Roman"/>
              </a:rPr>
              <a:t> был верблюд — двугорбый лебедь, медлительный мудрец с усмешкой познания на круглых губах! </a:t>
            </a:r>
            <a:r>
              <a:rPr lang="ru-RU" sz="2000" i="1" dirty="0" err="1" smtClean="0">
                <a:effectLst/>
                <a:latin typeface="Times New Roman"/>
                <a:ea typeface="Times New Roman"/>
                <a:cs typeface="Times New Roman"/>
              </a:rPr>
              <a:t>ЧтO</a:t>
            </a:r>
            <a:r>
              <a:rPr lang="ru-RU" sz="2000" i="1" dirty="0" smtClean="0">
                <a:effectLst/>
                <a:latin typeface="Times New Roman"/>
                <a:ea typeface="Times New Roman"/>
                <a:cs typeface="Times New Roman"/>
              </a:rPr>
              <a:t> был даже </a:t>
            </a:r>
            <a:r>
              <a:rPr lang="ru-RU" sz="2000" i="1" dirty="0" err="1" smtClean="0">
                <a:effectLst/>
                <a:latin typeface="Times New Roman"/>
                <a:ea typeface="Times New Roman"/>
                <a:cs typeface="Times New Roman"/>
              </a:rPr>
              <a:t>черноморденький</a:t>
            </a:r>
            <a:r>
              <a:rPr lang="ru-RU" sz="2000" i="1" dirty="0" smtClean="0">
                <a:effectLst/>
                <a:latin typeface="Times New Roman"/>
                <a:ea typeface="Times New Roman"/>
                <a:cs typeface="Times New Roman"/>
              </a:rPr>
              <a:t> ишачок — с его терпеливой твёрдостью, живыми ласковыми ушами! А мы избрали?.. — вот это </a:t>
            </a:r>
            <a:r>
              <a:rPr lang="ru-RU" sz="2000" i="1" dirty="0" err="1" smtClean="0">
                <a:effectLst/>
                <a:latin typeface="Times New Roman"/>
                <a:ea typeface="Times New Roman"/>
                <a:cs typeface="Times New Roman"/>
              </a:rPr>
              <a:t>безобразнейшее</a:t>
            </a:r>
            <a:r>
              <a:rPr lang="ru-RU" sz="2000" i="1" dirty="0" smtClean="0">
                <a:effectLst/>
                <a:latin typeface="Times New Roman"/>
                <a:ea typeface="Times New Roman"/>
                <a:cs typeface="Times New Roman"/>
              </a:rPr>
              <a:t> из творений Земли, на резиновых быстрых лапах, с мёртвыми стеклянными глазами, тупым ребристым рылом, горбатое железным ящиком. Оно не проржёт о радости степи, о запахах трав, о любви к кобылице или к хозяину. Оно постоянно скрежещет железом и плюёт, плюёт фиолетовым вонючим дымом. Что ж, каковы мы — таков и наш способ двигат</a:t>
            </a:r>
            <a:r>
              <a:rPr lang="ru-RU" i="1" dirty="0" smtClean="0">
                <a:effectLst/>
                <a:latin typeface="Times New Roman"/>
                <a:ea typeface="Times New Roman"/>
                <a:cs typeface="Times New Roman"/>
              </a:rPr>
              <a:t>ься.</a:t>
            </a:r>
            <a:endParaRPr lang="ru-RU" sz="1400" dirty="0">
              <a:ea typeface="Times New Roman"/>
              <a:cs typeface="Times New Roman"/>
            </a:endParaRPr>
          </a:p>
        </p:txBody>
      </p:sp>
    </p:spTree>
    <p:extLst>
      <p:ext uri="{BB962C8B-B14F-4D97-AF65-F5344CB8AC3E}">
        <p14:creationId xmlns:p14="http://schemas.microsoft.com/office/powerpoint/2010/main" val="8448136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7504" y="38072"/>
            <a:ext cx="8784976" cy="6466386"/>
          </a:xfrm>
          <a:prstGeom prst="rect">
            <a:avLst/>
          </a:prstGeom>
        </p:spPr>
        <p:txBody>
          <a:bodyPr wrap="square">
            <a:spAutoFit/>
          </a:bodyPr>
          <a:lstStyle/>
          <a:p>
            <a:pPr indent="194310" algn="just">
              <a:lnSpc>
                <a:spcPct val="115000"/>
              </a:lnSpc>
              <a:spcAft>
                <a:spcPts val="0"/>
              </a:spcAft>
            </a:pPr>
            <a:r>
              <a:rPr lang="ru-RU" b="1" dirty="0" smtClean="0">
                <a:effectLst/>
                <a:latin typeface="Times New Roman"/>
                <a:ea typeface="Times New Roman"/>
                <a:cs typeface="Times New Roman"/>
              </a:rPr>
              <a:t>Ответ. </a:t>
            </a:r>
            <a:r>
              <a:rPr lang="ru-RU" dirty="0" smtClean="0">
                <a:effectLst/>
                <a:latin typeface="Times New Roman"/>
                <a:ea typeface="Times New Roman"/>
                <a:cs typeface="Times New Roman"/>
              </a:rPr>
              <a:t>Миниатюра </a:t>
            </a:r>
            <a:r>
              <a:rPr lang="ru-RU" b="1" dirty="0" smtClean="0">
                <a:effectLst/>
                <a:latin typeface="Times New Roman"/>
                <a:ea typeface="Times New Roman"/>
                <a:cs typeface="Times New Roman"/>
              </a:rPr>
              <a:t>«Способ двигаться» </a:t>
            </a:r>
            <a:r>
              <a:rPr lang="ru-RU" dirty="0">
                <a:ea typeface="Times New Roman"/>
                <a:cs typeface="Times New Roman"/>
              </a:rPr>
              <a:t>» </a:t>
            </a:r>
            <a:r>
              <a:rPr lang="ru-RU" dirty="0" smtClean="0">
                <a:effectLst/>
                <a:latin typeface="Times New Roman"/>
                <a:ea typeface="Times New Roman"/>
                <a:cs typeface="Times New Roman"/>
              </a:rPr>
              <a:t>продолжает тему предыдущей, то есть тему пути, способа двигаться по жизни, который опять-таки мы выбираем.</a:t>
            </a:r>
            <a:endParaRPr lang="ru-RU" sz="1400" dirty="0">
              <a:ea typeface="Times New Roman"/>
              <a:cs typeface="Times New Roman"/>
            </a:endParaRPr>
          </a:p>
          <a:p>
            <a:pPr indent="194310" algn="just">
              <a:lnSpc>
                <a:spcPct val="115000"/>
              </a:lnSpc>
              <a:spcAft>
                <a:spcPts val="0"/>
              </a:spcAft>
            </a:pPr>
            <a:r>
              <a:rPr lang="ru-RU" dirty="0" smtClean="0">
                <a:effectLst/>
                <a:latin typeface="Times New Roman"/>
                <a:ea typeface="Times New Roman"/>
                <a:cs typeface="Times New Roman"/>
              </a:rPr>
              <a:t>	И в первом,  и во втором </a:t>
            </a:r>
            <a:r>
              <a:rPr lang="ru-RU" b="1" dirty="0" smtClean="0">
                <a:effectLst/>
                <a:latin typeface="Times New Roman"/>
                <a:ea typeface="Times New Roman"/>
                <a:cs typeface="Times New Roman"/>
              </a:rPr>
              <a:t>  </a:t>
            </a:r>
            <a:r>
              <a:rPr lang="ru-RU" dirty="0" smtClean="0">
                <a:effectLst/>
                <a:latin typeface="Times New Roman"/>
                <a:ea typeface="Times New Roman"/>
                <a:cs typeface="Times New Roman"/>
              </a:rPr>
              <a:t>текстах нарисован </a:t>
            </a:r>
            <a:r>
              <a:rPr lang="ru-RU" b="1" dirty="0" smtClean="0">
                <a:effectLst/>
                <a:latin typeface="Times New Roman"/>
                <a:ea typeface="Times New Roman"/>
                <a:cs typeface="Times New Roman"/>
              </a:rPr>
              <a:t>образ суеты</a:t>
            </a:r>
            <a:r>
              <a:rPr lang="ru-RU" dirty="0" smtClean="0">
                <a:effectLst/>
                <a:latin typeface="Times New Roman"/>
                <a:ea typeface="Times New Roman"/>
                <a:cs typeface="Times New Roman"/>
              </a:rPr>
              <a:t>:  в первом - через действия людей, переданные через глаголы, во втором – через образ «</a:t>
            </a:r>
            <a:r>
              <a:rPr lang="ru-RU" dirty="0" err="1" smtClean="0">
                <a:effectLst/>
                <a:latin typeface="Times New Roman"/>
                <a:ea typeface="Times New Roman"/>
                <a:cs typeface="Times New Roman"/>
              </a:rPr>
              <a:t>безобразнейшего</a:t>
            </a:r>
            <a:r>
              <a:rPr lang="ru-RU" dirty="0" smtClean="0">
                <a:effectLst/>
                <a:latin typeface="Times New Roman"/>
                <a:ea typeface="Times New Roman"/>
                <a:cs typeface="Times New Roman"/>
              </a:rPr>
              <a:t> из творений Земли» средства передвижения, действия которого переданы также через глаголы:</a:t>
            </a:r>
            <a:r>
              <a:rPr lang="ru-RU" b="1" i="1" dirty="0" smtClean="0">
                <a:effectLst/>
                <a:latin typeface="Times New Roman"/>
                <a:ea typeface="Times New Roman"/>
                <a:cs typeface="Times New Roman"/>
              </a:rPr>
              <a:t> «скрежещет железом и плюёт, плюёт…». </a:t>
            </a:r>
            <a:r>
              <a:rPr lang="ru-RU" dirty="0" smtClean="0">
                <a:effectLst/>
                <a:latin typeface="Times New Roman"/>
                <a:ea typeface="Times New Roman"/>
                <a:cs typeface="Times New Roman"/>
              </a:rPr>
              <a:t>В той и другой миниатюре в выводе, который делает автор, приём авторской  </a:t>
            </a:r>
            <a:r>
              <a:rPr lang="ru-RU" b="1" dirty="0" smtClean="0">
                <a:effectLst/>
                <a:latin typeface="Times New Roman"/>
                <a:ea typeface="Times New Roman"/>
                <a:cs typeface="Times New Roman"/>
              </a:rPr>
              <a:t>иронии</a:t>
            </a:r>
            <a:r>
              <a:rPr lang="ru-RU" dirty="0" smtClean="0">
                <a:effectLst/>
                <a:latin typeface="Times New Roman"/>
                <a:ea typeface="Times New Roman"/>
                <a:cs typeface="Times New Roman"/>
              </a:rPr>
              <a:t>, показывающей </a:t>
            </a:r>
            <a:r>
              <a:rPr lang="ru-RU" b="1" dirty="0" smtClean="0">
                <a:effectLst/>
                <a:latin typeface="Times New Roman"/>
                <a:ea typeface="Times New Roman"/>
                <a:cs typeface="Times New Roman"/>
              </a:rPr>
              <a:t>досаду</a:t>
            </a:r>
            <a:r>
              <a:rPr lang="ru-RU" dirty="0" smtClean="0">
                <a:effectLst/>
                <a:latin typeface="Times New Roman"/>
                <a:ea typeface="Times New Roman"/>
                <a:cs typeface="Times New Roman"/>
              </a:rPr>
              <a:t> писателя по поводу происходящего:</a:t>
            </a:r>
            <a:r>
              <a:rPr lang="ru-RU" b="1" i="1" dirty="0" smtClean="0">
                <a:solidFill>
                  <a:srgbClr val="000000"/>
                </a:solidFill>
                <a:effectLst/>
                <a:latin typeface="Times New Roman"/>
                <a:ea typeface="Times New Roman"/>
                <a:cs typeface="Times New Roman"/>
              </a:rPr>
              <a:t> «Нет, это не молитва. Это – зарядка» и</a:t>
            </a:r>
            <a:r>
              <a:rPr lang="ru-RU" b="1" i="1" dirty="0" smtClean="0">
                <a:effectLst/>
                <a:latin typeface="Times New Roman"/>
                <a:ea typeface="Times New Roman"/>
                <a:cs typeface="Times New Roman"/>
              </a:rPr>
              <a:t> «Что ж, каковы мы — таков и наш способ двигаться».</a:t>
            </a:r>
            <a:endParaRPr lang="ru-RU" sz="1400" dirty="0">
              <a:ea typeface="Times New Roman"/>
              <a:cs typeface="Times New Roman"/>
            </a:endParaRPr>
          </a:p>
          <a:p>
            <a:pPr indent="194310" algn="just">
              <a:lnSpc>
                <a:spcPct val="115000"/>
              </a:lnSpc>
              <a:spcAft>
                <a:spcPts val="0"/>
              </a:spcAft>
            </a:pPr>
            <a:r>
              <a:rPr lang="ru-RU" sz="2400" b="1" dirty="0" smtClean="0">
                <a:solidFill>
                  <a:srgbClr val="000000"/>
                </a:solidFill>
                <a:effectLst/>
                <a:latin typeface="Times New Roman"/>
                <a:ea typeface="Times New Roman"/>
                <a:cs typeface="Times New Roman"/>
              </a:rPr>
              <a:t>Комментарий:</a:t>
            </a:r>
            <a:r>
              <a:rPr lang="ru-RU" sz="2400" dirty="0">
                <a:solidFill>
                  <a:srgbClr val="000000"/>
                </a:solidFill>
                <a:ea typeface="Times New Roman"/>
                <a:cs typeface="Times New Roman"/>
              </a:rPr>
              <a:t> </a:t>
            </a:r>
            <a:r>
              <a:rPr lang="ru-RU" dirty="0" smtClean="0">
                <a:solidFill>
                  <a:srgbClr val="000000"/>
                </a:solidFill>
                <a:effectLst/>
                <a:latin typeface="Times New Roman"/>
                <a:ea typeface="Times New Roman"/>
                <a:cs typeface="Times New Roman"/>
              </a:rPr>
              <a:t>формируется читательское  умение   делать выводы на основе интеграции из разных текстов.</a:t>
            </a:r>
          </a:p>
          <a:p>
            <a:pPr indent="194310" algn="just">
              <a:lnSpc>
                <a:spcPct val="115000"/>
              </a:lnSpc>
              <a:spcAft>
                <a:spcPts val="0"/>
              </a:spcAft>
            </a:pPr>
            <a:r>
              <a:rPr lang="ru-RU" b="1" dirty="0">
                <a:solidFill>
                  <a:srgbClr val="000000"/>
                </a:solidFill>
                <a:latin typeface="Times New Roman"/>
                <a:ea typeface="Times New Roman"/>
              </a:rPr>
              <a:t>Вопрос№ </a:t>
            </a:r>
            <a:r>
              <a:rPr lang="ru-RU" b="1" dirty="0" smtClean="0">
                <a:solidFill>
                  <a:srgbClr val="000000"/>
                </a:solidFill>
                <a:latin typeface="Times New Roman"/>
                <a:ea typeface="Times New Roman"/>
              </a:rPr>
              <a:t>9</a:t>
            </a:r>
            <a:r>
              <a:rPr lang="ru-RU" dirty="0" smtClean="0">
                <a:effectLst/>
                <a:latin typeface="Times New Roman"/>
                <a:ea typeface="Times New Roman"/>
                <a:cs typeface="Times New Roman"/>
              </a:rPr>
              <a:t> Какая стилистическая фигура, с помощью которой автор показывает разные жизненные пути,  объединяет тексты?</a:t>
            </a:r>
            <a:endParaRPr lang="ru-RU" dirty="0">
              <a:ea typeface="Times New Roman"/>
              <a:cs typeface="Times New Roman"/>
            </a:endParaRPr>
          </a:p>
          <a:p>
            <a:pPr indent="194310" algn="just">
              <a:lnSpc>
                <a:spcPct val="115000"/>
              </a:lnSpc>
              <a:spcAft>
                <a:spcPts val="0"/>
              </a:spcAft>
            </a:pPr>
            <a:r>
              <a:rPr lang="ru-RU" b="1" dirty="0" smtClean="0">
                <a:effectLst/>
                <a:latin typeface="Times New Roman"/>
                <a:ea typeface="Times New Roman"/>
                <a:cs typeface="Times New Roman"/>
              </a:rPr>
              <a:t>Ответ.  </a:t>
            </a:r>
            <a:r>
              <a:rPr lang="ru-RU" dirty="0" smtClean="0">
                <a:effectLst/>
                <a:latin typeface="Times New Roman"/>
                <a:ea typeface="Times New Roman"/>
                <a:cs typeface="Times New Roman"/>
              </a:rPr>
              <a:t>Объединяющей тексты стилистической фигурой является</a:t>
            </a:r>
            <a:r>
              <a:rPr lang="ru-RU" b="1" dirty="0" smtClean="0">
                <a:effectLst/>
                <a:latin typeface="Times New Roman"/>
                <a:ea typeface="Times New Roman"/>
                <a:cs typeface="Times New Roman"/>
              </a:rPr>
              <a:t> антитеза,</a:t>
            </a:r>
            <a:r>
              <a:rPr lang="ru-RU" dirty="0" smtClean="0">
                <a:effectLst/>
                <a:latin typeface="Times New Roman"/>
                <a:ea typeface="Times New Roman"/>
                <a:cs typeface="Times New Roman"/>
              </a:rPr>
              <a:t> она даёт возможность читателю увидеть  разные  представления человека о способе передвигаться,  то есть жить.</a:t>
            </a:r>
            <a:endParaRPr lang="ru-RU" dirty="0">
              <a:ea typeface="Times New Roman"/>
              <a:cs typeface="Times New Roman"/>
            </a:endParaRPr>
          </a:p>
          <a:p>
            <a:pPr indent="194310" algn="just" fontAlgn="base">
              <a:spcAft>
                <a:spcPts val="0"/>
              </a:spcAft>
            </a:pPr>
            <a:r>
              <a:rPr lang="ru-RU" sz="2400" b="1" dirty="0" smtClean="0">
                <a:solidFill>
                  <a:srgbClr val="000000"/>
                </a:solidFill>
                <a:effectLst/>
                <a:latin typeface="Times New Roman"/>
                <a:ea typeface="Times New Roman"/>
              </a:rPr>
              <a:t>Комментарий:</a:t>
            </a:r>
            <a:r>
              <a:rPr lang="ru-RU" sz="2400" dirty="0" smtClean="0">
                <a:solidFill>
                  <a:srgbClr val="000000"/>
                </a:solidFill>
                <a:effectLst/>
                <a:latin typeface="Times New Roman"/>
                <a:ea typeface="Times New Roman"/>
              </a:rPr>
              <a:t> </a:t>
            </a:r>
            <a:r>
              <a:rPr lang="ru-RU" dirty="0" smtClean="0">
                <a:solidFill>
                  <a:srgbClr val="000000"/>
                </a:solidFill>
                <a:effectLst/>
                <a:latin typeface="Times New Roman"/>
                <a:ea typeface="Times New Roman"/>
              </a:rPr>
              <a:t>формируется читательское умение понимать назначение структурной единицы текста, использованного автором приёма </a:t>
            </a:r>
            <a:r>
              <a:rPr lang="ru-RU" b="1" i="1" dirty="0" smtClean="0">
                <a:solidFill>
                  <a:srgbClr val="000000"/>
                </a:solidFill>
                <a:effectLst/>
                <a:latin typeface="Times New Roman"/>
                <a:ea typeface="Times New Roman"/>
              </a:rPr>
              <a:t>(третья группа читательских умений).</a:t>
            </a:r>
            <a:endParaRPr lang="ru-RU" b="1" i="1" dirty="0" smtClean="0">
              <a:effectLst/>
              <a:latin typeface="Times New Roman"/>
              <a:ea typeface="Times New Roman"/>
            </a:endParaRPr>
          </a:p>
          <a:p>
            <a:pPr indent="194310" algn="just">
              <a:lnSpc>
                <a:spcPct val="115000"/>
              </a:lnSpc>
              <a:spcAft>
                <a:spcPts val="0"/>
              </a:spcAft>
            </a:pPr>
            <a:endParaRPr lang="ru-RU" sz="1400" dirty="0">
              <a:ea typeface="Times New Roman"/>
              <a:cs typeface="Times New Roman"/>
            </a:endParaRPr>
          </a:p>
        </p:txBody>
      </p:sp>
    </p:spTree>
    <p:extLst>
      <p:ext uri="{BB962C8B-B14F-4D97-AF65-F5344CB8AC3E}">
        <p14:creationId xmlns:p14="http://schemas.microsoft.com/office/powerpoint/2010/main" val="37508744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7504" y="174354"/>
            <a:ext cx="8928992" cy="5980099"/>
          </a:xfrm>
          <a:prstGeom prst="rect">
            <a:avLst/>
          </a:prstGeom>
        </p:spPr>
        <p:txBody>
          <a:bodyPr wrap="square">
            <a:spAutoFit/>
          </a:bodyPr>
          <a:lstStyle/>
          <a:p>
            <a:pPr indent="194310" algn="just">
              <a:lnSpc>
                <a:spcPct val="115000"/>
              </a:lnSpc>
              <a:spcAft>
                <a:spcPts val="0"/>
              </a:spcAft>
            </a:pPr>
            <a:r>
              <a:rPr lang="ru-RU" b="1" dirty="0" smtClean="0">
                <a:solidFill>
                  <a:srgbClr val="000000"/>
                </a:solidFill>
                <a:latin typeface="Times New Roman"/>
                <a:ea typeface="Times New Roman"/>
              </a:rPr>
              <a:t> </a:t>
            </a:r>
            <a:r>
              <a:rPr lang="ru-RU" b="1" dirty="0">
                <a:solidFill>
                  <a:srgbClr val="000000"/>
                </a:solidFill>
                <a:latin typeface="Times New Roman"/>
                <a:ea typeface="Times New Roman"/>
              </a:rPr>
              <a:t>Вопрос№ </a:t>
            </a:r>
            <a:r>
              <a:rPr lang="ru-RU" b="1" dirty="0" smtClean="0">
                <a:solidFill>
                  <a:srgbClr val="000000"/>
                </a:solidFill>
                <a:latin typeface="Times New Roman"/>
                <a:ea typeface="Times New Roman"/>
              </a:rPr>
              <a:t>10</a:t>
            </a:r>
            <a:r>
              <a:rPr lang="ru-RU" sz="1600" b="1" dirty="0" smtClean="0">
                <a:effectLst/>
                <a:latin typeface="Times New Roman"/>
                <a:ea typeface="Times New Roman"/>
                <a:cs typeface="Times New Roman"/>
              </a:rPr>
              <a:t>  </a:t>
            </a:r>
            <a:r>
              <a:rPr lang="ru-RU" sz="1600" dirty="0" smtClean="0">
                <a:effectLst/>
                <a:latin typeface="Times New Roman"/>
                <a:ea typeface="Times New Roman"/>
                <a:cs typeface="Times New Roman"/>
              </a:rPr>
              <a:t>Можно ли считать, что эти миниатюры Солженицына в 9 и 14 строк исполнены философского смысла и выходят за рамки обыденного случая? </a:t>
            </a:r>
            <a:endParaRPr lang="ru-RU" sz="1600" dirty="0" smtClean="0">
              <a:ea typeface="Times New Roman"/>
              <a:cs typeface="Times New Roman"/>
            </a:endParaRPr>
          </a:p>
          <a:p>
            <a:pPr indent="194310" algn="just">
              <a:lnSpc>
                <a:spcPct val="115000"/>
              </a:lnSpc>
              <a:spcAft>
                <a:spcPts val="0"/>
              </a:spcAft>
            </a:pPr>
            <a:r>
              <a:rPr lang="ru-RU" sz="1600" b="1" dirty="0" smtClean="0">
                <a:effectLst/>
                <a:latin typeface="Times New Roman"/>
                <a:ea typeface="Times New Roman"/>
                <a:cs typeface="Times New Roman"/>
              </a:rPr>
              <a:t>Ответ. </a:t>
            </a:r>
            <a:r>
              <a:rPr lang="ru-RU" sz="1600" dirty="0" smtClean="0">
                <a:effectLst/>
                <a:latin typeface="Times New Roman"/>
                <a:ea typeface="Times New Roman"/>
                <a:cs typeface="Times New Roman"/>
              </a:rPr>
              <a:t>Да, эти, в несколько строк изложенные философские рассуждения писателя, глубоко и многосторонне ставят проблему выбора жизненного пути человека, что невольно заставляет читателя задуматься о том, как он живет. Писатель, конечно, ставит вопрос о пути поиска смысла жизни, пути духовных исканий человека. В обеих миниатюрах в </a:t>
            </a:r>
            <a:r>
              <a:rPr lang="ru-RU" sz="1600" b="1" dirty="0" smtClean="0">
                <a:effectLst/>
                <a:latin typeface="Times New Roman"/>
                <a:ea typeface="Times New Roman"/>
                <a:cs typeface="Times New Roman"/>
              </a:rPr>
              <a:t>подтексте</a:t>
            </a:r>
            <a:r>
              <a:rPr lang="ru-RU" sz="1600" dirty="0" smtClean="0">
                <a:effectLst/>
                <a:latin typeface="Times New Roman"/>
                <a:ea typeface="Times New Roman"/>
                <a:cs typeface="Times New Roman"/>
              </a:rPr>
              <a:t>  чувствуется размышление  писателя о</a:t>
            </a:r>
            <a:r>
              <a:rPr lang="ru-RU" sz="1600" b="1" dirty="0" smtClean="0">
                <a:effectLst/>
                <a:latin typeface="Times New Roman"/>
                <a:ea typeface="Times New Roman"/>
                <a:cs typeface="Times New Roman"/>
              </a:rPr>
              <a:t> духовном совершенствовании человека</a:t>
            </a:r>
            <a:r>
              <a:rPr lang="ru-RU" sz="1600" dirty="0" smtClean="0">
                <a:effectLst/>
                <a:latin typeface="Times New Roman"/>
                <a:ea typeface="Times New Roman"/>
                <a:cs typeface="Times New Roman"/>
              </a:rPr>
              <a:t>.</a:t>
            </a:r>
            <a:endParaRPr lang="ru-RU" sz="1600" dirty="0">
              <a:ea typeface="Times New Roman"/>
              <a:cs typeface="Times New Roman"/>
            </a:endParaRPr>
          </a:p>
          <a:p>
            <a:pPr indent="194310" algn="just" fontAlgn="base">
              <a:spcAft>
                <a:spcPts val="0"/>
              </a:spcAft>
            </a:pPr>
            <a:r>
              <a:rPr lang="ru-RU" sz="2400" b="1" dirty="0" smtClean="0">
                <a:solidFill>
                  <a:srgbClr val="000000"/>
                </a:solidFill>
                <a:effectLst/>
                <a:latin typeface="Times New Roman"/>
                <a:ea typeface="Times New Roman"/>
              </a:rPr>
              <a:t>Комментарий: </a:t>
            </a:r>
            <a:r>
              <a:rPr lang="ru-RU" sz="1600" dirty="0" smtClean="0">
                <a:solidFill>
                  <a:srgbClr val="000000"/>
                </a:solidFill>
                <a:effectLst/>
                <a:latin typeface="Times New Roman"/>
                <a:ea typeface="Times New Roman"/>
              </a:rPr>
              <a:t>формируется читательское  умение  понимать авторскую позицию по отношению к обсуждаемой проблеме  (вторая группа читательских умений).</a:t>
            </a:r>
            <a:endParaRPr lang="ru-RU" sz="1600" dirty="0" smtClean="0">
              <a:effectLst/>
              <a:latin typeface="Times New Roman"/>
              <a:ea typeface="Times New Roman"/>
            </a:endParaRPr>
          </a:p>
          <a:p>
            <a:pPr indent="194310" algn="just">
              <a:lnSpc>
                <a:spcPct val="115000"/>
              </a:lnSpc>
              <a:spcAft>
                <a:spcPts val="0"/>
              </a:spcAft>
            </a:pPr>
            <a:r>
              <a:rPr lang="ru-RU" b="1" dirty="0" smtClean="0">
                <a:solidFill>
                  <a:srgbClr val="000000"/>
                </a:solidFill>
                <a:latin typeface="Times New Roman"/>
                <a:ea typeface="Times New Roman"/>
              </a:rPr>
              <a:t> </a:t>
            </a:r>
            <a:r>
              <a:rPr lang="ru-RU" b="1" dirty="0">
                <a:solidFill>
                  <a:srgbClr val="000000"/>
                </a:solidFill>
                <a:latin typeface="Times New Roman"/>
                <a:ea typeface="Times New Roman"/>
              </a:rPr>
              <a:t>Вопрос№ </a:t>
            </a:r>
            <a:r>
              <a:rPr lang="ru-RU" b="1" dirty="0" smtClean="0">
                <a:solidFill>
                  <a:srgbClr val="000000"/>
                </a:solidFill>
                <a:latin typeface="Times New Roman"/>
                <a:ea typeface="Times New Roman"/>
              </a:rPr>
              <a:t>11</a:t>
            </a:r>
            <a:r>
              <a:rPr lang="ru-RU" sz="1600" b="1" dirty="0" smtClean="0">
                <a:effectLst/>
                <a:latin typeface="Times New Roman"/>
                <a:ea typeface="Times New Roman"/>
                <a:cs typeface="Times New Roman"/>
              </a:rPr>
              <a:t> </a:t>
            </a:r>
            <a:r>
              <a:rPr lang="ru-RU" sz="1600" dirty="0" smtClean="0">
                <a:effectLst/>
                <a:latin typeface="Times New Roman"/>
                <a:ea typeface="Times New Roman"/>
                <a:cs typeface="Times New Roman"/>
              </a:rPr>
              <a:t>Что можно сказать об образах героев миниатюр? Есть ли связь между ними? </a:t>
            </a:r>
            <a:endParaRPr lang="ru-RU" sz="1600" dirty="0">
              <a:ea typeface="Times New Roman"/>
              <a:cs typeface="Times New Roman"/>
            </a:endParaRPr>
          </a:p>
          <a:p>
            <a:pPr indent="194310" algn="just">
              <a:lnSpc>
                <a:spcPct val="115000"/>
              </a:lnSpc>
              <a:spcAft>
                <a:spcPts val="0"/>
              </a:spcAft>
            </a:pPr>
            <a:r>
              <a:rPr lang="ru-RU" sz="1600" b="1" dirty="0" smtClean="0">
                <a:effectLst/>
                <a:latin typeface="Times New Roman"/>
                <a:ea typeface="Times New Roman"/>
                <a:cs typeface="Times New Roman"/>
              </a:rPr>
              <a:t>Ответ. </a:t>
            </a:r>
            <a:r>
              <a:rPr lang="ru-RU" sz="1600" dirty="0" smtClean="0">
                <a:effectLst/>
                <a:latin typeface="Times New Roman"/>
                <a:ea typeface="Times New Roman"/>
                <a:cs typeface="Times New Roman"/>
              </a:rPr>
              <a:t>В первой миниатюре</a:t>
            </a:r>
            <a:r>
              <a:rPr lang="ru-RU" sz="1600" i="1" dirty="0">
                <a:solidFill>
                  <a:srgbClr val="000000"/>
                </a:solidFill>
                <a:ea typeface="Times New Roman"/>
                <a:cs typeface="Times New Roman"/>
              </a:rPr>
              <a:t>  </a:t>
            </a:r>
            <a:r>
              <a:rPr lang="ru-RU" sz="1600" dirty="0" smtClean="0">
                <a:solidFill>
                  <a:srgbClr val="000000"/>
                </a:solidFill>
                <a:effectLst/>
                <a:latin typeface="Times New Roman"/>
                <a:ea typeface="Times New Roman"/>
                <a:cs typeface="Times New Roman"/>
              </a:rPr>
              <a:t>автор изображает «тридцать молодых» героев, которых не наделяет индивидуальными чертами. Они заняты общим делом – зарядкой, и, вероятно, писателю неинтересны своей похожестью, они, подобно марионеткам, выполняют определённые движения. В них нет того, что бы делало их живыми. Во второй миниатюре образ</a:t>
            </a:r>
            <a:r>
              <a:rPr lang="ru-RU" sz="1600" b="1" i="1" dirty="0" smtClean="0">
                <a:effectLst/>
                <a:latin typeface="Times New Roman"/>
                <a:ea typeface="Times New Roman"/>
                <a:cs typeface="Times New Roman"/>
              </a:rPr>
              <a:t> «</a:t>
            </a:r>
            <a:r>
              <a:rPr lang="ru-RU" sz="1600" b="1" i="1" dirty="0" err="1" smtClean="0">
                <a:effectLst/>
                <a:latin typeface="Times New Roman"/>
                <a:ea typeface="Times New Roman"/>
                <a:cs typeface="Times New Roman"/>
              </a:rPr>
              <a:t>безобразнейшего</a:t>
            </a:r>
            <a:r>
              <a:rPr lang="ru-RU" sz="1600" b="1" i="1" dirty="0" smtClean="0">
                <a:effectLst/>
                <a:latin typeface="Times New Roman"/>
                <a:ea typeface="Times New Roman"/>
                <a:cs typeface="Times New Roman"/>
              </a:rPr>
              <a:t> из творений Земли, на резиновых быстрых лапах, с мёртвыми стеклянными глазами, тупым ребристым рылом,  горбатого железным ящиком» </a:t>
            </a:r>
            <a:r>
              <a:rPr lang="ru-RU" sz="1600" i="1" dirty="0" smtClean="0">
                <a:effectLst/>
                <a:latin typeface="Times New Roman"/>
                <a:ea typeface="Times New Roman"/>
                <a:cs typeface="Times New Roman"/>
              </a:rPr>
              <a:t>близок </a:t>
            </a:r>
            <a:r>
              <a:rPr lang="ru-RU" sz="1600" dirty="0" smtClean="0">
                <a:solidFill>
                  <a:srgbClr val="000000"/>
                </a:solidFill>
                <a:effectLst/>
                <a:latin typeface="Times New Roman"/>
                <a:ea typeface="Times New Roman"/>
                <a:cs typeface="Times New Roman"/>
              </a:rPr>
              <a:t>«тридцати  молодым» героям именно своей неодушевлённой сущностью. Ему неведома радость,  любовь,  запах трав.</a:t>
            </a:r>
            <a:endParaRPr lang="ru-RU" sz="1600" dirty="0">
              <a:ea typeface="Times New Roman"/>
              <a:cs typeface="Times New Roman"/>
            </a:endParaRPr>
          </a:p>
          <a:p>
            <a:pPr indent="194310" algn="just">
              <a:lnSpc>
                <a:spcPct val="115000"/>
              </a:lnSpc>
              <a:spcAft>
                <a:spcPts val="0"/>
              </a:spcAft>
            </a:pPr>
            <a:r>
              <a:rPr lang="ru-RU" sz="2400" b="1" dirty="0" smtClean="0">
                <a:solidFill>
                  <a:srgbClr val="000000"/>
                </a:solidFill>
                <a:effectLst/>
                <a:latin typeface="Times New Roman"/>
                <a:ea typeface="Times New Roman"/>
              </a:rPr>
              <a:t>Комментарий:</a:t>
            </a:r>
            <a:r>
              <a:rPr lang="ru-RU" sz="2400" dirty="0" smtClean="0">
                <a:solidFill>
                  <a:srgbClr val="000000"/>
                </a:solidFill>
                <a:effectLst/>
                <a:latin typeface="Times New Roman"/>
                <a:ea typeface="Times New Roman"/>
              </a:rPr>
              <a:t> </a:t>
            </a:r>
            <a:r>
              <a:rPr lang="ru-RU" sz="1600" dirty="0" smtClean="0">
                <a:solidFill>
                  <a:srgbClr val="000000"/>
                </a:solidFill>
                <a:effectLst/>
                <a:latin typeface="Times New Roman"/>
                <a:ea typeface="Times New Roman"/>
              </a:rPr>
              <a:t>формируется читательское  умение  устанавливать </a:t>
            </a:r>
            <a:r>
              <a:rPr lang="ru-RU" sz="1600" dirty="0" smtClean="0">
                <a:solidFill>
                  <a:srgbClr val="000000"/>
                </a:solidFill>
                <a:effectLst/>
                <a:latin typeface="Times New Roman"/>
                <a:ea typeface="Times New Roman"/>
                <a:cs typeface="Times New Roman"/>
              </a:rPr>
              <a:t>связи между событиями или утверждениями </a:t>
            </a:r>
            <a:r>
              <a:rPr lang="ru-RU" sz="1600" b="1" i="1" dirty="0" smtClean="0">
                <a:solidFill>
                  <a:srgbClr val="000000"/>
                </a:solidFill>
                <a:effectLst/>
                <a:latin typeface="Times New Roman"/>
                <a:ea typeface="Times New Roman"/>
                <a:cs typeface="Times New Roman"/>
              </a:rPr>
              <a:t>(сходство – различие).</a:t>
            </a:r>
            <a:endParaRPr lang="ru-RU" sz="1600" b="1" i="1" dirty="0">
              <a:ea typeface="Times New Roman"/>
              <a:cs typeface="Times New Roman"/>
            </a:endParaRPr>
          </a:p>
          <a:p>
            <a:endParaRPr lang="ru-RU" sz="1600" b="1" i="1" dirty="0"/>
          </a:p>
        </p:txBody>
      </p:sp>
    </p:spTree>
    <p:extLst>
      <p:ext uri="{BB962C8B-B14F-4D97-AF65-F5344CB8AC3E}">
        <p14:creationId xmlns:p14="http://schemas.microsoft.com/office/powerpoint/2010/main" val="2062224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7504" y="116632"/>
            <a:ext cx="8928992" cy="5896999"/>
          </a:xfrm>
          <a:prstGeom prst="rect">
            <a:avLst/>
          </a:prstGeom>
        </p:spPr>
        <p:txBody>
          <a:bodyPr wrap="square">
            <a:spAutoFit/>
          </a:bodyPr>
          <a:lstStyle/>
          <a:p>
            <a:pPr indent="194310" algn="just">
              <a:lnSpc>
                <a:spcPct val="115000"/>
              </a:lnSpc>
              <a:spcAft>
                <a:spcPts val="0"/>
              </a:spcAft>
            </a:pPr>
            <a:r>
              <a:rPr lang="ru-RU" sz="2000" dirty="0" smtClean="0">
                <a:solidFill>
                  <a:srgbClr val="000000"/>
                </a:solidFill>
                <a:effectLst/>
                <a:latin typeface="Times New Roman"/>
                <a:ea typeface="Times New Roman"/>
                <a:cs typeface="Times New Roman"/>
              </a:rPr>
              <a:t> </a:t>
            </a:r>
            <a:r>
              <a:rPr lang="ru-RU" sz="2000" b="1" dirty="0">
                <a:solidFill>
                  <a:srgbClr val="000000"/>
                </a:solidFill>
                <a:latin typeface="Times New Roman"/>
                <a:ea typeface="Times New Roman"/>
              </a:rPr>
              <a:t>Вопрос№ </a:t>
            </a:r>
            <a:r>
              <a:rPr lang="ru-RU" sz="2000" b="1" dirty="0" smtClean="0">
                <a:solidFill>
                  <a:srgbClr val="000000"/>
                </a:solidFill>
                <a:latin typeface="Times New Roman"/>
                <a:ea typeface="Times New Roman"/>
              </a:rPr>
              <a:t>12</a:t>
            </a:r>
            <a:r>
              <a:rPr lang="ru-RU" sz="2000" dirty="0" smtClean="0">
                <a:solidFill>
                  <a:srgbClr val="000000"/>
                </a:solidFill>
                <a:effectLst/>
                <a:latin typeface="Times New Roman"/>
                <a:ea typeface="Times New Roman"/>
                <a:cs typeface="Times New Roman"/>
              </a:rPr>
              <a:t> В чём особенность авторского изображения коня, верблюда, ишачка? </a:t>
            </a:r>
            <a:endParaRPr lang="ru-RU" sz="2000" dirty="0" smtClean="0">
              <a:ea typeface="Times New Roman"/>
              <a:cs typeface="Times New Roman"/>
            </a:endParaRPr>
          </a:p>
          <a:p>
            <a:pPr indent="194310" algn="just">
              <a:lnSpc>
                <a:spcPct val="115000"/>
              </a:lnSpc>
              <a:spcAft>
                <a:spcPts val="0"/>
              </a:spcAft>
            </a:pPr>
            <a:r>
              <a:rPr lang="ru-RU" sz="2000" b="1" dirty="0" smtClean="0">
                <a:effectLst/>
                <a:latin typeface="Times New Roman"/>
                <a:ea typeface="Times New Roman"/>
                <a:cs typeface="Times New Roman"/>
              </a:rPr>
              <a:t>Ответ. </a:t>
            </a:r>
            <a:r>
              <a:rPr lang="ru-RU" sz="2000" dirty="0" smtClean="0">
                <a:effectLst/>
                <a:latin typeface="Times New Roman"/>
                <a:ea typeface="Times New Roman"/>
                <a:cs typeface="Times New Roman"/>
              </a:rPr>
              <a:t>Автор</a:t>
            </a:r>
            <a:r>
              <a:rPr lang="ru-RU" sz="2000" b="1" dirty="0" smtClean="0">
                <a:effectLst/>
                <a:latin typeface="Times New Roman"/>
                <a:ea typeface="Times New Roman"/>
                <a:cs typeface="Times New Roman"/>
              </a:rPr>
              <a:t> любуется</a:t>
            </a:r>
            <a:r>
              <a:rPr lang="ru-RU" sz="2000" dirty="0" smtClean="0">
                <a:effectLst/>
                <a:latin typeface="Times New Roman"/>
                <a:ea typeface="Times New Roman"/>
                <a:cs typeface="Times New Roman"/>
              </a:rPr>
              <a:t> конем с «разметанной гривой, с разумным  горячим взглядом». Верблюд в восприятии </a:t>
            </a:r>
            <a:r>
              <a:rPr lang="ru-RU" sz="2000" dirty="0" err="1" smtClean="0">
                <a:effectLst/>
                <a:latin typeface="Times New Roman"/>
                <a:ea typeface="Times New Roman"/>
                <a:cs typeface="Times New Roman"/>
              </a:rPr>
              <a:t>А.И.Солженицына</a:t>
            </a:r>
            <a:r>
              <a:rPr lang="ru-RU" sz="2000" dirty="0" smtClean="0">
                <a:effectLst/>
                <a:latin typeface="Times New Roman"/>
                <a:ea typeface="Times New Roman"/>
                <a:cs typeface="Times New Roman"/>
              </a:rPr>
              <a:t> - это «двугорбый лебедь, медлительный мудрец с усмешкой познания на круглых губах!» </a:t>
            </a:r>
            <a:r>
              <a:rPr lang="ru-RU" sz="2000" b="1" dirty="0" smtClean="0">
                <a:effectLst/>
                <a:latin typeface="Times New Roman"/>
                <a:ea typeface="Times New Roman"/>
                <a:cs typeface="Times New Roman"/>
              </a:rPr>
              <a:t>Трогательно пишет</a:t>
            </a:r>
            <a:r>
              <a:rPr lang="ru-RU" sz="2000" dirty="0" smtClean="0">
                <a:effectLst/>
                <a:latin typeface="Times New Roman"/>
                <a:ea typeface="Times New Roman"/>
                <a:cs typeface="Times New Roman"/>
              </a:rPr>
              <a:t> автор об ишачке, он у него </a:t>
            </a:r>
            <a:r>
              <a:rPr lang="ru-RU" sz="2000" dirty="0" err="1" smtClean="0">
                <a:effectLst/>
                <a:latin typeface="Times New Roman"/>
                <a:ea typeface="Times New Roman"/>
                <a:cs typeface="Times New Roman"/>
              </a:rPr>
              <a:t>черноморденький</a:t>
            </a:r>
            <a:r>
              <a:rPr lang="ru-RU" sz="2000" dirty="0" smtClean="0">
                <a:effectLst/>
                <a:latin typeface="Times New Roman"/>
                <a:ea typeface="Times New Roman"/>
                <a:cs typeface="Times New Roman"/>
              </a:rPr>
              <a:t> и наделен «терпеливой твердостью», «живыми ласковыми ушами». В описании этих героев писатель использует эпитеты, метафоры, сравнения, слова с уменьшительно-ласкательными суффиксами, что позволяет создать яркие образы, а читателю увидеть авторскую позицию. Животные  у писателя наделены разумом и мудростью.</a:t>
            </a:r>
            <a:endParaRPr lang="ru-RU" sz="2000" dirty="0">
              <a:ea typeface="Times New Roman"/>
              <a:cs typeface="Times New Roman"/>
            </a:endParaRPr>
          </a:p>
          <a:p>
            <a:pPr indent="194310" algn="just">
              <a:lnSpc>
                <a:spcPct val="115000"/>
              </a:lnSpc>
              <a:spcAft>
                <a:spcPts val="0"/>
              </a:spcAft>
            </a:pPr>
            <a:r>
              <a:rPr lang="ru-RU" sz="2000" b="1" dirty="0" smtClean="0">
                <a:effectLst/>
                <a:latin typeface="Times New Roman"/>
                <a:ea typeface="Times New Roman"/>
                <a:cs typeface="Times New Roman"/>
              </a:rPr>
              <a:t>Работа над изобразительно-выразительными средствами языка </a:t>
            </a:r>
            <a:r>
              <a:rPr lang="ru-RU" sz="2000" dirty="0" smtClean="0">
                <a:effectLst/>
                <a:latin typeface="Times New Roman"/>
                <a:ea typeface="Times New Roman"/>
                <a:cs typeface="Times New Roman"/>
              </a:rPr>
              <a:t>(ученики называют их и анализируют).</a:t>
            </a:r>
            <a:endParaRPr lang="ru-RU" sz="2000" dirty="0">
              <a:ea typeface="Times New Roman"/>
              <a:cs typeface="Times New Roman"/>
            </a:endParaRPr>
          </a:p>
          <a:p>
            <a:pPr indent="194310" algn="just">
              <a:lnSpc>
                <a:spcPct val="115000"/>
              </a:lnSpc>
              <a:spcAft>
                <a:spcPts val="0"/>
              </a:spcAft>
            </a:pPr>
            <a:r>
              <a:rPr lang="ru-RU" sz="2800" b="1" dirty="0" smtClean="0">
                <a:solidFill>
                  <a:srgbClr val="000000"/>
                </a:solidFill>
                <a:effectLst/>
                <a:latin typeface="Times New Roman"/>
                <a:ea typeface="Times New Roman"/>
                <a:cs typeface="Times New Roman"/>
              </a:rPr>
              <a:t>Комментарий:</a:t>
            </a:r>
            <a:r>
              <a:rPr lang="ru-RU" sz="2800" dirty="0" smtClean="0">
                <a:solidFill>
                  <a:srgbClr val="000000"/>
                </a:solidFill>
                <a:effectLst/>
                <a:latin typeface="Times New Roman"/>
                <a:ea typeface="Times New Roman"/>
                <a:cs typeface="Times New Roman"/>
              </a:rPr>
              <a:t> </a:t>
            </a:r>
            <a:r>
              <a:rPr lang="ru-RU" sz="2000" dirty="0" smtClean="0">
                <a:solidFill>
                  <a:srgbClr val="000000"/>
                </a:solidFill>
                <a:effectLst/>
                <a:latin typeface="Times New Roman"/>
                <a:ea typeface="Times New Roman"/>
                <a:cs typeface="Times New Roman"/>
              </a:rPr>
              <a:t>формируется читательское  умение  оценивать форму текста, целесообразность использованных автором приёмов, понимать авторскую позицию по отношению к героям.</a:t>
            </a:r>
            <a:endParaRPr lang="ru-RU" sz="2000" dirty="0">
              <a:ea typeface="Times New Roman"/>
              <a:cs typeface="Times New Roman"/>
            </a:endParaRPr>
          </a:p>
        </p:txBody>
      </p:sp>
    </p:spTree>
    <p:extLst>
      <p:ext uri="{BB962C8B-B14F-4D97-AF65-F5344CB8AC3E}">
        <p14:creationId xmlns:p14="http://schemas.microsoft.com/office/powerpoint/2010/main" val="31412203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7504" y="116632"/>
            <a:ext cx="8784976" cy="6757234"/>
          </a:xfrm>
          <a:prstGeom prst="rect">
            <a:avLst/>
          </a:prstGeom>
        </p:spPr>
        <p:txBody>
          <a:bodyPr wrap="square">
            <a:spAutoFit/>
          </a:bodyPr>
          <a:lstStyle/>
          <a:p>
            <a:pPr indent="194310" algn="just">
              <a:lnSpc>
                <a:spcPct val="115000"/>
              </a:lnSpc>
              <a:spcAft>
                <a:spcPts val="0"/>
              </a:spcAft>
            </a:pPr>
            <a:r>
              <a:rPr lang="ru-RU" sz="2000" b="1" dirty="0">
                <a:solidFill>
                  <a:srgbClr val="000000"/>
                </a:solidFill>
                <a:latin typeface="Times New Roman"/>
                <a:ea typeface="Times New Roman"/>
              </a:rPr>
              <a:t>Вопрос№ </a:t>
            </a:r>
            <a:r>
              <a:rPr lang="ru-RU" sz="2000" b="1" dirty="0" smtClean="0">
                <a:solidFill>
                  <a:srgbClr val="000000"/>
                </a:solidFill>
                <a:latin typeface="Times New Roman"/>
                <a:ea typeface="Times New Roman"/>
              </a:rPr>
              <a:t>13</a:t>
            </a:r>
            <a:r>
              <a:rPr lang="ru-RU" b="1" dirty="0" smtClean="0">
                <a:effectLst/>
                <a:latin typeface="Times New Roman"/>
                <a:ea typeface="Times New Roman"/>
                <a:cs typeface="Times New Roman"/>
              </a:rPr>
              <a:t> </a:t>
            </a:r>
            <a:r>
              <a:rPr lang="ru-RU" dirty="0" smtClean="0">
                <a:effectLst/>
                <a:latin typeface="Times New Roman"/>
                <a:ea typeface="Times New Roman"/>
                <a:cs typeface="Times New Roman"/>
              </a:rPr>
              <a:t>Каков же философский подтекст можно увидеть в изображении этих героев?</a:t>
            </a:r>
            <a:endParaRPr lang="ru-RU" sz="1400" dirty="0" smtClean="0">
              <a:ea typeface="Times New Roman"/>
              <a:cs typeface="Times New Roman"/>
            </a:endParaRPr>
          </a:p>
          <a:p>
            <a:pPr indent="194310" algn="just">
              <a:lnSpc>
                <a:spcPct val="115000"/>
              </a:lnSpc>
              <a:spcAft>
                <a:spcPts val="0"/>
              </a:spcAft>
            </a:pPr>
            <a:r>
              <a:rPr lang="ru-RU" b="1" dirty="0" smtClean="0">
                <a:effectLst/>
                <a:latin typeface="Times New Roman"/>
                <a:ea typeface="Times New Roman"/>
                <a:cs typeface="Times New Roman"/>
              </a:rPr>
              <a:t>Ответ.  </a:t>
            </a:r>
            <a:r>
              <a:rPr lang="ru-RU" dirty="0" smtClean="0">
                <a:effectLst/>
                <a:latin typeface="Times New Roman"/>
                <a:ea typeface="Times New Roman"/>
                <a:cs typeface="Times New Roman"/>
              </a:rPr>
              <a:t>Миниатюра называется «Способ двигаться»</a:t>
            </a:r>
            <a:r>
              <a:rPr lang="ru-RU" b="1" dirty="0" smtClean="0">
                <a:effectLst/>
                <a:latin typeface="Times New Roman"/>
                <a:ea typeface="Times New Roman"/>
                <a:cs typeface="Times New Roman"/>
              </a:rPr>
              <a:t>  </a:t>
            </a:r>
            <a:r>
              <a:rPr lang="ru-RU" dirty="0" smtClean="0">
                <a:effectLst/>
                <a:latin typeface="Times New Roman"/>
                <a:ea typeface="Times New Roman"/>
                <a:cs typeface="Times New Roman"/>
              </a:rPr>
              <a:t>и, конечно, автор имеет в виду человека, который выбирает этот способ. И мы понимаем, что всадник, скачущий на коне, видит окружающий мир в многообразии и неповторимости его красоты и обретает разум. И это благодаря коню, который сродни человеку. Не спеша, исполненный достоинства, важно движется верблюд, и путь человека, связанного с ним, - это путь обретения мудрости. Читая об ишачке с «живыми ласковыми ушами», мы видим человека, сидящего на ишачке, которому предстоит преодолеть  горные вершины, пройти опасными тропами, и видеть, и слышать все, что другому не под силу.</a:t>
            </a:r>
            <a:endParaRPr lang="ru-RU" sz="1400" dirty="0">
              <a:ea typeface="Times New Roman"/>
              <a:cs typeface="Times New Roman"/>
            </a:endParaRPr>
          </a:p>
          <a:p>
            <a:pPr indent="194310" algn="just" fontAlgn="base">
              <a:spcAft>
                <a:spcPts val="0"/>
              </a:spcAft>
            </a:pPr>
            <a:r>
              <a:rPr lang="ru-RU" b="1" dirty="0" smtClean="0">
                <a:solidFill>
                  <a:srgbClr val="000000"/>
                </a:solidFill>
                <a:effectLst/>
                <a:latin typeface="Times New Roman"/>
                <a:ea typeface="Times New Roman"/>
              </a:rPr>
              <a:t>Комментарий:</a:t>
            </a:r>
            <a:r>
              <a:rPr lang="ru-RU" dirty="0" smtClean="0">
                <a:solidFill>
                  <a:srgbClr val="000000"/>
                </a:solidFill>
                <a:effectLst/>
                <a:latin typeface="Times New Roman"/>
                <a:ea typeface="Times New Roman"/>
              </a:rPr>
              <a:t> формируется читательское  умение  интерпретировать текст, учитывая жанр или ситуацию функционирования текста и понимать авторскую позицию по отношению к обсуждаемой проблеме (</a:t>
            </a:r>
            <a:r>
              <a:rPr lang="ru-RU" b="1" i="1" dirty="0" smtClean="0">
                <a:solidFill>
                  <a:srgbClr val="000000"/>
                </a:solidFill>
                <a:effectLst/>
                <a:latin typeface="Times New Roman"/>
                <a:ea typeface="Times New Roman"/>
              </a:rPr>
              <a:t>вторая группа читательских умений).</a:t>
            </a:r>
            <a:endParaRPr lang="ru-RU" sz="1600" b="1" i="1" dirty="0" smtClean="0">
              <a:effectLst/>
              <a:latin typeface="Times New Roman"/>
              <a:ea typeface="Times New Roman"/>
            </a:endParaRPr>
          </a:p>
          <a:p>
            <a:pPr indent="194310" algn="just">
              <a:lnSpc>
                <a:spcPct val="115000"/>
              </a:lnSpc>
              <a:spcAft>
                <a:spcPts val="0"/>
              </a:spcAft>
            </a:pPr>
            <a:r>
              <a:rPr lang="ru-RU" sz="2000" b="1" dirty="0">
                <a:solidFill>
                  <a:srgbClr val="000000"/>
                </a:solidFill>
                <a:latin typeface="Times New Roman"/>
                <a:ea typeface="Times New Roman"/>
              </a:rPr>
              <a:t>Вопрос№ </a:t>
            </a:r>
            <a:r>
              <a:rPr lang="ru-RU" sz="2000" b="1" dirty="0" smtClean="0">
                <a:solidFill>
                  <a:srgbClr val="000000"/>
                </a:solidFill>
                <a:latin typeface="Times New Roman"/>
                <a:ea typeface="Times New Roman"/>
              </a:rPr>
              <a:t>14</a:t>
            </a:r>
            <a:r>
              <a:rPr lang="ru-RU" b="1" dirty="0" smtClean="0">
                <a:effectLst/>
                <a:latin typeface="Times New Roman"/>
                <a:ea typeface="Times New Roman"/>
                <a:cs typeface="Times New Roman"/>
              </a:rPr>
              <a:t>  </a:t>
            </a:r>
            <a:r>
              <a:rPr lang="ru-RU" dirty="0" smtClean="0">
                <a:effectLst/>
                <a:latin typeface="Times New Roman"/>
                <a:ea typeface="Times New Roman"/>
                <a:cs typeface="Times New Roman"/>
              </a:rPr>
              <a:t>А каков же путь человека, выбравшего зловещую машину?</a:t>
            </a:r>
            <a:endParaRPr lang="ru-RU" sz="1400" dirty="0">
              <a:ea typeface="Times New Roman"/>
              <a:cs typeface="Times New Roman"/>
            </a:endParaRPr>
          </a:p>
          <a:p>
            <a:pPr indent="194310" algn="just">
              <a:lnSpc>
                <a:spcPct val="115000"/>
              </a:lnSpc>
              <a:spcAft>
                <a:spcPts val="0"/>
              </a:spcAft>
            </a:pPr>
            <a:r>
              <a:rPr lang="ru-RU" b="1" dirty="0" smtClean="0">
                <a:effectLst/>
                <a:latin typeface="Times New Roman"/>
                <a:ea typeface="Times New Roman"/>
                <a:cs typeface="Times New Roman"/>
              </a:rPr>
              <a:t>Ответ.  </a:t>
            </a:r>
            <a:r>
              <a:rPr lang="ru-RU" dirty="0" smtClean="0">
                <a:effectLst/>
                <a:latin typeface="Times New Roman"/>
                <a:ea typeface="Times New Roman"/>
                <a:cs typeface="Times New Roman"/>
              </a:rPr>
              <a:t>Это путь человека, который мчится на этом </a:t>
            </a:r>
            <a:r>
              <a:rPr lang="ru-RU" dirty="0" err="1" smtClean="0">
                <a:effectLst/>
                <a:latin typeface="Times New Roman"/>
                <a:ea typeface="Times New Roman"/>
                <a:cs typeface="Times New Roman"/>
              </a:rPr>
              <a:t>безобразнейшем</a:t>
            </a:r>
            <a:r>
              <a:rPr lang="ru-RU" dirty="0" smtClean="0">
                <a:effectLst/>
                <a:latin typeface="Times New Roman"/>
                <a:ea typeface="Times New Roman"/>
                <a:cs typeface="Times New Roman"/>
              </a:rPr>
              <a:t> творении Земли, погрязая в суете, потребительски воспринимая мир за окнами зловещей машины, плюющей «фиолетовым  вонючим дымом».</a:t>
            </a:r>
            <a:endParaRPr lang="ru-RU" sz="1400" dirty="0">
              <a:ea typeface="Times New Roman"/>
              <a:cs typeface="Times New Roman"/>
            </a:endParaRPr>
          </a:p>
          <a:p>
            <a:pPr indent="194310" algn="just">
              <a:lnSpc>
                <a:spcPct val="115000"/>
              </a:lnSpc>
              <a:spcAft>
                <a:spcPts val="0"/>
              </a:spcAft>
            </a:pPr>
            <a:r>
              <a:rPr lang="ru-RU" sz="2400" b="1" dirty="0" smtClean="0">
                <a:solidFill>
                  <a:srgbClr val="000000"/>
                </a:solidFill>
                <a:effectLst/>
                <a:latin typeface="Times New Roman"/>
                <a:ea typeface="Times New Roman"/>
                <a:cs typeface="Times New Roman"/>
              </a:rPr>
              <a:t>Комментарий:</a:t>
            </a:r>
            <a:r>
              <a:rPr lang="ru-RU" sz="2400" dirty="0" smtClean="0">
                <a:solidFill>
                  <a:srgbClr val="000000"/>
                </a:solidFill>
                <a:effectLst/>
                <a:latin typeface="Times New Roman"/>
                <a:ea typeface="Times New Roman"/>
                <a:cs typeface="Times New Roman"/>
              </a:rPr>
              <a:t> </a:t>
            </a:r>
            <a:r>
              <a:rPr lang="ru-RU" dirty="0" smtClean="0">
                <a:solidFill>
                  <a:srgbClr val="000000"/>
                </a:solidFill>
                <a:effectLst/>
                <a:latin typeface="Times New Roman"/>
                <a:ea typeface="Times New Roman"/>
                <a:cs typeface="Times New Roman"/>
              </a:rPr>
              <a:t>формируется читательское  умение  понимать чувства, мотивы, характеры героев.</a:t>
            </a:r>
            <a:endParaRPr lang="ru-RU" sz="1400" dirty="0">
              <a:ea typeface="Times New Roman"/>
              <a:cs typeface="Times New Roman"/>
            </a:endParaRPr>
          </a:p>
        </p:txBody>
      </p:sp>
    </p:spTree>
    <p:extLst>
      <p:ext uri="{BB962C8B-B14F-4D97-AF65-F5344CB8AC3E}">
        <p14:creationId xmlns:p14="http://schemas.microsoft.com/office/powerpoint/2010/main" val="29825164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188640"/>
            <a:ext cx="8856984" cy="5826210"/>
          </a:xfrm>
          <a:prstGeom prst="rect">
            <a:avLst/>
          </a:prstGeom>
        </p:spPr>
        <p:txBody>
          <a:bodyPr wrap="square">
            <a:spAutoFit/>
          </a:bodyPr>
          <a:lstStyle/>
          <a:p>
            <a:pPr indent="194310" algn="just">
              <a:lnSpc>
                <a:spcPct val="115000"/>
              </a:lnSpc>
              <a:spcAft>
                <a:spcPts val="0"/>
              </a:spcAft>
            </a:pPr>
            <a:r>
              <a:rPr lang="ru-RU" sz="2000" b="1" smtClean="0">
                <a:effectLst/>
                <a:latin typeface="Times New Roman"/>
                <a:ea typeface="Times New Roman"/>
                <a:cs typeface="Times New Roman"/>
              </a:rPr>
              <a:t> </a:t>
            </a:r>
          </a:p>
          <a:p>
            <a:pPr indent="194310" algn="just">
              <a:lnSpc>
                <a:spcPct val="115000"/>
              </a:lnSpc>
              <a:spcAft>
                <a:spcPts val="0"/>
              </a:spcAft>
            </a:pPr>
            <a:r>
              <a:rPr lang="ru-RU" sz="2000" b="1" smtClean="0">
                <a:solidFill>
                  <a:srgbClr val="000000"/>
                </a:solidFill>
                <a:latin typeface="Times New Roman"/>
                <a:ea typeface="Times New Roman"/>
              </a:rPr>
              <a:t>Вопрос</a:t>
            </a:r>
            <a:r>
              <a:rPr lang="ru-RU" sz="2000" b="1" dirty="0">
                <a:solidFill>
                  <a:srgbClr val="000000"/>
                </a:solidFill>
                <a:latin typeface="Times New Roman"/>
                <a:ea typeface="Times New Roman"/>
              </a:rPr>
              <a:t>№ </a:t>
            </a:r>
            <a:r>
              <a:rPr lang="ru-RU" sz="2000" b="1" dirty="0" smtClean="0">
                <a:solidFill>
                  <a:srgbClr val="000000"/>
                </a:solidFill>
                <a:latin typeface="Times New Roman"/>
                <a:ea typeface="Times New Roman"/>
              </a:rPr>
              <a:t>15</a:t>
            </a:r>
            <a:r>
              <a:rPr lang="ru-RU" sz="2000" b="1" dirty="0" smtClean="0">
                <a:effectLst/>
                <a:latin typeface="Times New Roman"/>
                <a:ea typeface="Times New Roman"/>
                <a:cs typeface="Times New Roman"/>
              </a:rPr>
              <a:t> </a:t>
            </a:r>
            <a:r>
              <a:rPr lang="ru-RU" sz="2000" dirty="0" smtClean="0">
                <a:effectLst/>
                <a:latin typeface="Times New Roman"/>
                <a:ea typeface="Times New Roman"/>
                <a:cs typeface="Times New Roman"/>
              </a:rPr>
              <a:t>Согласны ли вы с тем, что в подтексте миниатюр</a:t>
            </a:r>
            <a:r>
              <a:rPr lang="ru-RU" sz="2000" b="1" dirty="0" smtClean="0">
                <a:effectLst/>
                <a:latin typeface="Times New Roman"/>
                <a:ea typeface="Times New Roman"/>
                <a:cs typeface="Times New Roman"/>
              </a:rPr>
              <a:t> </a:t>
            </a:r>
            <a:r>
              <a:rPr lang="ru-RU" sz="2000" dirty="0" err="1" smtClean="0">
                <a:effectLst/>
                <a:latin typeface="Times New Roman"/>
                <a:ea typeface="Times New Roman"/>
                <a:cs typeface="Times New Roman"/>
              </a:rPr>
              <a:t>А.И.Солженицына</a:t>
            </a:r>
            <a:r>
              <a:rPr lang="ru-RU" sz="2000" dirty="0" smtClean="0">
                <a:effectLst/>
                <a:latin typeface="Times New Roman"/>
                <a:ea typeface="Times New Roman"/>
                <a:cs typeface="Times New Roman"/>
              </a:rPr>
              <a:t> идёт речь о собирании себя,  об обретении человеком целостности?</a:t>
            </a:r>
            <a:endParaRPr lang="ru-RU" sz="2000" dirty="0" smtClean="0">
              <a:ea typeface="Times New Roman"/>
              <a:cs typeface="Times New Roman"/>
            </a:endParaRPr>
          </a:p>
          <a:p>
            <a:pPr indent="194310" algn="just">
              <a:lnSpc>
                <a:spcPct val="115000"/>
              </a:lnSpc>
              <a:spcAft>
                <a:spcPts val="0"/>
              </a:spcAft>
            </a:pPr>
            <a:r>
              <a:rPr lang="ru-RU" sz="2000" b="1" dirty="0" smtClean="0">
                <a:effectLst/>
                <a:latin typeface="Times New Roman"/>
                <a:ea typeface="Times New Roman"/>
                <a:cs typeface="Times New Roman"/>
              </a:rPr>
              <a:t>Ответ.</a:t>
            </a:r>
            <a:r>
              <a:rPr lang="ru-RU" sz="2000" dirty="0" smtClean="0">
                <a:effectLst/>
                <a:latin typeface="Times New Roman"/>
                <a:ea typeface="Times New Roman"/>
                <a:cs typeface="Times New Roman"/>
              </a:rPr>
              <a:t> </a:t>
            </a:r>
            <a:r>
              <a:rPr lang="ru-RU" sz="2000" dirty="0" err="1" smtClean="0">
                <a:effectLst/>
                <a:latin typeface="Times New Roman"/>
                <a:ea typeface="Times New Roman"/>
                <a:cs typeface="Times New Roman"/>
              </a:rPr>
              <a:t>А.И.Солженицын</a:t>
            </a:r>
            <a:r>
              <a:rPr lang="ru-RU" sz="2000" dirty="0" smtClean="0">
                <a:effectLst/>
                <a:latin typeface="Times New Roman"/>
                <a:ea typeface="Times New Roman"/>
                <a:cs typeface="Times New Roman"/>
              </a:rPr>
              <a:t>, конечно,  не призывает нас пересаживаться на коня, верблюда и ишака. Но мы должны помнить, что, выбирая способ двигаться,  важно знать, что самый главный путь, по которому мы должны пройти, - это  путь к самому себе, а он не терпит суеты. А чтобы не ошибиться в выборе пути, надо уметь собирать себя, не погрязая в суете и </a:t>
            </a:r>
            <a:r>
              <a:rPr lang="ru-RU" sz="2000" dirty="0" err="1" smtClean="0">
                <a:effectLst/>
                <a:latin typeface="Times New Roman"/>
                <a:ea typeface="Times New Roman"/>
                <a:cs typeface="Times New Roman"/>
              </a:rPr>
              <a:t>потребительстве</a:t>
            </a:r>
            <a:r>
              <a:rPr lang="ru-RU" sz="2000" dirty="0" smtClean="0">
                <a:effectLst/>
                <a:latin typeface="Times New Roman"/>
                <a:ea typeface="Times New Roman"/>
                <a:cs typeface="Times New Roman"/>
              </a:rPr>
              <a:t>,  обретая целостность.</a:t>
            </a:r>
            <a:endParaRPr lang="ru-RU" sz="2000" dirty="0">
              <a:ea typeface="Times New Roman"/>
              <a:cs typeface="Times New Roman"/>
            </a:endParaRPr>
          </a:p>
          <a:p>
            <a:pPr indent="194310" algn="just">
              <a:lnSpc>
                <a:spcPct val="115000"/>
              </a:lnSpc>
              <a:spcAft>
                <a:spcPts val="0"/>
              </a:spcAft>
            </a:pPr>
            <a:r>
              <a:rPr lang="ru-RU" sz="2000" dirty="0" smtClean="0">
                <a:effectLst/>
                <a:latin typeface="Times New Roman"/>
                <a:ea typeface="Times New Roman"/>
                <a:cs typeface="Times New Roman"/>
              </a:rPr>
              <a:t>Вывод писателя можно назвать уроком читателю: </a:t>
            </a:r>
            <a:r>
              <a:rPr lang="ru-RU" sz="2000" b="1" i="1" dirty="0" smtClean="0">
                <a:effectLst/>
                <a:latin typeface="Times New Roman"/>
                <a:ea typeface="Times New Roman"/>
                <a:cs typeface="Times New Roman"/>
              </a:rPr>
              <a:t>«Что ж, каковы и мы – таков и наш способ двигаться».</a:t>
            </a:r>
            <a:endParaRPr lang="ru-RU" sz="2000" dirty="0">
              <a:ea typeface="Times New Roman"/>
              <a:cs typeface="Times New Roman"/>
            </a:endParaRPr>
          </a:p>
          <a:p>
            <a:pPr indent="194310" algn="just">
              <a:lnSpc>
                <a:spcPct val="115000"/>
              </a:lnSpc>
              <a:spcAft>
                <a:spcPts val="0"/>
              </a:spcAft>
            </a:pPr>
            <a:r>
              <a:rPr lang="ru-RU" sz="2400" b="1" dirty="0" smtClean="0">
                <a:solidFill>
                  <a:srgbClr val="000000"/>
                </a:solidFill>
                <a:effectLst/>
                <a:latin typeface="Times New Roman"/>
                <a:ea typeface="Times New Roman"/>
                <a:cs typeface="Times New Roman"/>
              </a:rPr>
              <a:t>Комментарий:</a:t>
            </a:r>
            <a:r>
              <a:rPr lang="ru-RU" sz="2000" dirty="0" smtClean="0">
                <a:solidFill>
                  <a:srgbClr val="000000"/>
                </a:solidFill>
                <a:effectLst/>
                <a:latin typeface="Times New Roman"/>
                <a:ea typeface="Times New Roman"/>
                <a:cs typeface="Times New Roman"/>
              </a:rPr>
              <a:t> формируется читательское  умение  высказывать и обосновывать собственную точку зрения по вопросу, обсуждаемому в тексте </a:t>
            </a:r>
            <a:r>
              <a:rPr lang="ru-RU" sz="2000" b="1" i="1" dirty="0" smtClean="0">
                <a:solidFill>
                  <a:srgbClr val="000000"/>
                </a:solidFill>
                <a:effectLst/>
                <a:latin typeface="Times New Roman"/>
                <a:ea typeface="Times New Roman"/>
                <a:cs typeface="Times New Roman"/>
              </a:rPr>
              <a:t>(третья группа читательских умений)</a:t>
            </a:r>
            <a:r>
              <a:rPr lang="ru-RU" sz="2000" dirty="0" smtClean="0">
                <a:solidFill>
                  <a:srgbClr val="000000"/>
                </a:solidFill>
                <a:effectLst/>
                <a:latin typeface="Times New Roman"/>
                <a:ea typeface="Times New Roman"/>
                <a:cs typeface="Times New Roman"/>
              </a:rPr>
              <a:t>, а также делать выводы на основе интеграции из разных текстов  (</a:t>
            </a:r>
            <a:r>
              <a:rPr lang="ru-RU" sz="2000" b="1" i="1" dirty="0" smtClean="0">
                <a:solidFill>
                  <a:srgbClr val="000000"/>
                </a:solidFill>
                <a:effectLst/>
                <a:latin typeface="Times New Roman"/>
                <a:ea typeface="Times New Roman"/>
                <a:cs typeface="Times New Roman"/>
              </a:rPr>
              <a:t>вторая группа читательских умений).</a:t>
            </a:r>
            <a:endParaRPr lang="ru-RU" sz="2000" b="1" i="1" dirty="0">
              <a:ea typeface="Times New Roman"/>
              <a:cs typeface="Times New Roman"/>
            </a:endParaRPr>
          </a:p>
        </p:txBody>
      </p:sp>
    </p:spTree>
    <p:extLst>
      <p:ext uri="{BB962C8B-B14F-4D97-AF65-F5344CB8AC3E}">
        <p14:creationId xmlns:p14="http://schemas.microsoft.com/office/powerpoint/2010/main" val="18831269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496" y="116632"/>
            <a:ext cx="9073008" cy="6370975"/>
          </a:xfrm>
          <a:prstGeom prst="rect">
            <a:avLst/>
          </a:prstGeom>
        </p:spPr>
        <p:txBody>
          <a:bodyPr wrap="square">
            <a:spAutoFit/>
          </a:bodyPr>
          <a:lstStyle/>
          <a:p>
            <a:pPr indent="194310" algn="just" fontAlgn="base">
              <a:spcAft>
                <a:spcPts val="0"/>
              </a:spcAft>
            </a:pPr>
            <a:r>
              <a:rPr lang="ru-RU" sz="2400" dirty="0" smtClean="0">
                <a:effectLst/>
                <a:latin typeface="Times New Roman"/>
                <a:ea typeface="Times New Roman"/>
              </a:rPr>
              <a:t>Итак, мы проследили </a:t>
            </a:r>
            <a:r>
              <a:rPr lang="ru-RU" sz="2400" b="1" dirty="0" smtClean="0">
                <a:solidFill>
                  <a:srgbClr val="000000"/>
                </a:solidFill>
                <a:effectLst/>
                <a:latin typeface="Times New Roman"/>
                <a:ea typeface="Times New Roman"/>
              </a:rPr>
              <a:t> тему пути в лирических миниатюрах А.И. Солженицына из цикла «Крохотки», </a:t>
            </a:r>
            <a:r>
              <a:rPr lang="ru-RU" sz="2400" dirty="0" smtClean="0">
                <a:solidFill>
                  <a:srgbClr val="000000"/>
                </a:solidFill>
                <a:effectLst/>
                <a:latin typeface="Times New Roman"/>
                <a:ea typeface="Times New Roman"/>
              </a:rPr>
              <a:t>которая </a:t>
            </a:r>
            <a:r>
              <a:rPr lang="ru-RU" sz="2400" dirty="0" smtClean="0">
                <a:effectLst/>
                <a:latin typeface="Times New Roman"/>
                <a:ea typeface="Times New Roman"/>
              </a:rPr>
              <a:t> заставила нас  задуматься о судьбе человека, об образе его жизни, о выборе цели, обретении смысла. Чтобы обрести смысл жизни, необходимо научиться различать добро и зло, понимать, что плыть по течению – значит жить как можно легче, становиться живым мертвецом. Мы убедились, насколько глубоко автор, благодаря своему таланту, размышляет о жизненном пути человека. Мы увидели, что автор  -  человек, любящий мир живой природы и живых людей, способных любоваться Божьим творением, останавливать свой взор на окружающем мире и задумываться о смысле жизни, обретая мудрость. Чтобы ответить на вопрос о том, «что хочет сказать  Солженицын нам  о выборе пути, о смысле нашей жизни, конкретно-исторической и сопричастной вечности», надо понимать, что писатель выносит приговор идеалу «рыночного благоденствия», отвергая идеал </a:t>
            </a:r>
            <a:r>
              <a:rPr lang="ru-RU" sz="2400" dirty="0" err="1" smtClean="0">
                <a:effectLst/>
                <a:latin typeface="Times New Roman"/>
                <a:ea typeface="Times New Roman"/>
              </a:rPr>
              <a:t>эвдемонической</a:t>
            </a:r>
            <a:r>
              <a:rPr lang="ru-RU" sz="2400" dirty="0" smtClean="0">
                <a:effectLst/>
                <a:latin typeface="Times New Roman"/>
                <a:ea typeface="Times New Roman"/>
              </a:rPr>
              <a:t> культуры и противопоставляя ему идеал духовного возрастания человека. </a:t>
            </a:r>
            <a:endParaRPr lang="ru-RU" sz="2400" dirty="0">
              <a:effectLst/>
              <a:latin typeface="Times New Roman"/>
              <a:ea typeface="Times New Roman"/>
            </a:endParaRPr>
          </a:p>
        </p:txBody>
      </p:sp>
    </p:spTree>
    <p:extLst>
      <p:ext uri="{BB962C8B-B14F-4D97-AF65-F5344CB8AC3E}">
        <p14:creationId xmlns:p14="http://schemas.microsoft.com/office/powerpoint/2010/main" val="5617500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260648"/>
            <a:ext cx="9036496" cy="5352747"/>
          </a:xfrm>
          <a:prstGeom prst="rect">
            <a:avLst/>
          </a:prstGeom>
        </p:spPr>
        <p:txBody>
          <a:bodyPr wrap="square">
            <a:spAutoFit/>
          </a:bodyPr>
          <a:lstStyle/>
          <a:p>
            <a:pPr indent="450215" algn="ctr">
              <a:lnSpc>
                <a:spcPct val="115000"/>
              </a:lnSpc>
              <a:spcAft>
                <a:spcPts val="1000"/>
              </a:spcAft>
            </a:pPr>
            <a:r>
              <a:rPr lang="ru-RU" sz="1200" b="1" dirty="0">
                <a:latin typeface="Times New Roman"/>
                <a:ea typeface="Calibri"/>
                <a:cs typeface="Times New Roman"/>
              </a:rPr>
              <a:t>А вам какой способ двигаться </a:t>
            </a:r>
            <a:r>
              <a:rPr lang="ru-RU" sz="1200" b="1" dirty="0" smtClean="0">
                <a:latin typeface="Times New Roman"/>
                <a:ea typeface="Calibri"/>
                <a:cs typeface="Times New Roman"/>
              </a:rPr>
              <a:t>ближе?</a:t>
            </a:r>
            <a:endParaRPr lang="ru-RU" sz="1200" dirty="0" smtClean="0">
              <a:ea typeface="Calibri"/>
              <a:cs typeface="Times New Roman"/>
            </a:endParaRPr>
          </a:p>
          <a:p>
            <a:pPr indent="450215" algn="just">
              <a:lnSpc>
                <a:spcPct val="115000"/>
              </a:lnSpc>
              <a:spcAft>
                <a:spcPts val="0"/>
              </a:spcAft>
            </a:pPr>
            <a:r>
              <a:rPr lang="ru-RU" sz="1200" dirty="0" smtClean="0">
                <a:latin typeface="Times New Roman"/>
                <a:ea typeface="Calibri"/>
                <a:cs typeface="Times New Roman"/>
              </a:rPr>
              <a:t>Жизнь – это путь. Путь поиска смысла жизни, путь духовных исканий.</a:t>
            </a:r>
            <a:endParaRPr lang="ru-RU" sz="1200" dirty="0" smtClean="0">
              <a:ea typeface="Calibri"/>
              <a:cs typeface="Times New Roman"/>
            </a:endParaRPr>
          </a:p>
          <a:p>
            <a:pPr indent="450215" algn="just">
              <a:lnSpc>
                <a:spcPct val="115000"/>
              </a:lnSpc>
              <a:spcAft>
                <a:spcPts val="0"/>
              </a:spcAft>
            </a:pPr>
            <a:r>
              <a:rPr lang="ru-RU" sz="1200" dirty="0" smtClean="0">
                <a:latin typeface="Times New Roman"/>
                <a:ea typeface="Calibri"/>
                <a:cs typeface="Times New Roman"/>
              </a:rPr>
              <a:t>И</a:t>
            </a:r>
            <a:r>
              <a:rPr lang="ru-RU" sz="1200" dirty="0">
                <a:latin typeface="Times New Roman"/>
                <a:ea typeface="Calibri"/>
                <a:cs typeface="Times New Roman"/>
              </a:rPr>
              <a:t>, конечно, путь к самому себе.  И он, этот путь, заключается в собирании самого себя, обретении целостности. Христиане, например, считают, что только на путях веры происходит встреча человека с самим собой. Русская литература дала нам немало примеров жизненного пути человека, в том числе духовного. Стадии духовного роста героев исследовала и зарубежная литература.  Достаточно вспомнить «Оскара и  Розовую  Даму» </a:t>
            </a:r>
            <a:r>
              <a:rPr lang="ru-RU" sz="1200" dirty="0" err="1">
                <a:latin typeface="Times New Roman"/>
                <a:ea typeface="Calibri"/>
                <a:cs typeface="Times New Roman"/>
              </a:rPr>
              <a:t>Э.Э.Шмитта</a:t>
            </a:r>
            <a:r>
              <a:rPr lang="ru-RU" sz="1200" dirty="0">
                <a:latin typeface="Times New Roman"/>
                <a:ea typeface="Calibri"/>
                <a:cs typeface="Times New Roman"/>
              </a:rPr>
              <a:t>.</a:t>
            </a:r>
            <a:endParaRPr lang="ru-RU" sz="1200" dirty="0">
              <a:ea typeface="Calibri"/>
              <a:cs typeface="Times New Roman"/>
            </a:endParaRPr>
          </a:p>
          <a:p>
            <a:pPr indent="450215" algn="just">
              <a:lnSpc>
                <a:spcPct val="115000"/>
              </a:lnSpc>
              <a:spcAft>
                <a:spcPts val="0"/>
              </a:spcAft>
            </a:pPr>
            <a:r>
              <a:rPr lang="ru-RU" sz="1200" dirty="0">
                <a:latin typeface="Times New Roman"/>
                <a:ea typeface="Calibri"/>
                <a:cs typeface="Times New Roman"/>
              </a:rPr>
              <a:t>Но сегодня мне хочется сказать о цикле миниатюр </a:t>
            </a:r>
            <a:r>
              <a:rPr lang="ru-RU" sz="1200" dirty="0" err="1">
                <a:latin typeface="Times New Roman"/>
                <a:ea typeface="Calibri"/>
                <a:cs typeface="Times New Roman"/>
              </a:rPr>
              <a:t>А.И.Солженицына</a:t>
            </a:r>
            <a:r>
              <a:rPr lang="ru-RU" sz="1200" dirty="0">
                <a:latin typeface="Times New Roman"/>
                <a:ea typeface="Calibri"/>
                <a:cs typeface="Times New Roman"/>
              </a:rPr>
              <a:t> «Крохотки». Эти, в несколько слов изложенные философские рассуждения писателя, глубоко и многосторонне ставят проблему выбора жизненного пути человека, что невольно заставляет читателя задуматься о том, как он живет.</a:t>
            </a:r>
            <a:endParaRPr lang="ru-RU" sz="1200" dirty="0">
              <a:ea typeface="Calibri"/>
              <a:cs typeface="Times New Roman"/>
            </a:endParaRPr>
          </a:p>
          <a:p>
            <a:pPr indent="450215" algn="just">
              <a:lnSpc>
                <a:spcPct val="115000"/>
              </a:lnSpc>
              <a:spcAft>
                <a:spcPts val="0"/>
              </a:spcAft>
            </a:pPr>
            <a:r>
              <a:rPr lang="ru-RU" sz="1200" dirty="0">
                <a:latin typeface="Times New Roman"/>
                <a:ea typeface="Calibri"/>
                <a:cs typeface="Times New Roman"/>
              </a:rPr>
              <a:t>«Способ двигаться» – миниатюра в четырнадцать строк, построенная по принципу антитезы. В первой части писатель говорит о выборе человеком способа двигаться. Автор любуется конем с «разметанной гривой, с разумным  горячим взглядом». И мы понимаем, что всадник, скачущий на коне, видит окружающий мир в многообразии и неповторимости его красоты и обретает разум. Верблюд в восприятии </a:t>
            </a:r>
            <a:r>
              <a:rPr lang="ru-RU" sz="1200" dirty="0" err="1">
                <a:latin typeface="Times New Roman"/>
                <a:ea typeface="Calibri"/>
                <a:cs typeface="Times New Roman"/>
              </a:rPr>
              <a:t>А.И.Солженицына</a:t>
            </a:r>
            <a:r>
              <a:rPr lang="ru-RU" sz="1200" dirty="0">
                <a:latin typeface="Times New Roman"/>
                <a:ea typeface="Calibri"/>
                <a:cs typeface="Times New Roman"/>
              </a:rPr>
              <a:t> «двугорбый лебедь, медлительный мудрец с усмешкой познания на круглых губах!» Не спеша, исполненный достоинства, важно движется верблюд, и путь человека, связанного с ним, - это путь обретения мудрости. Трогательно пишет автор об ишачке, он у него </a:t>
            </a:r>
            <a:r>
              <a:rPr lang="ru-RU" sz="1200" dirty="0" err="1">
                <a:latin typeface="Times New Roman"/>
                <a:ea typeface="Calibri"/>
                <a:cs typeface="Times New Roman"/>
              </a:rPr>
              <a:t>черноморденький</a:t>
            </a:r>
            <a:r>
              <a:rPr lang="ru-RU" sz="1200" dirty="0">
                <a:latin typeface="Times New Roman"/>
                <a:ea typeface="Calibri"/>
                <a:cs typeface="Times New Roman"/>
              </a:rPr>
              <a:t> и наделен «терпеливой твердостью», «живыми ласковыми ушами». Читая эти строки, мы видим человека, сидящего на ишачке, которому предстоит преодолеть  горные вершины, пройти опасными тропами, и видеть, и слышать все, что другому не под силу. «А мы избрали?..» - задает вопрос писатель, начиная вторую часть, и рисует образ «</a:t>
            </a:r>
            <a:r>
              <a:rPr lang="ru-RU" sz="1200" dirty="0" err="1">
                <a:latin typeface="Times New Roman"/>
                <a:ea typeface="Calibri"/>
                <a:cs typeface="Times New Roman"/>
              </a:rPr>
              <a:t>безобразнейшего</a:t>
            </a:r>
            <a:r>
              <a:rPr lang="ru-RU" sz="1200" dirty="0">
                <a:latin typeface="Times New Roman"/>
                <a:ea typeface="Calibri"/>
                <a:cs typeface="Times New Roman"/>
              </a:rPr>
              <a:t> из творений Земли» средства передвижения. У него «резиновые быстрые лапы», «мертвые и стеклянные глаза», и «тупое ребристое рыло». И ему не дано восхититься необъятностью степи, запахом трав. «Он не проржет…о любви к кобылице или хозяину». А человек мчится на этом </a:t>
            </a:r>
            <a:r>
              <a:rPr lang="ru-RU" sz="1200" dirty="0" err="1">
                <a:latin typeface="Times New Roman"/>
                <a:ea typeface="Calibri"/>
                <a:cs typeface="Times New Roman"/>
              </a:rPr>
              <a:t>безобразнейшем</a:t>
            </a:r>
            <a:r>
              <a:rPr lang="ru-RU" sz="1200" dirty="0">
                <a:latin typeface="Times New Roman"/>
                <a:ea typeface="Calibri"/>
                <a:cs typeface="Times New Roman"/>
              </a:rPr>
              <a:t> творении Земли, погрязая в суете, потребительски воспринимая мир за окнами зловещей машины, плюющей «фиолетовым вонючим дымом».</a:t>
            </a:r>
            <a:endParaRPr lang="ru-RU" sz="1200" dirty="0">
              <a:ea typeface="Calibri"/>
              <a:cs typeface="Times New Roman"/>
            </a:endParaRPr>
          </a:p>
          <a:p>
            <a:pPr indent="450215" algn="just">
              <a:lnSpc>
                <a:spcPct val="115000"/>
              </a:lnSpc>
              <a:spcAft>
                <a:spcPts val="0"/>
              </a:spcAft>
            </a:pPr>
            <a:r>
              <a:rPr lang="ru-RU" sz="1200" dirty="0">
                <a:latin typeface="Times New Roman"/>
                <a:ea typeface="Calibri"/>
                <a:cs typeface="Times New Roman"/>
              </a:rPr>
              <a:t>Вывод писателя звучит как урок читателю: «Что ж, каковы и мы – таков и наш способ двигаться». </a:t>
            </a:r>
            <a:r>
              <a:rPr lang="ru-RU" sz="1200" dirty="0" err="1">
                <a:latin typeface="Times New Roman"/>
                <a:ea typeface="Calibri"/>
                <a:cs typeface="Times New Roman"/>
              </a:rPr>
              <a:t>А.И.Солженицын</a:t>
            </a:r>
            <a:r>
              <a:rPr lang="ru-RU" sz="1200" dirty="0">
                <a:latin typeface="Times New Roman"/>
                <a:ea typeface="Calibri"/>
                <a:cs typeface="Times New Roman"/>
              </a:rPr>
              <a:t>, конечно,  не призывает нас пересаживаться на коня, верблюда и ишака. Но мы должны помнить, что, выбирая способ двигаться,  важно знать, что самый главный путь, по которому мы должны пройти, - это  путь к самому себе, а он не терпит суеты. </a:t>
            </a:r>
            <a:endParaRPr lang="ru-RU" sz="1200" dirty="0">
              <a:ea typeface="Calibri"/>
              <a:cs typeface="Times New Roman"/>
            </a:endParaRPr>
          </a:p>
        </p:txBody>
      </p:sp>
    </p:spTree>
    <p:extLst>
      <p:ext uri="{BB962C8B-B14F-4D97-AF65-F5344CB8AC3E}">
        <p14:creationId xmlns:p14="http://schemas.microsoft.com/office/powerpoint/2010/main" val="1231615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7504" y="116632"/>
            <a:ext cx="8928992" cy="6766148"/>
          </a:xfrm>
          <a:prstGeom prst="rect">
            <a:avLst/>
          </a:prstGeom>
        </p:spPr>
        <p:txBody>
          <a:bodyPr wrap="square">
            <a:spAutoFit/>
          </a:bodyPr>
          <a:lstStyle/>
          <a:p>
            <a:pPr algn="ctr">
              <a:lnSpc>
                <a:spcPct val="115000"/>
              </a:lnSpc>
              <a:spcAft>
                <a:spcPts val="0"/>
              </a:spcAft>
            </a:pPr>
            <a:r>
              <a:rPr lang="ru-RU" sz="1400" b="1" dirty="0">
                <a:latin typeface="Times New Roman"/>
                <a:ea typeface="Calibri"/>
                <a:cs typeface="Times New Roman"/>
              </a:rPr>
              <a:t>«Нет, это не молитва. Это зарядка»</a:t>
            </a:r>
            <a:endParaRPr lang="ru-RU" sz="1400" dirty="0">
              <a:ea typeface="Calibri"/>
              <a:cs typeface="Times New Roman"/>
            </a:endParaRPr>
          </a:p>
          <a:p>
            <a:pPr indent="449580" algn="just">
              <a:lnSpc>
                <a:spcPct val="115000"/>
              </a:lnSpc>
              <a:spcAft>
                <a:spcPts val="0"/>
              </a:spcAft>
            </a:pPr>
            <a:r>
              <a:rPr lang="ru-RU" sz="1400" dirty="0">
                <a:latin typeface="Times New Roman"/>
                <a:ea typeface="Calibri"/>
                <a:cs typeface="Times New Roman"/>
              </a:rPr>
              <a:t>Тема пути заставляет задуматься о судьбе человека, об образе его жизни, о выборе цели, обретении смысла. Чтобы обрести смысл жизни, необходимо научиться различать добро и зло, понимать, что плыть по течению – значит жить как можно легче, становиться живым мертвецом. Сегодня модно называть себя гедонистом, то есть человеком, любящим и получающим удовольствия. Гедонисты наверняка не думают о том, что в сплошных удовольствиях человек утрачивает способность обрести истинный смысл  и заменяет его химерами. Об этом нам говорит великая русская литература в лице Пушкина, Гоголя, Достоевского, Гончарова и Тургенева.</a:t>
            </a:r>
            <a:endParaRPr lang="ru-RU" sz="1400" dirty="0">
              <a:ea typeface="Calibri"/>
              <a:cs typeface="Times New Roman"/>
            </a:endParaRPr>
          </a:p>
          <a:p>
            <a:pPr indent="449580" algn="just">
              <a:lnSpc>
                <a:spcPct val="115000"/>
              </a:lnSpc>
              <a:spcAft>
                <a:spcPts val="0"/>
              </a:spcAft>
            </a:pPr>
            <a:r>
              <a:rPr lang="ru-RU" sz="1400" dirty="0">
                <a:latin typeface="Times New Roman"/>
                <a:ea typeface="Calibri"/>
                <a:cs typeface="Times New Roman"/>
              </a:rPr>
              <a:t>Об этом пишет </a:t>
            </a:r>
            <a:r>
              <a:rPr lang="ru-RU" sz="1400" dirty="0" err="1">
                <a:latin typeface="Times New Roman"/>
                <a:ea typeface="Calibri"/>
                <a:cs typeface="Times New Roman"/>
              </a:rPr>
              <a:t>А.И.Солженицын</a:t>
            </a:r>
            <a:r>
              <a:rPr lang="ru-RU" sz="1400" dirty="0">
                <a:latin typeface="Times New Roman"/>
                <a:ea typeface="Calibri"/>
                <a:cs typeface="Times New Roman"/>
              </a:rPr>
              <a:t>. «Приступая ко дню» - еще одна миниатюра писателя из цикла «Крохотки». Всего десять строк, но стоят они иного философского трактата. Как живет человек, «приступая ко дню»? Автор показывает нам два типа утреннего поведения человека. Наблюдая за тридцатью молодыми людьми, писатель видит, как они четверть часа наклоняются, ложатся ниц, размахивают руками.  «Издали  можно представить, что они молятся», - пишет он и добавляет: «Никого в наше время не удивляет, что человек  каждодневно служит терпеливо и внимательно телу своему». И вполне понятно, что автор не против занятия гимнастикой  - он против культа тела, о чем заговорил уже в 60-е годы. Сегодня же культ тела – своеобразный диагноз общества: многочисленные шоу о похудении, диетах, совершенствовании тела заполнили экраны телевизора и пространство интернета. Служение телу, как, впрочем, и синдром Дориана Грея, – примета нашего времени. И это действительно не удивляет, а, напротив, приветствуется. </a:t>
            </a:r>
            <a:endParaRPr lang="ru-RU" sz="1400" dirty="0">
              <a:ea typeface="Calibri"/>
              <a:cs typeface="Times New Roman"/>
            </a:endParaRPr>
          </a:p>
          <a:p>
            <a:pPr indent="449580" algn="just">
              <a:lnSpc>
                <a:spcPct val="115000"/>
              </a:lnSpc>
              <a:spcAft>
                <a:spcPts val="0"/>
              </a:spcAft>
            </a:pPr>
            <a:r>
              <a:rPr lang="ru-RU" sz="1400" dirty="0">
                <a:latin typeface="Times New Roman"/>
                <a:ea typeface="Calibri"/>
                <a:cs typeface="Times New Roman"/>
              </a:rPr>
              <a:t> «Но оскорблены были бы, если бы так  служил он своему духу», - подводит итог автор. Оскорблены – какое верное слово! Оскорбленных  сегодня многое раздражает: строительство храмов, священники на дорогих машинах, непочтительное отношение к людям служителей храма, стоимость церковных свеч. Сидя за столом, который ломится от яств, оскорбленные негодуют по поводу того, что свечи становятся все дороже. А я с досадой  слушаю и представляю, как после обильного обеда половина блюд пойдет в унитаз. Оскорбленные на всякий случай идут крестить детей и внуков, раздражаясь по поводу нерасторопных и несправедливых священников. </a:t>
            </a:r>
            <a:endParaRPr lang="ru-RU" sz="1400" dirty="0">
              <a:ea typeface="Calibri"/>
              <a:cs typeface="Times New Roman"/>
            </a:endParaRPr>
          </a:p>
          <a:p>
            <a:pPr indent="449580" algn="just">
              <a:lnSpc>
                <a:spcPct val="115000"/>
              </a:lnSpc>
              <a:spcAft>
                <a:spcPts val="0"/>
              </a:spcAft>
            </a:pPr>
            <a:r>
              <a:rPr lang="ru-RU" sz="1400" dirty="0">
                <a:latin typeface="Times New Roman"/>
                <a:ea typeface="Calibri"/>
                <a:cs typeface="Times New Roman"/>
              </a:rPr>
              <a:t>«Нет, это не молитва. Это зарядка», - заключает размышление писатель. А я добавлю: путь почитающих молитву – это  путь встречи не только с Богом, но и с самим собой настоящим. Кто выберет его, пусть вытерпит  все нападки оскорбленных.</a:t>
            </a:r>
            <a:endParaRPr lang="ru-RU" sz="1400" dirty="0">
              <a:ea typeface="Calibri"/>
              <a:cs typeface="Times New Roman"/>
            </a:endParaRPr>
          </a:p>
          <a:p>
            <a:pPr indent="449580" algn="just">
              <a:lnSpc>
                <a:spcPct val="115000"/>
              </a:lnSpc>
              <a:spcAft>
                <a:spcPts val="0"/>
              </a:spcAft>
            </a:pPr>
            <a:r>
              <a:rPr lang="ru-RU" sz="1400" dirty="0">
                <a:latin typeface="Times New Roman"/>
                <a:ea typeface="Calibri"/>
                <a:cs typeface="Times New Roman"/>
              </a:rPr>
              <a:t> </a:t>
            </a:r>
            <a:endParaRPr lang="ru-RU" sz="1400" dirty="0">
              <a:ea typeface="Calibri"/>
              <a:cs typeface="Times New Roman"/>
            </a:endParaRPr>
          </a:p>
        </p:txBody>
      </p:sp>
    </p:spTree>
    <p:extLst>
      <p:ext uri="{BB962C8B-B14F-4D97-AF65-F5344CB8AC3E}">
        <p14:creationId xmlns:p14="http://schemas.microsoft.com/office/powerpoint/2010/main" val="26149076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cf.ppt-online.org/files/slide/3/3pwG7FNk0cHMfRWgvCxiSQaOX2jdVULArIE1Dy/slide-2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5141" y="161582"/>
            <a:ext cx="8842991" cy="662360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36272112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7504" y="28069"/>
            <a:ext cx="8928992" cy="6063198"/>
          </a:xfrm>
          <a:prstGeom prst="rect">
            <a:avLst/>
          </a:prstGeom>
        </p:spPr>
        <p:txBody>
          <a:bodyPr wrap="square">
            <a:spAutoFit/>
          </a:bodyPr>
          <a:lstStyle/>
          <a:p>
            <a:pPr marR="15240" indent="194310" algn="ctr">
              <a:spcAft>
                <a:spcPts val="0"/>
              </a:spcAft>
            </a:pPr>
            <a:r>
              <a:rPr lang="ru-RU" sz="2800" b="1" dirty="0" smtClean="0">
                <a:solidFill>
                  <a:srgbClr val="000000"/>
                </a:solidFill>
                <a:effectLst/>
                <a:latin typeface="Times New Roman"/>
                <a:ea typeface="Times New Roman"/>
              </a:rPr>
              <a:t>Комментарий к </a:t>
            </a:r>
            <a:r>
              <a:rPr lang="ru-RU" sz="2800" b="1" dirty="0" smtClean="0">
                <a:solidFill>
                  <a:srgbClr val="000000"/>
                </a:solidFill>
                <a:effectLst/>
                <a:latin typeface="Times New Roman"/>
                <a:ea typeface="Times New Roman"/>
              </a:rPr>
              <a:t>представленным фрагментам </a:t>
            </a:r>
            <a:r>
              <a:rPr lang="ru-RU" sz="2800" b="1" dirty="0" smtClean="0">
                <a:solidFill>
                  <a:srgbClr val="000000"/>
                </a:solidFill>
                <a:effectLst/>
                <a:latin typeface="Times New Roman"/>
                <a:ea typeface="Times New Roman"/>
              </a:rPr>
              <a:t>урока</a:t>
            </a:r>
            <a:endParaRPr lang="ru-RU" sz="2800" dirty="0" smtClean="0">
              <a:effectLst/>
              <a:latin typeface="Times New Roman"/>
              <a:ea typeface="Times New Roman"/>
            </a:endParaRPr>
          </a:p>
          <a:p>
            <a:pPr marR="15240" indent="194310" algn="just">
              <a:spcAft>
                <a:spcPts val="0"/>
              </a:spcAft>
            </a:pPr>
            <a:r>
              <a:rPr lang="ru-RU" sz="2400" dirty="0" smtClean="0">
                <a:solidFill>
                  <a:srgbClr val="000000"/>
                </a:solidFill>
                <a:effectLst/>
                <a:latin typeface="Times New Roman"/>
                <a:ea typeface="Times New Roman"/>
              </a:rPr>
              <a:t>1.Я выбрала тему урока и обозначила её.</a:t>
            </a:r>
            <a:endParaRPr lang="ru-RU" sz="2400" dirty="0" smtClean="0">
              <a:effectLst/>
              <a:latin typeface="Times New Roman"/>
              <a:ea typeface="Times New Roman"/>
            </a:endParaRPr>
          </a:p>
          <a:p>
            <a:pPr indent="194310" algn="just"/>
            <a:r>
              <a:rPr lang="ru-RU" sz="2400" dirty="0" smtClean="0">
                <a:solidFill>
                  <a:srgbClr val="000000"/>
                </a:solidFill>
                <a:effectLst/>
              </a:rPr>
              <a:t>2</a:t>
            </a:r>
            <a:r>
              <a:rPr lang="ru-RU" sz="2400" dirty="0">
                <a:latin typeface="Times New Roman"/>
              </a:rPr>
              <a:t>.</a:t>
            </a:r>
            <a:r>
              <a:rPr lang="ru-RU" sz="2400" dirty="0" smtClean="0">
                <a:effectLst/>
                <a:latin typeface="Times New Roman"/>
                <a:ea typeface="Times New Roman"/>
              </a:rPr>
              <a:t>Сформулировала задачи урока в области предмета и читательской грамотности.</a:t>
            </a:r>
            <a:endParaRPr lang="ru-RU" sz="2400" dirty="0" smtClean="0">
              <a:effectLst/>
            </a:endParaRPr>
          </a:p>
          <a:p>
            <a:pPr indent="194310" algn="just"/>
            <a:r>
              <a:rPr lang="ru-RU" sz="2400" dirty="0" smtClean="0">
                <a:effectLst/>
                <a:latin typeface="Times New Roman"/>
                <a:ea typeface="Times New Roman"/>
              </a:rPr>
              <a:t>3. Подобрала два  текста</a:t>
            </a:r>
            <a:r>
              <a:rPr lang="ru-RU" sz="2400" dirty="0" smtClean="0">
                <a:effectLst/>
                <a:latin typeface="Times New Roman"/>
              </a:rPr>
              <a:t> </a:t>
            </a:r>
            <a:r>
              <a:rPr lang="ru-RU" sz="2400" dirty="0" err="1" smtClean="0">
                <a:effectLst/>
                <a:latin typeface="Times New Roman"/>
              </a:rPr>
              <a:t>А.И.Солженицына</a:t>
            </a:r>
            <a:r>
              <a:rPr lang="ru-RU" sz="2400" dirty="0" smtClean="0">
                <a:effectLst/>
                <a:latin typeface="Times New Roman"/>
              </a:rPr>
              <a:t> </a:t>
            </a:r>
            <a:r>
              <a:rPr lang="ru-RU" sz="2400" b="1" i="1" dirty="0" smtClean="0">
                <a:solidFill>
                  <a:srgbClr val="000000"/>
                </a:solidFill>
                <a:effectLst/>
                <a:latin typeface="Times New Roman"/>
                <a:ea typeface="Times New Roman"/>
              </a:rPr>
              <a:t>«Приступая ко дню» и</a:t>
            </a:r>
            <a:r>
              <a:rPr lang="ru-RU" sz="2400" b="1" i="1" dirty="0" smtClean="0">
                <a:effectLst/>
                <a:latin typeface="Times New Roman"/>
              </a:rPr>
              <a:t> «Способ двигаться» </a:t>
            </a:r>
            <a:r>
              <a:rPr lang="ru-RU" sz="2400" b="1" dirty="0" smtClean="0">
                <a:effectLst/>
                <a:latin typeface="Times New Roman"/>
              </a:rPr>
              <a:t> </a:t>
            </a:r>
            <a:r>
              <a:rPr lang="ru-RU" sz="2400" dirty="0" smtClean="0">
                <a:effectLst/>
                <a:latin typeface="Times New Roman"/>
                <a:ea typeface="Times New Roman"/>
              </a:rPr>
              <a:t>  для создания составного множественного текста, один из которых дополняет информацию, представленную во втором тексте.</a:t>
            </a:r>
            <a:endParaRPr lang="ru-RU" sz="2400" dirty="0" smtClean="0">
              <a:effectLst/>
            </a:endParaRPr>
          </a:p>
          <a:p>
            <a:pPr indent="194310"/>
            <a:r>
              <a:rPr lang="ru-RU" sz="2400" dirty="0" smtClean="0">
                <a:effectLst/>
                <a:latin typeface="Times New Roman"/>
                <a:ea typeface="Times New Roman"/>
              </a:rPr>
              <a:t>4. В задачах урока определила, какие читательские умения можно формировать на созданном мною составном тексте.</a:t>
            </a:r>
            <a:endParaRPr lang="ru-RU" sz="2400" dirty="0" smtClean="0">
              <a:effectLst/>
            </a:endParaRPr>
          </a:p>
          <a:p>
            <a:pPr indent="194310" algn="just"/>
            <a:r>
              <a:rPr lang="ru-RU" sz="2400" dirty="0" smtClean="0">
                <a:effectLst/>
                <a:latin typeface="Times New Roman"/>
                <a:ea typeface="Times New Roman"/>
              </a:rPr>
              <a:t>5. Подобрала «предметные» задания в форме  15 вопросов  (они даются учащимся заранее), в которых реализуются  читательские умения.</a:t>
            </a:r>
            <a:endParaRPr lang="ru-RU" sz="2400" dirty="0" smtClean="0">
              <a:effectLst/>
            </a:endParaRPr>
          </a:p>
          <a:p>
            <a:pPr indent="194310"/>
            <a:r>
              <a:rPr lang="ru-RU" sz="2400" dirty="0" smtClean="0">
                <a:effectLst/>
                <a:latin typeface="Times New Roman"/>
                <a:ea typeface="Times New Roman"/>
              </a:rPr>
              <a:t>6. Подготовила ответы к каждому заданию и комментарии к ответам о том, какое читательское умение с их помощью можно формировать (комментарии даны после каждого ответа).</a:t>
            </a:r>
            <a:endParaRPr lang="ru-RU" sz="2400" dirty="0">
              <a:effectLst/>
            </a:endParaRPr>
          </a:p>
        </p:txBody>
      </p:sp>
    </p:spTree>
    <p:extLst>
      <p:ext uri="{BB962C8B-B14F-4D97-AF65-F5344CB8AC3E}">
        <p14:creationId xmlns:p14="http://schemas.microsoft.com/office/powerpoint/2010/main" val="21245889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7504" y="335846"/>
            <a:ext cx="9017600" cy="5940088"/>
          </a:xfrm>
          <a:prstGeom prst="rect">
            <a:avLst/>
          </a:prstGeom>
        </p:spPr>
        <p:txBody>
          <a:bodyPr wrap="square">
            <a:spAutoFit/>
          </a:bodyPr>
          <a:lstStyle/>
          <a:p>
            <a:pPr indent="90170" algn="just">
              <a:spcAft>
                <a:spcPts val="0"/>
              </a:spcAft>
            </a:pPr>
            <a:r>
              <a:rPr lang="ru-RU" b="1" dirty="0" smtClean="0">
                <a:solidFill>
                  <a:srgbClr val="000000"/>
                </a:solidFill>
                <a:effectLst/>
                <a:latin typeface="Times New Roman"/>
                <a:ea typeface="Times New Roman"/>
              </a:rPr>
              <a:t>Цели урока:</a:t>
            </a:r>
            <a:endParaRPr lang="ru-RU" sz="1600" dirty="0" smtClean="0">
              <a:effectLst/>
              <a:latin typeface="Times New Roman"/>
              <a:ea typeface="Times New Roman"/>
            </a:endParaRPr>
          </a:p>
          <a:p>
            <a:pPr indent="90170" algn="just">
              <a:spcAft>
                <a:spcPts val="0"/>
              </a:spcAft>
            </a:pPr>
            <a:r>
              <a:rPr lang="ru-RU" b="1" i="1" dirty="0" smtClean="0">
                <a:solidFill>
                  <a:srgbClr val="000000"/>
                </a:solidFill>
                <a:effectLst/>
                <a:latin typeface="Times New Roman"/>
                <a:ea typeface="Times New Roman"/>
              </a:rPr>
              <a:t>Образовательная</a:t>
            </a:r>
            <a:r>
              <a:rPr lang="ru-RU" dirty="0" smtClean="0">
                <a:solidFill>
                  <a:srgbClr val="000000"/>
                </a:solidFill>
                <a:effectLst/>
                <a:latin typeface="Times New Roman"/>
                <a:ea typeface="Times New Roman"/>
              </a:rPr>
              <a:t>: познакомить учащихся с циклом «Крохотки» А. И. Солженицына, с особенностями жанра рассказов-миниатюр «Крохотки» посредством анализа текста; подготовиться к экзаменационному сочинению по литературе.</a:t>
            </a:r>
            <a:endParaRPr lang="ru-RU" sz="1600" dirty="0" smtClean="0">
              <a:effectLst/>
              <a:latin typeface="Times New Roman"/>
              <a:ea typeface="Times New Roman"/>
            </a:endParaRPr>
          </a:p>
          <a:p>
            <a:pPr indent="90170" algn="just">
              <a:spcAft>
                <a:spcPts val="0"/>
              </a:spcAft>
            </a:pPr>
            <a:r>
              <a:rPr lang="ru-RU" b="1" i="1" dirty="0" smtClean="0">
                <a:solidFill>
                  <a:srgbClr val="000000"/>
                </a:solidFill>
                <a:effectLst/>
                <a:latin typeface="Times New Roman" pitchFamily="18" charset="0"/>
                <a:cs typeface="Times New Roman" pitchFamily="18" charset="0"/>
              </a:rPr>
              <a:t>Развивающая</a:t>
            </a:r>
            <a:r>
              <a:rPr lang="ru-RU" dirty="0" smtClean="0">
                <a:solidFill>
                  <a:srgbClr val="000000"/>
                </a:solidFill>
                <a:effectLst/>
                <a:latin typeface="Times New Roman" pitchFamily="18" charset="0"/>
                <a:cs typeface="Times New Roman" pitchFamily="18" charset="0"/>
              </a:rPr>
              <a:t>: совершенствовать умения обучающихся анализировать художественный текст,  объясняя значение выразительных средств языка в раскрытии темы и основной идеи произведения малого жанра;  работать со словом и следить за развитием авторской идеи; понимать подтекст, повышать коммуникативную и речевую компетентность учащихся;  критически осмысливать информацию.</a:t>
            </a:r>
            <a:endParaRPr lang="ru-RU" dirty="0" smtClean="0">
              <a:effectLst/>
              <a:latin typeface="Times New Roman" pitchFamily="18" charset="0"/>
              <a:cs typeface="Times New Roman" pitchFamily="18" charset="0"/>
            </a:endParaRPr>
          </a:p>
          <a:p>
            <a:pPr indent="90170" algn="just">
              <a:spcAft>
                <a:spcPts val="0"/>
              </a:spcAft>
            </a:pPr>
            <a:r>
              <a:rPr lang="ru-RU" b="1" i="1" dirty="0" smtClean="0">
                <a:solidFill>
                  <a:srgbClr val="000000"/>
                </a:solidFill>
                <a:effectLst/>
                <a:latin typeface="Times New Roman"/>
                <a:ea typeface="Times New Roman"/>
              </a:rPr>
              <a:t>Воспитывающая</a:t>
            </a:r>
            <a:r>
              <a:rPr lang="ru-RU" dirty="0" smtClean="0">
                <a:solidFill>
                  <a:srgbClr val="000000"/>
                </a:solidFill>
                <a:effectLst/>
                <a:latin typeface="Times New Roman"/>
                <a:ea typeface="Times New Roman"/>
              </a:rPr>
              <a:t>: формировать ценностное отношение к жизни, природе; раскрыть духовно-нравственное содержание рассказов-миниатюр «Крохотки».</a:t>
            </a:r>
          </a:p>
          <a:p>
            <a:pPr indent="90170" algn="just">
              <a:spcAft>
                <a:spcPts val="1200"/>
              </a:spcAft>
            </a:pPr>
            <a:r>
              <a:rPr lang="ru-RU" sz="2400" b="1" dirty="0" smtClean="0">
                <a:effectLst/>
                <a:latin typeface="Times New Roman"/>
                <a:ea typeface="Times New Roman"/>
              </a:rPr>
              <a:t>Задачи урока в формировании читательской грамотности</a:t>
            </a:r>
            <a:r>
              <a:rPr lang="ru-RU" sz="2400" dirty="0" smtClean="0">
                <a:effectLst/>
                <a:latin typeface="Times New Roman"/>
                <a:ea typeface="Times New Roman"/>
              </a:rPr>
              <a:t>:</a:t>
            </a:r>
            <a:r>
              <a:rPr lang="ru-RU" sz="1600" dirty="0" smtClean="0">
                <a:solidFill>
                  <a:srgbClr val="000000"/>
                </a:solidFill>
                <a:effectLst/>
                <a:latin typeface="Times New Roman"/>
                <a:ea typeface="Times New Roman"/>
              </a:rPr>
              <a:t>  </a:t>
            </a:r>
            <a:r>
              <a:rPr lang="ru-RU" sz="2000" dirty="0" smtClean="0">
                <a:solidFill>
                  <a:srgbClr val="000000"/>
                </a:solidFill>
                <a:effectLst/>
                <a:latin typeface="Times New Roman"/>
                <a:ea typeface="Times New Roman"/>
              </a:rPr>
              <a:t>поиск и извлечение информации, понимание информации, толкование информации в контексте, интерпретация информации, осмысление и оценка информации.</a:t>
            </a:r>
            <a:endParaRPr lang="ru-RU" sz="2000" dirty="0" smtClean="0">
              <a:effectLst/>
            </a:endParaRPr>
          </a:p>
          <a:p>
            <a:pPr indent="90170" algn="ctr"/>
            <a:r>
              <a:rPr lang="ru-RU" sz="2400" b="1" dirty="0" smtClean="0">
                <a:solidFill>
                  <a:srgbClr val="000000"/>
                </a:solidFill>
                <a:effectLst/>
                <a:latin typeface="Times New Roman"/>
                <a:ea typeface="Times New Roman"/>
              </a:rPr>
              <a:t>Комплексный анализ рассказов-миниатюр «Крохотки».</a:t>
            </a:r>
            <a:r>
              <a:rPr lang="ru-RU" sz="2400" dirty="0" smtClean="0">
                <a:solidFill>
                  <a:srgbClr val="000000"/>
                </a:solidFill>
                <a:effectLst/>
                <a:latin typeface="Times New Roman"/>
                <a:ea typeface="Times New Roman"/>
              </a:rPr>
              <a:t> </a:t>
            </a:r>
            <a:endParaRPr lang="ru-RU" sz="2400" dirty="0" smtClean="0">
              <a:effectLst/>
              <a:latin typeface="Times New Roman"/>
              <a:ea typeface="Times New Roman"/>
            </a:endParaRPr>
          </a:p>
          <a:p>
            <a:pPr indent="90170" algn="just"/>
            <a:r>
              <a:rPr lang="ru-RU" sz="1600" b="1" dirty="0" smtClean="0">
                <a:solidFill>
                  <a:srgbClr val="000000"/>
                </a:solidFill>
                <a:effectLst/>
                <a:latin typeface="Times New Roman"/>
                <a:ea typeface="Times New Roman"/>
              </a:rPr>
              <a:t>Учитель: </a:t>
            </a:r>
            <a:r>
              <a:rPr lang="ru-RU" sz="1600" dirty="0" smtClean="0">
                <a:solidFill>
                  <a:srgbClr val="000000"/>
                </a:solidFill>
                <a:effectLst/>
                <a:latin typeface="Times New Roman"/>
                <a:ea typeface="Times New Roman"/>
              </a:rPr>
              <a:t>простота «крохоток» кажущаяся, их нужно вдумчиво читать.</a:t>
            </a:r>
            <a:endParaRPr lang="ru-RU" sz="1400" dirty="0" smtClean="0">
              <a:effectLst/>
              <a:latin typeface="Times New Roman"/>
              <a:ea typeface="Times New Roman"/>
            </a:endParaRPr>
          </a:p>
          <a:p>
            <a:pPr indent="90170" algn="just"/>
            <a:r>
              <a:rPr lang="ru-RU" sz="1600" dirty="0" smtClean="0">
                <a:solidFill>
                  <a:srgbClr val="000000"/>
                </a:solidFill>
                <a:effectLst/>
                <a:latin typeface="Times New Roman"/>
                <a:ea typeface="Times New Roman"/>
              </a:rPr>
              <a:t>В «Толковом словаре русского языка» С.И. Ожегова и </a:t>
            </a:r>
            <a:r>
              <a:rPr lang="ru-RU" sz="1600" dirty="0" err="1" smtClean="0">
                <a:solidFill>
                  <a:srgbClr val="000000"/>
                </a:solidFill>
                <a:effectLst/>
                <a:latin typeface="Times New Roman"/>
                <a:ea typeface="Times New Roman"/>
              </a:rPr>
              <a:t>Н.Ю.Шведовой</a:t>
            </a:r>
            <a:r>
              <a:rPr lang="ru-RU" sz="1600" dirty="0" smtClean="0">
                <a:solidFill>
                  <a:srgbClr val="000000"/>
                </a:solidFill>
                <a:effectLst/>
                <a:latin typeface="Times New Roman"/>
                <a:ea typeface="Times New Roman"/>
              </a:rPr>
              <a:t> даётся толкование слова: </a:t>
            </a:r>
            <a:r>
              <a:rPr lang="ru-RU" sz="1600" i="1" dirty="0" smtClean="0">
                <a:solidFill>
                  <a:srgbClr val="000000"/>
                </a:solidFill>
                <a:effectLst/>
                <a:latin typeface="Times New Roman"/>
                <a:ea typeface="Times New Roman"/>
              </a:rPr>
              <a:t>Крохи</a:t>
            </a:r>
            <a:r>
              <a:rPr lang="ru-RU" sz="1600" dirty="0" smtClean="0">
                <a:solidFill>
                  <a:srgbClr val="000000"/>
                </a:solidFill>
                <a:effectLst/>
                <a:latin typeface="Times New Roman"/>
                <a:ea typeface="Times New Roman"/>
              </a:rPr>
              <a:t> –мн. 1. То же, что крошка (</a:t>
            </a:r>
            <a:r>
              <a:rPr lang="ru-RU" sz="1600" i="1" dirty="0" smtClean="0">
                <a:solidFill>
                  <a:srgbClr val="000000"/>
                </a:solidFill>
                <a:effectLst/>
                <a:latin typeface="Times New Roman"/>
                <a:ea typeface="Times New Roman"/>
              </a:rPr>
              <a:t>В доме нет ни крохи хлеба).</a:t>
            </a:r>
            <a:r>
              <a:rPr lang="ru-RU" sz="1600" dirty="0" smtClean="0">
                <a:solidFill>
                  <a:srgbClr val="000000"/>
                </a:solidFill>
                <a:effectLst/>
                <a:latin typeface="Times New Roman"/>
                <a:ea typeface="Times New Roman"/>
              </a:rPr>
              <a:t>   2.</a:t>
            </a:r>
            <a:r>
              <a:rPr lang="ru-RU" sz="1600" i="1" dirty="0" smtClean="0">
                <a:solidFill>
                  <a:srgbClr val="000000"/>
                </a:solidFill>
                <a:effectLst/>
                <a:latin typeface="Times New Roman"/>
                <a:ea typeface="Times New Roman"/>
              </a:rPr>
              <a:t>перен. </a:t>
            </a:r>
            <a:r>
              <a:rPr lang="ru-RU" sz="1600" dirty="0" smtClean="0">
                <a:solidFill>
                  <a:srgbClr val="000000"/>
                </a:solidFill>
                <a:effectLst/>
                <a:latin typeface="Times New Roman"/>
                <a:ea typeface="Times New Roman"/>
              </a:rPr>
              <a:t>Ничтожные доли, обрывки чего-нибудь (</a:t>
            </a:r>
            <a:r>
              <a:rPr lang="ru-RU" sz="1600" i="1" dirty="0" smtClean="0">
                <a:solidFill>
                  <a:srgbClr val="000000"/>
                </a:solidFill>
                <a:effectLst/>
                <a:latin typeface="Times New Roman"/>
                <a:ea typeface="Times New Roman"/>
              </a:rPr>
              <a:t>Крохи мыслей).</a:t>
            </a:r>
            <a:endParaRPr lang="ru-RU" sz="1400" dirty="0" smtClean="0">
              <a:effectLst/>
              <a:latin typeface="Times New Roman"/>
              <a:ea typeface="Times New Roman"/>
            </a:endParaRPr>
          </a:p>
        </p:txBody>
      </p:sp>
    </p:spTree>
    <p:extLst>
      <p:ext uri="{BB962C8B-B14F-4D97-AF65-F5344CB8AC3E}">
        <p14:creationId xmlns:p14="http://schemas.microsoft.com/office/powerpoint/2010/main" val="40546696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116632"/>
            <a:ext cx="8856984" cy="6481774"/>
          </a:xfrm>
          <a:prstGeom prst="rect">
            <a:avLst/>
          </a:prstGeom>
        </p:spPr>
        <p:txBody>
          <a:bodyPr wrap="square">
            <a:spAutoFit/>
          </a:bodyPr>
          <a:lstStyle/>
          <a:p>
            <a:pPr indent="90170">
              <a:lnSpc>
                <a:spcPct val="115000"/>
              </a:lnSpc>
              <a:spcAft>
                <a:spcPts val="0"/>
              </a:spcAft>
            </a:pPr>
            <a:r>
              <a:rPr lang="ru-RU" sz="2400" b="1" dirty="0" smtClean="0">
                <a:solidFill>
                  <a:srgbClr val="000000"/>
                </a:solidFill>
                <a:effectLst/>
                <a:latin typeface="Times New Roman"/>
                <a:ea typeface="Times New Roman"/>
                <a:cs typeface="Times New Roman"/>
              </a:rPr>
              <a:t>Рассказ-миниатюра «Приступая ко дню»</a:t>
            </a:r>
            <a:r>
              <a:rPr lang="ru-RU" sz="2400" dirty="0" smtClean="0">
                <a:solidFill>
                  <a:srgbClr val="000000"/>
                </a:solidFill>
                <a:effectLst/>
                <a:latin typeface="Times New Roman"/>
                <a:ea typeface="Times New Roman"/>
                <a:cs typeface="Times New Roman"/>
              </a:rPr>
              <a:t> (текст читает ученица).</a:t>
            </a:r>
            <a:endParaRPr lang="ru-RU" sz="2400" dirty="0">
              <a:ea typeface="Times New Roman"/>
              <a:cs typeface="Times New Roman"/>
            </a:endParaRPr>
          </a:p>
          <a:p>
            <a:pPr indent="90170" algn="ctr" fontAlgn="base">
              <a:spcAft>
                <a:spcPts val="0"/>
              </a:spcAft>
            </a:pPr>
            <a:r>
              <a:rPr lang="ru-RU" sz="2400" b="1" dirty="0" smtClean="0">
                <a:solidFill>
                  <a:srgbClr val="000000"/>
                </a:solidFill>
                <a:effectLst/>
                <a:latin typeface="Times New Roman"/>
                <a:ea typeface="Times New Roman"/>
              </a:rPr>
              <a:t>ПРИСТУПАЯ КО ДНЮ</a:t>
            </a:r>
            <a:endParaRPr lang="ru-RU" sz="2400" dirty="0" smtClean="0">
              <a:effectLst/>
              <a:latin typeface="Times New Roman"/>
              <a:ea typeface="Times New Roman"/>
            </a:endParaRPr>
          </a:p>
          <a:p>
            <a:pPr indent="90170" algn="just" fontAlgn="base">
              <a:spcAft>
                <a:spcPts val="0"/>
              </a:spcAft>
            </a:pPr>
            <a:r>
              <a:rPr lang="ru-RU" sz="2800" i="1" dirty="0" smtClean="0">
                <a:solidFill>
                  <a:srgbClr val="000000"/>
                </a:solidFill>
                <a:effectLst/>
                <a:latin typeface="Times New Roman"/>
                <a:ea typeface="Times New Roman"/>
              </a:rPr>
              <a:t>На восходе солнца выбежало тридцать молодых на поляну, расставились вразрядку все лицом к солнцу и стали нагибаться, приседать, кланяться, ложиться ниц, простирать руки, воздевать руки, запрокидываться с колен. И так – четверть часа.</a:t>
            </a:r>
            <a:endParaRPr lang="ru-RU" sz="2800" dirty="0" smtClean="0">
              <a:effectLst/>
              <a:latin typeface="Times New Roman"/>
              <a:ea typeface="Times New Roman"/>
            </a:endParaRPr>
          </a:p>
          <a:p>
            <a:pPr indent="90170" algn="just" fontAlgn="base">
              <a:spcAft>
                <a:spcPts val="0"/>
              </a:spcAft>
            </a:pPr>
            <a:r>
              <a:rPr lang="ru-RU" sz="2800" i="1" dirty="0" smtClean="0">
                <a:solidFill>
                  <a:srgbClr val="000000"/>
                </a:solidFill>
                <a:effectLst/>
                <a:latin typeface="Times New Roman"/>
                <a:ea typeface="Times New Roman"/>
              </a:rPr>
              <a:t>Издали можно было представить, что они молятся.</a:t>
            </a:r>
            <a:endParaRPr lang="ru-RU" sz="2800" dirty="0" smtClean="0">
              <a:effectLst/>
              <a:latin typeface="Times New Roman"/>
              <a:ea typeface="Times New Roman"/>
            </a:endParaRPr>
          </a:p>
          <a:p>
            <a:pPr indent="90170" algn="just" fontAlgn="base">
              <a:spcAft>
                <a:spcPts val="0"/>
              </a:spcAft>
            </a:pPr>
            <a:r>
              <a:rPr lang="ru-RU" sz="2800" i="1" dirty="0" smtClean="0">
                <a:solidFill>
                  <a:srgbClr val="000000"/>
                </a:solidFill>
                <a:effectLst/>
                <a:latin typeface="Times New Roman"/>
                <a:ea typeface="Times New Roman"/>
              </a:rPr>
              <a:t>Никого в наше время не удивляет, что человек каждодневно служит терпеливо и внимательно телу своему.</a:t>
            </a:r>
            <a:endParaRPr lang="ru-RU" sz="2800" dirty="0" smtClean="0">
              <a:effectLst/>
              <a:latin typeface="Times New Roman"/>
              <a:ea typeface="Times New Roman"/>
            </a:endParaRPr>
          </a:p>
          <a:p>
            <a:pPr indent="90170" algn="just" fontAlgn="base">
              <a:spcAft>
                <a:spcPts val="0"/>
              </a:spcAft>
            </a:pPr>
            <a:r>
              <a:rPr lang="ru-RU" sz="2800" i="1" dirty="0" smtClean="0">
                <a:solidFill>
                  <a:srgbClr val="000000"/>
                </a:solidFill>
                <a:effectLst/>
                <a:latin typeface="Times New Roman"/>
                <a:ea typeface="Times New Roman"/>
              </a:rPr>
              <a:t>Но оскорблены были бы, если бы так служил он своему духу.</a:t>
            </a:r>
            <a:endParaRPr lang="ru-RU" sz="2800" dirty="0" smtClean="0">
              <a:effectLst/>
              <a:latin typeface="Times New Roman"/>
              <a:ea typeface="Times New Roman"/>
            </a:endParaRPr>
          </a:p>
          <a:p>
            <a:pPr indent="90170" algn="just" fontAlgn="base">
              <a:spcAft>
                <a:spcPts val="0"/>
              </a:spcAft>
            </a:pPr>
            <a:r>
              <a:rPr lang="ru-RU" sz="2800" i="1" dirty="0" smtClean="0">
                <a:solidFill>
                  <a:srgbClr val="000000"/>
                </a:solidFill>
                <a:effectLst/>
                <a:latin typeface="Times New Roman"/>
                <a:ea typeface="Times New Roman"/>
              </a:rPr>
              <a:t>Нет, это не молитва. Это – зарядка.</a:t>
            </a:r>
            <a:endParaRPr lang="ru-RU" sz="2800" dirty="0">
              <a:effectLst/>
              <a:latin typeface="Times New Roman"/>
              <a:ea typeface="Times New Roman"/>
            </a:endParaRPr>
          </a:p>
        </p:txBody>
      </p:sp>
    </p:spTree>
    <p:extLst>
      <p:ext uri="{BB962C8B-B14F-4D97-AF65-F5344CB8AC3E}">
        <p14:creationId xmlns:p14="http://schemas.microsoft.com/office/powerpoint/2010/main" val="37271206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7504" y="188640"/>
            <a:ext cx="8928992" cy="6278642"/>
          </a:xfrm>
          <a:prstGeom prst="rect">
            <a:avLst/>
          </a:prstGeom>
        </p:spPr>
        <p:txBody>
          <a:bodyPr wrap="square">
            <a:spAutoFit/>
          </a:bodyPr>
          <a:lstStyle/>
          <a:p>
            <a:pPr indent="90170" algn="ctr" fontAlgn="base">
              <a:spcAft>
                <a:spcPts val="0"/>
              </a:spcAft>
            </a:pPr>
            <a:r>
              <a:rPr lang="ru-RU" sz="2400" b="1" dirty="0" smtClean="0">
                <a:solidFill>
                  <a:srgbClr val="000000"/>
                </a:solidFill>
                <a:effectLst/>
                <a:latin typeface="Times New Roman"/>
                <a:ea typeface="Times New Roman"/>
              </a:rPr>
              <a:t>Вопросы к классу:</a:t>
            </a:r>
            <a:endParaRPr lang="ru-RU" sz="2400" dirty="0" smtClean="0">
              <a:effectLst/>
              <a:latin typeface="Times New Roman"/>
              <a:ea typeface="Times New Roman"/>
            </a:endParaRPr>
          </a:p>
          <a:p>
            <a:pPr marR="15240">
              <a:spcAft>
                <a:spcPts val="0"/>
              </a:spcAft>
            </a:pPr>
            <a:r>
              <a:rPr lang="ru-RU" b="1" dirty="0">
                <a:solidFill>
                  <a:srgbClr val="000000"/>
                </a:solidFill>
                <a:latin typeface="Times New Roman"/>
                <a:ea typeface="Times New Roman"/>
              </a:rPr>
              <a:t>Вопрос№ </a:t>
            </a:r>
            <a:r>
              <a:rPr lang="ru-RU" b="1" dirty="0" smtClean="0">
                <a:solidFill>
                  <a:srgbClr val="000000"/>
                </a:solidFill>
                <a:latin typeface="Times New Roman"/>
                <a:ea typeface="Times New Roman"/>
              </a:rPr>
              <a:t>1 </a:t>
            </a:r>
            <a:r>
              <a:rPr lang="ru-RU" dirty="0" smtClean="0">
                <a:solidFill>
                  <a:srgbClr val="000000"/>
                </a:solidFill>
                <a:effectLst/>
                <a:latin typeface="Times New Roman"/>
                <a:ea typeface="Times New Roman"/>
              </a:rPr>
              <a:t>Как тема урока</a:t>
            </a:r>
            <a:r>
              <a:rPr lang="ru-RU" b="1" dirty="0" smtClean="0">
                <a:solidFill>
                  <a:srgbClr val="000000"/>
                </a:solidFill>
                <a:effectLst/>
                <a:latin typeface="Times New Roman"/>
                <a:ea typeface="Times New Roman"/>
              </a:rPr>
              <a:t> (Тема пути в лирических миниатюрах А.И. Солженицына из цикла «Крохотки») </a:t>
            </a:r>
            <a:r>
              <a:rPr lang="ru-RU" dirty="0" smtClean="0">
                <a:solidFill>
                  <a:srgbClr val="000000"/>
                </a:solidFill>
                <a:effectLst/>
                <a:latin typeface="Times New Roman"/>
                <a:ea typeface="Times New Roman"/>
              </a:rPr>
              <a:t> связана с содержанием миниатюры?</a:t>
            </a:r>
            <a:endParaRPr lang="ru-RU" sz="1600" dirty="0" smtClean="0">
              <a:effectLst/>
              <a:latin typeface="Times New Roman"/>
              <a:ea typeface="Times New Roman"/>
            </a:endParaRPr>
          </a:p>
          <a:p>
            <a:pPr indent="90170" algn="just" fontAlgn="base">
              <a:spcAft>
                <a:spcPts val="0"/>
              </a:spcAft>
            </a:pPr>
            <a:r>
              <a:rPr lang="ru-RU" dirty="0" smtClean="0">
                <a:solidFill>
                  <a:srgbClr val="000000"/>
                </a:solidFill>
                <a:effectLst/>
                <a:latin typeface="Times New Roman"/>
                <a:ea typeface="Times New Roman"/>
              </a:rPr>
              <a:t>Найдите предложения, в которых заключена главная мысль писателя?</a:t>
            </a:r>
            <a:endParaRPr lang="ru-RU" sz="1600" dirty="0" smtClean="0">
              <a:effectLst/>
              <a:latin typeface="Times New Roman"/>
              <a:ea typeface="Times New Roman"/>
            </a:endParaRPr>
          </a:p>
          <a:p>
            <a:pPr indent="90170" algn="just" fontAlgn="base">
              <a:spcAft>
                <a:spcPts val="0"/>
              </a:spcAft>
            </a:pPr>
            <a:r>
              <a:rPr lang="ru-RU" dirty="0" smtClean="0">
                <a:solidFill>
                  <a:srgbClr val="000000"/>
                </a:solidFill>
                <a:effectLst/>
                <a:latin typeface="Times New Roman"/>
                <a:ea typeface="Times New Roman"/>
              </a:rPr>
              <a:t> </a:t>
            </a:r>
            <a:r>
              <a:rPr lang="ru-RU" b="1" dirty="0" smtClean="0">
                <a:solidFill>
                  <a:srgbClr val="000000"/>
                </a:solidFill>
                <a:effectLst/>
                <a:latin typeface="Times New Roman"/>
                <a:ea typeface="Times New Roman"/>
              </a:rPr>
              <a:t>Ответ:</a:t>
            </a:r>
            <a:r>
              <a:rPr lang="ru-RU" i="1" dirty="0" smtClean="0">
                <a:solidFill>
                  <a:srgbClr val="000000"/>
                </a:solidFill>
                <a:effectLst/>
                <a:latin typeface="Times New Roman"/>
                <a:ea typeface="Times New Roman"/>
              </a:rPr>
              <a:t> «Никого в наше время не удивляет, что человек каждодневно служит терпеливо и внимательно телу своему» - </a:t>
            </a:r>
            <a:r>
              <a:rPr lang="ru-RU" b="1" i="1" dirty="0" smtClean="0">
                <a:solidFill>
                  <a:srgbClr val="000000"/>
                </a:solidFill>
                <a:effectLst/>
                <a:latin typeface="Times New Roman"/>
                <a:ea typeface="Times New Roman"/>
              </a:rPr>
              <a:t>это один путь.</a:t>
            </a:r>
            <a:endParaRPr lang="ru-RU" sz="1600" dirty="0" smtClean="0">
              <a:effectLst/>
              <a:latin typeface="Times New Roman"/>
              <a:ea typeface="Times New Roman"/>
            </a:endParaRPr>
          </a:p>
          <a:p>
            <a:pPr indent="90170" algn="just" fontAlgn="base">
              <a:spcAft>
                <a:spcPts val="0"/>
              </a:spcAft>
            </a:pPr>
            <a:r>
              <a:rPr lang="ru-RU" i="1" dirty="0" smtClean="0">
                <a:solidFill>
                  <a:srgbClr val="000000"/>
                </a:solidFill>
                <a:effectLst/>
                <a:latin typeface="Times New Roman"/>
                <a:ea typeface="Times New Roman"/>
              </a:rPr>
              <a:t> «Но оскорблены были бы, если бы так служил он своему духу» - </a:t>
            </a:r>
            <a:r>
              <a:rPr lang="ru-RU" b="1" i="1" dirty="0" smtClean="0">
                <a:solidFill>
                  <a:srgbClr val="000000"/>
                </a:solidFill>
                <a:effectLst/>
                <a:latin typeface="Times New Roman"/>
                <a:ea typeface="Times New Roman"/>
              </a:rPr>
              <a:t>это путь совершенно противоположный</a:t>
            </a:r>
            <a:r>
              <a:rPr lang="ru-RU" i="1" dirty="0" smtClean="0">
                <a:solidFill>
                  <a:srgbClr val="000000"/>
                </a:solidFill>
                <a:effectLst/>
                <a:latin typeface="Times New Roman"/>
                <a:ea typeface="Times New Roman"/>
              </a:rPr>
              <a:t> </a:t>
            </a:r>
            <a:r>
              <a:rPr lang="ru-RU" b="1" i="1" dirty="0" smtClean="0">
                <a:solidFill>
                  <a:srgbClr val="000000"/>
                </a:solidFill>
                <a:effectLst/>
                <a:latin typeface="Times New Roman"/>
                <a:ea typeface="Times New Roman"/>
              </a:rPr>
              <a:t>первому.</a:t>
            </a:r>
            <a:endParaRPr lang="ru-RU" sz="1600" dirty="0" smtClean="0">
              <a:effectLst/>
              <a:latin typeface="Times New Roman"/>
              <a:ea typeface="Times New Roman"/>
            </a:endParaRPr>
          </a:p>
          <a:p>
            <a:pPr indent="194310" algn="just" fontAlgn="base">
              <a:spcAft>
                <a:spcPts val="0"/>
              </a:spcAft>
            </a:pPr>
            <a:r>
              <a:rPr lang="ru-RU" b="1" dirty="0" smtClean="0">
                <a:solidFill>
                  <a:srgbClr val="000000"/>
                </a:solidFill>
                <a:effectLst/>
                <a:latin typeface="Times New Roman"/>
                <a:ea typeface="Times New Roman"/>
              </a:rPr>
              <a:t>Комментарий: </a:t>
            </a:r>
            <a:r>
              <a:rPr lang="ru-RU" dirty="0" smtClean="0">
                <a:solidFill>
                  <a:srgbClr val="000000"/>
                </a:solidFill>
                <a:effectLst/>
                <a:latin typeface="Times New Roman"/>
                <a:ea typeface="Times New Roman"/>
              </a:rPr>
              <a:t>с помощью этого задания формируется умение понимать смысловую структуру текста.</a:t>
            </a:r>
            <a:endParaRPr lang="ru-RU" sz="1600" dirty="0" smtClean="0">
              <a:effectLst/>
              <a:latin typeface="Times New Roman"/>
              <a:ea typeface="Times New Roman"/>
            </a:endParaRPr>
          </a:p>
          <a:p>
            <a:pPr indent="194310" algn="just" fontAlgn="base">
              <a:spcAft>
                <a:spcPts val="0"/>
              </a:spcAft>
            </a:pPr>
            <a:endParaRPr lang="ru-RU" dirty="0" smtClean="0">
              <a:solidFill>
                <a:srgbClr val="000000"/>
              </a:solidFill>
              <a:effectLst/>
              <a:latin typeface="Times New Roman"/>
              <a:ea typeface="Times New Roman"/>
            </a:endParaRPr>
          </a:p>
          <a:p>
            <a:pPr indent="194310" algn="just" fontAlgn="base">
              <a:spcAft>
                <a:spcPts val="0"/>
              </a:spcAft>
            </a:pPr>
            <a:r>
              <a:rPr lang="ru-RU" b="1" dirty="0">
                <a:solidFill>
                  <a:srgbClr val="000000"/>
                </a:solidFill>
                <a:latin typeface="Times New Roman"/>
                <a:ea typeface="Times New Roman"/>
              </a:rPr>
              <a:t>Вопрос№ </a:t>
            </a:r>
            <a:r>
              <a:rPr lang="ru-RU" b="1" dirty="0" smtClean="0">
                <a:solidFill>
                  <a:srgbClr val="000000"/>
                </a:solidFill>
                <a:latin typeface="Times New Roman"/>
                <a:ea typeface="Times New Roman"/>
              </a:rPr>
              <a:t>2</a:t>
            </a:r>
            <a:r>
              <a:rPr lang="ru-RU" b="1" dirty="0" smtClean="0">
                <a:solidFill>
                  <a:srgbClr val="000000"/>
                </a:solidFill>
                <a:effectLst/>
                <a:latin typeface="Times New Roman"/>
                <a:ea typeface="Times New Roman"/>
              </a:rPr>
              <a:t> </a:t>
            </a:r>
            <a:r>
              <a:rPr lang="ru-RU" dirty="0" smtClean="0">
                <a:solidFill>
                  <a:srgbClr val="000000"/>
                </a:solidFill>
                <a:effectLst/>
                <a:latin typeface="Times New Roman"/>
                <a:ea typeface="Times New Roman"/>
              </a:rPr>
              <a:t>Объясните, что имел в виду писатель, говоря: </a:t>
            </a:r>
            <a:r>
              <a:rPr lang="ru-RU" b="1" dirty="0" smtClean="0">
                <a:solidFill>
                  <a:srgbClr val="000000"/>
                </a:solidFill>
                <a:effectLst/>
                <a:latin typeface="Times New Roman"/>
                <a:ea typeface="Times New Roman"/>
              </a:rPr>
              <a:t>«…</a:t>
            </a:r>
            <a:r>
              <a:rPr lang="ru-RU" b="1" i="1" dirty="0" smtClean="0">
                <a:solidFill>
                  <a:srgbClr val="000000"/>
                </a:solidFill>
                <a:effectLst/>
                <a:latin typeface="Times New Roman"/>
                <a:ea typeface="Times New Roman"/>
              </a:rPr>
              <a:t> человек каждодневно служит терпеливо и внимательно телу своему»? </a:t>
            </a:r>
            <a:r>
              <a:rPr lang="ru-RU" dirty="0" smtClean="0">
                <a:solidFill>
                  <a:srgbClr val="000000"/>
                </a:solidFill>
                <a:effectLst/>
                <a:latin typeface="Times New Roman"/>
                <a:ea typeface="Times New Roman"/>
              </a:rPr>
              <a:t>И почему это </a:t>
            </a:r>
            <a:r>
              <a:rPr lang="ru-RU" b="1" i="1" dirty="0" smtClean="0">
                <a:solidFill>
                  <a:srgbClr val="000000"/>
                </a:solidFill>
                <a:effectLst/>
                <a:latin typeface="Times New Roman"/>
                <a:ea typeface="Times New Roman"/>
              </a:rPr>
              <a:t>«никого в наше время не удивляет»</a:t>
            </a:r>
            <a:r>
              <a:rPr lang="ru-RU" dirty="0" smtClean="0">
                <a:solidFill>
                  <a:srgbClr val="000000"/>
                </a:solidFill>
                <a:effectLst/>
                <a:latin typeface="Times New Roman"/>
                <a:ea typeface="Times New Roman"/>
              </a:rPr>
              <a:t>?</a:t>
            </a:r>
            <a:endParaRPr lang="ru-RU" sz="1600" dirty="0" smtClean="0">
              <a:effectLst/>
              <a:latin typeface="Times New Roman"/>
              <a:ea typeface="Times New Roman"/>
            </a:endParaRPr>
          </a:p>
          <a:p>
            <a:pPr indent="194310" algn="just" fontAlgn="base">
              <a:spcAft>
                <a:spcPts val="0"/>
              </a:spcAft>
            </a:pPr>
            <a:r>
              <a:rPr lang="ru-RU" b="1" dirty="0" smtClean="0">
                <a:solidFill>
                  <a:srgbClr val="000000"/>
                </a:solidFill>
                <a:effectLst/>
                <a:latin typeface="Times New Roman"/>
                <a:ea typeface="Times New Roman"/>
              </a:rPr>
              <a:t>Ответ. </a:t>
            </a:r>
            <a:r>
              <a:rPr lang="ru-RU" dirty="0" smtClean="0">
                <a:effectLst/>
                <a:latin typeface="Times New Roman"/>
                <a:ea typeface="Times New Roman"/>
              </a:rPr>
              <a:t> Вполне понятно, что автор не против занятия гимнастикой  - он против культа тела, о чем заговорил уже в 60-е годы. Сегодня же культ тела – своеобразный диагноз общества. Экраны телевизора и пространство интернета заполнили многочисленные шоу о похудении, диетах, совершенствовании тела.</a:t>
            </a:r>
            <a:endParaRPr lang="ru-RU" sz="1600" dirty="0" smtClean="0">
              <a:effectLst/>
              <a:latin typeface="Times New Roman"/>
              <a:ea typeface="Times New Roman"/>
            </a:endParaRPr>
          </a:p>
          <a:p>
            <a:pPr indent="194310" algn="just" fontAlgn="base">
              <a:spcAft>
                <a:spcPts val="0"/>
              </a:spcAft>
            </a:pPr>
            <a:r>
              <a:rPr lang="ru-RU" sz="2400" b="1" dirty="0" smtClean="0">
                <a:solidFill>
                  <a:srgbClr val="000000"/>
                </a:solidFill>
                <a:effectLst/>
                <a:latin typeface="Times New Roman"/>
                <a:ea typeface="Times New Roman"/>
              </a:rPr>
              <a:t>Комментарий</a:t>
            </a:r>
            <a:r>
              <a:rPr lang="ru-RU" sz="2400" dirty="0" smtClean="0">
                <a:solidFill>
                  <a:srgbClr val="000000"/>
                </a:solidFill>
                <a:effectLst/>
                <a:latin typeface="Times New Roman"/>
                <a:ea typeface="Times New Roman"/>
              </a:rPr>
              <a:t>:</a:t>
            </a:r>
            <a:r>
              <a:rPr lang="ru-RU" dirty="0" smtClean="0">
                <a:solidFill>
                  <a:srgbClr val="000000"/>
                </a:solidFill>
                <a:effectLst/>
                <a:latin typeface="Times New Roman"/>
                <a:ea typeface="Times New Roman"/>
              </a:rPr>
              <a:t>  формируется умение  понимать значение  высказывания на основе контекста, а также понимать авторскую позицию по отношению к обсуждаемой проблеме.</a:t>
            </a:r>
            <a:endParaRPr lang="ru-RU" sz="1600" dirty="0" smtClean="0">
              <a:effectLst/>
              <a:latin typeface="Times New Roman"/>
              <a:ea typeface="Times New Roman"/>
            </a:endParaRPr>
          </a:p>
        </p:txBody>
      </p:sp>
    </p:spTree>
    <p:extLst>
      <p:ext uri="{BB962C8B-B14F-4D97-AF65-F5344CB8AC3E}">
        <p14:creationId xmlns:p14="http://schemas.microsoft.com/office/powerpoint/2010/main" val="4398163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243512"/>
            <a:ext cx="8640960" cy="6032421"/>
          </a:xfrm>
          <a:prstGeom prst="rect">
            <a:avLst/>
          </a:prstGeom>
        </p:spPr>
        <p:txBody>
          <a:bodyPr wrap="square">
            <a:spAutoFit/>
          </a:bodyPr>
          <a:lstStyle/>
          <a:p>
            <a:pPr indent="194310" algn="just" fontAlgn="base">
              <a:spcAft>
                <a:spcPts val="0"/>
              </a:spcAft>
            </a:pPr>
            <a:r>
              <a:rPr lang="ru-RU" b="1" dirty="0" smtClean="0">
                <a:solidFill>
                  <a:srgbClr val="000000"/>
                </a:solidFill>
                <a:effectLst/>
                <a:latin typeface="Times New Roman"/>
                <a:ea typeface="Times New Roman"/>
              </a:rPr>
              <a:t>Учитель:</a:t>
            </a:r>
            <a:endParaRPr lang="ru-RU" sz="1600" dirty="0" smtClean="0">
              <a:effectLst/>
              <a:latin typeface="Times New Roman"/>
              <a:ea typeface="Times New Roman"/>
            </a:endParaRPr>
          </a:p>
          <a:p>
            <a:pPr indent="194310" algn="just" fontAlgn="base">
              <a:spcAft>
                <a:spcPts val="0"/>
              </a:spcAft>
            </a:pPr>
            <a:r>
              <a:rPr lang="ru-RU" sz="1600" dirty="0" smtClean="0">
                <a:solidFill>
                  <a:srgbClr val="000000"/>
                </a:solidFill>
                <a:effectLst/>
                <a:latin typeface="Times New Roman"/>
                <a:ea typeface="Times New Roman"/>
              </a:rPr>
              <a:t>В связи с этим давайте обратимся к толкованию отдельных слов и понятий.</a:t>
            </a:r>
            <a:endParaRPr lang="ru-RU" sz="1600" dirty="0" smtClean="0">
              <a:effectLst/>
              <a:latin typeface="Times New Roman"/>
              <a:ea typeface="Times New Roman"/>
            </a:endParaRPr>
          </a:p>
          <a:p>
            <a:pPr indent="194310" algn="just" fontAlgn="base">
              <a:spcAft>
                <a:spcPts val="0"/>
              </a:spcAft>
            </a:pPr>
            <a:r>
              <a:rPr lang="ru-RU" sz="1600" b="1" dirty="0" smtClean="0">
                <a:effectLst/>
                <a:latin typeface="Times New Roman"/>
                <a:ea typeface="Times New Roman"/>
              </a:rPr>
              <a:t>Гедонизм </a:t>
            </a:r>
            <a:r>
              <a:rPr lang="ru-RU" sz="1600" dirty="0" smtClean="0">
                <a:effectLst/>
                <a:latin typeface="Times New Roman"/>
                <a:ea typeface="Times New Roman"/>
              </a:rPr>
              <a:t>–</a:t>
            </a:r>
            <a:r>
              <a:rPr lang="ru-RU" sz="1600" dirty="0" smtClean="0">
                <a:solidFill>
                  <a:srgbClr val="333333"/>
                </a:solidFill>
                <a:effectLst/>
                <a:latin typeface="Arial"/>
                <a:ea typeface="Times New Roman"/>
              </a:rPr>
              <a:t> </a:t>
            </a:r>
            <a:r>
              <a:rPr lang="ru-RU" sz="1600" dirty="0" smtClean="0">
                <a:solidFill>
                  <a:srgbClr val="000000"/>
                </a:solidFill>
                <a:effectLst/>
                <a:latin typeface="Times New Roman"/>
                <a:ea typeface="Times New Roman"/>
              </a:rPr>
              <a:t>(др.-греч. </a:t>
            </a:r>
            <a:r>
              <a:rPr lang="ru-RU" sz="1600" dirty="0" err="1" smtClean="0">
                <a:solidFill>
                  <a:srgbClr val="000000"/>
                </a:solidFill>
                <a:effectLst/>
                <a:latin typeface="Times New Roman"/>
                <a:ea typeface="Times New Roman"/>
              </a:rPr>
              <a:t>ἡδονή</a:t>
            </a:r>
            <a:r>
              <a:rPr lang="ru-RU" sz="1600" dirty="0" smtClean="0">
                <a:solidFill>
                  <a:srgbClr val="000000"/>
                </a:solidFill>
                <a:effectLst/>
                <a:latin typeface="Times New Roman"/>
                <a:ea typeface="Times New Roman"/>
              </a:rPr>
              <a:t> «наслаждение, удовольствие») — аксиологическое учение, согласно которому удовольствие является высшим благом и смыслом жизни, единственной терминальной ценностью (тогда как все остальные ценности являются инструментальными...).</a:t>
            </a:r>
            <a:endParaRPr lang="ru-RU" sz="1600" dirty="0" smtClean="0">
              <a:effectLst/>
              <a:latin typeface="Times New Roman"/>
              <a:ea typeface="Times New Roman"/>
            </a:endParaRPr>
          </a:p>
          <a:p>
            <a:pPr indent="194310" algn="just" fontAlgn="base">
              <a:spcAft>
                <a:spcPts val="0"/>
              </a:spcAft>
            </a:pPr>
            <a:r>
              <a:rPr lang="ru-RU" sz="1600" b="1" dirty="0" smtClean="0">
                <a:effectLst/>
                <a:latin typeface="Times New Roman"/>
                <a:ea typeface="Times New Roman"/>
              </a:rPr>
              <a:t>Синдром Дориана Грея</a:t>
            </a:r>
            <a:r>
              <a:rPr lang="ru-RU" sz="1600" dirty="0" smtClean="0">
                <a:effectLst/>
                <a:latin typeface="Times New Roman"/>
                <a:ea typeface="Times New Roman"/>
              </a:rPr>
              <a:t> -</a:t>
            </a:r>
            <a:r>
              <a:rPr lang="ru-RU" sz="1600" dirty="0" smtClean="0">
                <a:solidFill>
                  <a:srgbClr val="333333"/>
                </a:solidFill>
                <a:effectLst/>
                <a:latin typeface="Arial"/>
                <a:ea typeface="Times New Roman"/>
              </a:rPr>
              <a:t> </a:t>
            </a:r>
            <a:r>
              <a:rPr lang="ru-RU" sz="1600" dirty="0" smtClean="0">
                <a:solidFill>
                  <a:srgbClr val="000000"/>
                </a:solidFill>
                <a:effectLst/>
                <a:latin typeface="Times New Roman"/>
                <a:ea typeface="Times New Roman"/>
              </a:rPr>
              <a:t>(англ. </a:t>
            </a:r>
            <a:r>
              <a:rPr lang="ru-RU" sz="1600" dirty="0" err="1" smtClean="0">
                <a:solidFill>
                  <a:srgbClr val="000000"/>
                </a:solidFill>
                <a:effectLst/>
                <a:latin typeface="Times New Roman"/>
                <a:ea typeface="Times New Roman"/>
              </a:rPr>
              <a:t>Dorian</a:t>
            </a:r>
            <a:r>
              <a:rPr lang="ru-RU" sz="1600" dirty="0" smtClean="0">
                <a:solidFill>
                  <a:srgbClr val="000000"/>
                </a:solidFill>
                <a:effectLst/>
                <a:latin typeface="Times New Roman"/>
                <a:ea typeface="Times New Roman"/>
              </a:rPr>
              <a:t> </a:t>
            </a:r>
            <a:r>
              <a:rPr lang="ru-RU" sz="1600" dirty="0" err="1" smtClean="0">
                <a:solidFill>
                  <a:srgbClr val="000000"/>
                </a:solidFill>
                <a:effectLst/>
                <a:latin typeface="Times New Roman"/>
                <a:ea typeface="Times New Roman"/>
              </a:rPr>
              <a:t>Gray</a:t>
            </a:r>
            <a:r>
              <a:rPr lang="ru-RU" sz="1600" dirty="0" smtClean="0">
                <a:solidFill>
                  <a:srgbClr val="000000"/>
                </a:solidFill>
                <a:effectLst/>
                <a:latin typeface="Times New Roman"/>
                <a:ea typeface="Times New Roman"/>
              </a:rPr>
              <a:t> </a:t>
            </a:r>
            <a:r>
              <a:rPr lang="ru-RU" sz="1600" dirty="0" err="1" smtClean="0">
                <a:solidFill>
                  <a:srgbClr val="000000"/>
                </a:solidFill>
                <a:effectLst/>
                <a:latin typeface="Times New Roman"/>
                <a:ea typeface="Times New Roman"/>
              </a:rPr>
              <a:t>syndrome</a:t>
            </a:r>
            <a:r>
              <a:rPr lang="ru-RU" sz="1600" dirty="0" smtClean="0">
                <a:solidFill>
                  <a:srgbClr val="000000"/>
                </a:solidFill>
                <a:effectLst/>
                <a:latin typeface="Times New Roman"/>
                <a:ea typeface="Times New Roman"/>
              </a:rPr>
              <a:t>) — культ молодости, рассматривающий возможно более длительное сохранение образа жизни, в том числе в рамках особенностей, присущих юношескому или более молодому периоду жизни.</a:t>
            </a:r>
            <a:endParaRPr lang="ru-RU" sz="1600" dirty="0" smtClean="0">
              <a:effectLst/>
              <a:latin typeface="Times New Roman"/>
              <a:ea typeface="Times New Roman"/>
            </a:endParaRPr>
          </a:p>
          <a:p>
            <a:pPr indent="194310" algn="just" fontAlgn="base">
              <a:spcAft>
                <a:spcPts val="0"/>
              </a:spcAft>
            </a:pPr>
            <a:r>
              <a:rPr lang="ru-RU" sz="1600" b="1" dirty="0" err="1" smtClean="0">
                <a:effectLst/>
                <a:latin typeface="Times New Roman"/>
                <a:ea typeface="Times New Roman"/>
              </a:rPr>
              <a:t>Эвдемоническая</a:t>
            </a:r>
            <a:r>
              <a:rPr lang="ru-RU" sz="1600" b="1" dirty="0" smtClean="0">
                <a:effectLst/>
                <a:latin typeface="Times New Roman"/>
                <a:ea typeface="Times New Roman"/>
              </a:rPr>
              <a:t> культура. </a:t>
            </a:r>
            <a:r>
              <a:rPr lang="ru-RU" sz="1600" b="1" dirty="0" err="1" smtClean="0">
                <a:solidFill>
                  <a:srgbClr val="000000"/>
                </a:solidFill>
                <a:effectLst/>
                <a:latin typeface="Times New Roman"/>
                <a:ea typeface="Times New Roman"/>
              </a:rPr>
              <a:t>Эвдемони́зм</a:t>
            </a:r>
            <a:r>
              <a:rPr lang="ru-RU" sz="1600" dirty="0" smtClean="0">
                <a:solidFill>
                  <a:srgbClr val="000000"/>
                </a:solidFill>
                <a:effectLst/>
                <a:latin typeface="Times New Roman"/>
                <a:ea typeface="Times New Roman"/>
              </a:rPr>
              <a:t> (греч. </a:t>
            </a:r>
            <a:r>
              <a:rPr lang="ru-RU" sz="1600" dirty="0" err="1" smtClean="0">
                <a:solidFill>
                  <a:srgbClr val="000000"/>
                </a:solidFill>
                <a:effectLst/>
                <a:latin typeface="Times New Roman"/>
                <a:ea typeface="Times New Roman"/>
              </a:rPr>
              <a:t>ευδ</a:t>
            </a:r>
            <a:r>
              <a:rPr lang="ru-RU" sz="1600" dirty="0" smtClean="0">
                <a:solidFill>
                  <a:srgbClr val="000000"/>
                </a:solidFill>
                <a:effectLst/>
                <a:latin typeface="Times New Roman"/>
                <a:ea typeface="Times New Roman"/>
              </a:rPr>
              <a:t>αιμονία — процветание, блаженство, счастье) — этическое направление, признающее критерием нравственности и основой поведения человека его стремление к достижению счастья. Согласно приверженцам </a:t>
            </a:r>
            <a:r>
              <a:rPr lang="ru-RU" sz="1600" b="1" dirty="0" smtClean="0">
                <a:solidFill>
                  <a:srgbClr val="000000"/>
                </a:solidFill>
                <a:effectLst/>
                <a:latin typeface="Times New Roman"/>
                <a:ea typeface="Times New Roman"/>
              </a:rPr>
              <a:t>эвдемонизма</a:t>
            </a:r>
            <a:r>
              <a:rPr lang="ru-RU" sz="1600" dirty="0" smtClean="0">
                <a:solidFill>
                  <a:srgbClr val="000000"/>
                </a:solidFill>
                <a:effectLst/>
                <a:latin typeface="Times New Roman"/>
                <a:ea typeface="Times New Roman"/>
              </a:rPr>
              <a:t>, наивысшим благом для человека является счастье.</a:t>
            </a:r>
            <a:endParaRPr lang="ru-RU" sz="1600" dirty="0" smtClean="0">
              <a:effectLst/>
              <a:latin typeface="Times New Roman"/>
              <a:ea typeface="Times New Roman"/>
            </a:endParaRPr>
          </a:p>
          <a:p>
            <a:pPr indent="194310" algn="just" fontAlgn="base">
              <a:spcAft>
                <a:spcPts val="0"/>
              </a:spcAft>
            </a:pPr>
            <a:r>
              <a:rPr lang="ru-RU" sz="1600" b="1" dirty="0" smtClean="0">
                <a:solidFill>
                  <a:srgbClr val="000000"/>
                </a:solidFill>
                <a:effectLst/>
                <a:latin typeface="Times New Roman"/>
                <a:ea typeface="Times New Roman"/>
              </a:rPr>
              <a:t>Химеры</a:t>
            </a:r>
            <a:endParaRPr lang="ru-RU" sz="1600" dirty="0" smtClean="0">
              <a:effectLst/>
              <a:latin typeface="Times New Roman"/>
              <a:ea typeface="Times New Roman"/>
            </a:endParaRPr>
          </a:p>
          <a:p>
            <a:pPr indent="194310" algn="just"/>
            <a:r>
              <a:rPr lang="ru-RU" sz="1600" b="1" dirty="0" smtClean="0">
                <a:solidFill>
                  <a:srgbClr val="212529"/>
                </a:solidFill>
                <a:effectLst/>
                <a:latin typeface="Times New Roman"/>
                <a:ea typeface="Times New Roman"/>
              </a:rPr>
              <a:t>1.</a:t>
            </a:r>
            <a:r>
              <a:rPr lang="ru-RU" sz="1600" dirty="0" smtClean="0">
                <a:solidFill>
                  <a:srgbClr val="212529"/>
                </a:solidFill>
                <a:effectLst/>
                <a:latin typeface="Times New Roman"/>
                <a:ea typeface="Times New Roman"/>
              </a:rPr>
              <a:t> </a:t>
            </a:r>
            <a:r>
              <a:rPr lang="ru-RU" sz="1600" dirty="0" smtClean="0">
                <a:solidFill>
                  <a:srgbClr val="000000"/>
                </a:solidFill>
                <a:effectLst/>
                <a:latin typeface="Times New Roman"/>
                <a:ea typeface="Times New Roman"/>
              </a:rPr>
              <a:t>В древнегреческой мифологии: огнедышащее чудовище с головой и шеей льва, туловищем козы и хвостом дракона. || В средневековом искусстве: скульптурное изображение фантастического чудовища, олицетворяющего пороки, темные силы (в убранстве средневековых готических храмов).</a:t>
            </a:r>
            <a:endParaRPr lang="ru-RU" sz="1600" dirty="0" smtClean="0">
              <a:effectLst/>
              <a:latin typeface="Times New Roman"/>
              <a:ea typeface="Times New Roman"/>
            </a:endParaRPr>
          </a:p>
          <a:p>
            <a:pPr indent="194310" algn="just"/>
            <a:r>
              <a:rPr lang="ru-RU" sz="1600" b="1" dirty="0" smtClean="0">
                <a:solidFill>
                  <a:srgbClr val="000000"/>
                </a:solidFill>
                <a:effectLst/>
                <a:latin typeface="Times New Roman"/>
                <a:ea typeface="Times New Roman"/>
              </a:rPr>
              <a:t>2.</a:t>
            </a:r>
            <a:r>
              <a:rPr lang="ru-RU" sz="1600" dirty="0" smtClean="0">
                <a:solidFill>
                  <a:srgbClr val="000000"/>
                </a:solidFill>
                <a:effectLst/>
                <a:latin typeface="Times New Roman"/>
                <a:ea typeface="Times New Roman"/>
              </a:rPr>
              <a:t> </a:t>
            </a:r>
            <a:r>
              <a:rPr lang="ru-RU" sz="1600" i="1" dirty="0" smtClean="0">
                <a:solidFill>
                  <a:srgbClr val="000000"/>
                </a:solidFill>
                <a:effectLst/>
                <a:latin typeface="Times New Roman"/>
                <a:ea typeface="Times New Roman"/>
              </a:rPr>
              <a:t>перен.</a:t>
            </a:r>
            <a:r>
              <a:rPr lang="ru-RU" sz="1600" dirty="0" smtClean="0">
                <a:solidFill>
                  <a:srgbClr val="000000"/>
                </a:solidFill>
                <a:effectLst/>
                <a:latin typeface="Times New Roman"/>
                <a:ea typeface="Times New Roman"/>
              </a:rPr>
              <a:t> </a:t>
            </a:r>
            <a:r>
              <a:rPr lang="ru-RU" sz="1600" b="1" dirty="0" smtClean="0">
                <a:solidFill>
                  <a:srgbClr val="000000"/>
                </a:solidFill>
                <a:effectLst/>
                <a:latin typeface="Times New Roman"/>
                <a:ea typeface="Times New Roman"/>
              </a:rPr>
              <a:t>Неосуществимая, несбыточная и странная мечта,</a:t>
            </a:r>
            <a:r>
              <a:rPr lang="ru-RU" sz="1600" dirty="0" smtClean="0">
                <a:solidFill>
                  <a:srgbClr val="000000"/>
                </a:solidFill>
                <a:effectLst/>
                <a:latin typeface="Times New Roman"/>
                <a:ea typeface="Times New Roman"/>
              </a:rPr>
              <a:t> </a:t>
            </a:r>
            <a:r>
              <a:rPr lang="ru-RU" sz="1600" b="1" dirty="0" smtClean="0">
                <a:solidFill>
                  <a:srgbClr val="000000"/>
                </a:solidFill>
                <a:effectLst/>
                <a:latin typeface="Times New Roman"/>
                <a:ea typeface="Times New Roman"/>
              </a:rPr>
              <a:t>фантазия.</a:t>
            </a:r>
            <a:r>
              <a:rPr lang="ru-RU" sz="1600" dirty="0" smtClean="0">
                <a:solidFill>
                  <a:srgbClr val="000000"/>
                </a:solidFill>
                <a:effectLst/>
                <a:latin typeface="Times New Roman"/>
                <a:ea typeface="Times New Roman"/>
              </a:rPr>
              <a:t> </a:t>
            </a:r>
            <a:r>
              <a:rPr lang="ru-RU" sz="1600" i="1" dirty="0" smtClean="0">
                <a:solidFill>
                  <a:srgbClr val="000000"/>
                </a:solidFill>
                <a:effectLst/>
                <a:latin typeface="Times New Roman"/>
                <a:ea typeface="Times New Roman"/>
              </a:rPr>
              <a:t>[Белинский:] Друг мой! ты строишь химеры в своем воображении.</a:t>
            </a:r>
            <a:r>
              <a:rPr lang="ru-RU" sz="1600" dirty="0" smtClean="0">
                <a:solidFill>
                  <a:srgbClr val="000000"/>
                </a:solidFill>
                <a:effectLst/>
                <a:latin typeface="Times New Roman"/>
                <a:ea typeface="Times New Roman"/>
              </a:rPr>
              <a:t> </a:t>
            </a:r>
            <a:r>
              <a:rPr lang="ru-RU" sz="1600" u="sng" dirty="0" smtClean="0">
                <a:solidFill>
                  <a:srgbClr val="000000"/>
                </a:solidFill>
                <a:effectLst/>
                <a:latin typeface="Times New Roman"/>
                <a:ea typeface="Times New Roman"/>
                <a:hlinkClick r:id="rId2" tooltip="Лермонтов М. Ю. "/>
              </a:rPr>
              <a:t>Лермонтов, Странный человек</a:t>
            </a:r>
            <a:r>
              <a:rPr lang="ru-RU" sz="1600" dirty="0" smtClean="0">
                <a:solidFill>
                  <a:srgbClr val="000000"/>
                </a:solidFill>
                <a:effectLst/>
                <a:latin typeface="Times New Roman"/>
                <a:ea typeface="Times New Roman"/>
              </a:rPr>
              <a:t>. </a:t>
            </a:r>
            <a:r>
              <a:rPr lang="ru-RU" sz="1600" i="1" dirty="0" smtClean="0">
                <a:solidFill>
                  <a:srgbClr val="000000"/>
                </a:solidFill>
                <a:effectLst/>
                <a:latin typeface="Times New Roman"/>
                <a:ea typeface="Times New Roman"/>
              </a:rPr>
              <a:t>Прошлое погибло, будущее уничтожено, счастья нет: все химера — а живи!</a:t>
            </a:r>
            <a:r>
              <a:rPr lang="ru-RU" sz="1600" dirty="0" smtClean="0">
                <a:solidFill>
                  <a:srgbClr val="000000"/>
                </a:solidFill>
                <a:effectLst/>
                <a:latin typeface="Times New Roman"/>
                <a:ea typeface="Times New Roman"/>
              </a:rPr>
              <a:t> </a:t>
            </a:r>
            <a:r>
              <a:rPr lang="ru-RU" sz="1600" u="sng" dirty="0" smtClean="0">
                <a:solidFill>
                  <a:srgbClr val="000000"/>
                </a:solidFill>
                <a:effectLst/>
                <a:latin typeface="Times New Roman"/>
                <a:ea typeface="Times New Roman"/>
                <a:hlinkClick r:id="rId3" tooltip="Гончаров И. А. "/>
              </a:rPr>
              <a:t>И. Гончаров, Обыкновенная история</a:t>
            </a:r>
            <a:r>
              <a:rPr lang="ru-RU" sz="1600" dirty="0" smtClean="0">
                <a:solidFill>
                  <a:srgbClr val="000000"/>
                </a:solidFill>
                <a:effectLst/>
                <a:latin typeface="Times New Roman"/>
                <a:ea typeface="Times New Roman"/>
              </a:rPr>
              <a:t>.</a:t>
            </a:r>
            <a:endParaRPr lang="ru-RU" sz="1600" dirty="0" smtClean="0">
              <a:effectLst/>
              <a:latin typeface="Times New Roman"/>
              <a:ea typeface="Times New Roman"/>
            </a:endParaRPr>
          </a:p>
          <a:p>
            <a:pPr indent="194310" algn="just"/>
            <a:r>
              <a:rPr lang="ru-RU" sz="1600" b="1" dirty="0" smtClean="0">
                <a:solidFill>
                  <a:srgbClr val="000000"/>
                </a:solidFill>
                <a:effectLst/>
                <a:latin typeface="Times New Roman"/>
                <a:ea typeface="Times New Roman"/>
              </a:rPr>
              <a:t>Комментарий: </a:t>
            </a:r>
            <a:r>
              <a:rPr lang="ru-RU" sz="1600" dirty="0" smtClean="0">
                <a:solidFill>
                  <a:srgbClr val="000000"/>
                </a:solidFill>
                <a:effectLst/>
                <a:latin typeface="Times New Roman"/>
                <a:ea typeface="Times New Roman"/>
              </a:rPr>
              <a:t> формируется читательское  умение  по пониманию информации </a:t>
            </a:r>
            <a:r>
              <a:rPr lang="ru-RU" sz="1600" b="1" i="1" dirty="0" smtClean="0">
                <a:solidFill>
                  <a:srgbClr val="000000"/>
                </a:solidFill>
                <a:effectLst/>
                <a:latin typeface="Times New Roman"/>
                <a:ea typeface="Times New Roman"/>
              </a:rPr>
              <a:t>(нахождение словарного значения слова)</a:t>
            </a:r>
            <a:r>
              <a:rPr lang="ru-RU" sz="1600" dirty="0" smtClean="0">
                <a:solidFill>
                  <a:srgbClr val="000000"/>
                </a:solidFill>
                <a:effectLst/>
                <a:latin typeface="Times New Roman"/>
                <a:ea typeface="Times New Roman"/>
              </a:rPr>
              <a:t>  и впоследствии  по толкованию информации в контексте </a:t>
            </a:r>
            <a:r>
              <a:rPr lang="ru-RU" sz="1600" b="1" i="1" dirty="0" smtClean="0">
                <a:solidFill>
                  <a:srgbClr val="000000"/>
                </a:solidFill>
                <a:effectLst/>
                <a:latin typeface="Times New Roman"/>
                <a:ea typeface="Times New Roman"/>
              </a:rPr>
              <a:t>(определение</a:t>
            </a:r>
            <a:r>
              <a:rPr lang="ru-RU" sz="1600" b="1" i="1" dirty="0" smtClean="0">
                <a:effectLst/>
                <a:latin typeface="Times New Roman"/>
                <a:ea typeface="Times New Roman"/>
              </a:rPr>
              <a:t>  контекстуального значение слова и сравнение со словарным значением).</a:t>
            </a:r>
            <a:endParaRPr lang="ru-RU" sz="1600" b="1" i="1" dirty="0">
              <a:effectLst/>
              <a:latin typeface="Times New Roman"/>
              <a:ea typeface="Times New Roman"/>
            </a:endParaRPr>
          </a:p>
        </p:txBody>
      </p:sp>
    </p:spTree>
    <p:extLst>
      <p:ext uri="{BB962C8B-B14F-4D97-AF65-F5344CB8AC3E}">
        <p14:creationId xmlns:p14="http://schemas.microsoft.com/office/powerpoint/2010/main" val="23483734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7504" y="260648"/>
            <a:ext cx="8856984" cy="5909310"/>
          </a:xfrm>
          <a:prstGeom prst="rect">
            <a:avLst/>
          </a:prstGeom>
        </p:spPr>
        <p:txBody>
          <a:bodyPr wrap="square">
            <a:spAutoFit/>
          </a:bodyPr>
          <a:lstStyle/>
          <a:p>
            <a:pPr indent="194310" algn="just"/>
            <a:r>
              <a:rPr lang="ru-RU" b="1" dirty="0" smtClean="0">
                <a:solidFill>
                  <a:srgbClr val="000000"/>
                </a:solidFill>
                <a:effectLst/>
                <a:latin typeface="Times New Roman"/>
                <a:ea typeface="Times New Roman"/>
              </a:rPr>
              <a:t> </a:t>
            </a:r>
            <a:r>
              <a:rPr lang="ru-RU" b="1" dirty="0" smtClean="0">
                <a:solidFill>
                  <a:srgbClr val="000000"/>
                </a:solidFill>
                <a:latin typeface="Times New Roman"/>
                <a:ea typeface="Times New Roman"/>
              </a:rPr>
              <a:t>В</a:t>
            </a:r>
            <a:r>
              <a:rPr lang="ru-RU" b="1" dirty="0" smtClean="0">
                <a:solidFill>
                  <a:srgbClr val="000000"/>
                </a:solidFill>
                <a:effectLst/>
                <a:latin typeface="Times New Roman"/>
                <a:ea typeface="Times New Roman"/>
              </a:rPr>
              <a:t>опрос№ 3 </a:t>
            </a:r>
            <a:r>
              <a:rPr lang="ru-RU" dirty="0" smtClean="0">
                <a:solidFill>
                  <a:srgbClr val="000000"/>
                </a:solidFill>
                <a:effectLst/>
                <a:latin typeface="Times New Roman"/>
                <a:ea typeface="Times New Roman"/>
              </a:rPr>
              <a:t>Каков же вывод из всего вышесказанного?</a:t>
            </a:r>
            <a:endParaRPr lang="ru-RU" sz="1600" dirty="0" smtClean="0">
              <a:effectLst/>
              <a:latin typeface="Times New Roman"/>
              <a:ea typeface="Times New Roman"/>
            </a:endParaRPr>
          </a:p>
          <a:p>
            <a:pPr indent="194310" algn="just"/>
            <a:r>
              <a:rPr lang="ru-RU" b="1" dirty="0" smtClean="0">
                <a:solidFill>
                  <a:srgbClr val="000000"/>
                </a:solidFill>
                <a:effectLst/>
                <a:latin typeface="Times New Roman"/>
                <a:ea typeface="Times New Roman"/>
              </a:rPr>
              <a:t>Ответ.</a:t>
            </a:r>
            <a:r>
              <a:rPr lang="ru-RU" dirty="0" smtClean="0">
                <a:solidFill>
                  <a:srgbClr val="000000"/>
                </a:solidFill>
                <a:effectLst/>
                <a:latin typeface="Times New Roman"/>
                <a:ea typeface="Times New Roman"/>
              </a:rPr>
              <a:t> </a:t>
            </a:r>
            <a:r>
              <a:rPr lang="ru-RU" dirty="0" smtClean="0">
                <a:effectLst/>
                <a:latin typeface="Times New Roman"/>
                <a:ea typeface="Times New Roman"/>
              </a:rPr>
              <a:t>Служение телу, как, впрочем, и синдром Дориана Грея, – примета нашего времени. И это действительно не удивляет, а, напротив, приветствуется. Гедонизм становится предметом гордости, нередко можно услышать:  «Да, я неисправимый гедонист!» Люди живут химерами и становятся  одержимыми  ими.</a:t>
            </a:r>
            <a:endParaRPr lang="ru-RU" sz="1600" dirty="0" smtClean="0">
              <a:effectLst/>
              <a:latin typeface="Times New Roman"/>
              <a:ea typeface="Times New Roman"/>
            </a:endParaRPr>
          </a:p>
          <a:p>
            <a:pPr indent="194310" algn="just"/>
            <a:r>
              <a:rPr lang="ru-RU" b="1" dirty="0" smtClean="0">
                <a:solidFill>
                  <a:srgbClr val="000000"/>
                </a:solidFill>
                <a:effectLst/>
                <a:latin typeface="Times New Roman"/>
                <a:ea typeface="Times New Roman"/>
              </a:rPr>
              <a:t>Комментарий:</a:t>
            </a:r>
            <a:r>
              <a:rPr lang="ru-RU" dirty="0" smtClean="0">
                <a:solidFill>
                  <a:srgbClr val="000000"/>
                </a:solidFill>
                <a:effectLst/>
                <a:latin typeface="Times New Roman"/>
                <a:ea typeface="Times New Roman"/>
              </a:rPr>
              <a:t>  формируется читательское  умение  по пониманию информации </a:t>
            </a:r>
            <a:r>
              <a:rPr lang="ru-RU" b="1" i="1" dirty="0" smtClean="0">
                <a:solidFill>
                  <a:srgbClr val="000000"/>
                </a:solidFill>
                <a:effectLst/>
                <a:latin typeface="Times New Roman"/>
                <a:ea typeface="Times New Roman"/>
              </a:rPr>
              <a:t>(нахождение словарного значения слова) </a:t>
            </a:r>
            <a:r>
              <a:rPr lang="ru-RU" dirty="0" smtClean="0">
                <a:solidFill>
                  <a:srgbClr val="000000"/>
                </a:solidFill>
                <a:effectLst/>
                <a:latin typeface="Times New Roman"/>
                <a:ea typeface="Times New Roman"/>
              </a:rPr>
              <a:t> и толкованию информации в контексте </a:t>
            </a:r>
            <a:r>
              <a:rPr lang="ru-RU" b="1" i="1" dirty="0" smtClean="0">
                <a:solidFill>
                  <a:srgbClr val="000000"/>
                </a:solidFill>
                <a:effectLst/>
                <a:latin typeface="Times New Roman"/>
                <a:ea typeface="Times New Roman"/>
              </a:rPr>
              <a:t>(определение</a:t>
            </a:r>
            <a:r>
              <a:rPr lang="ru-RU" b="1" i="1" dirty="0" smtClean="0">
                <a:effectLst/>
                <a:latin typeface="Times New Roman"/>
                <a:ea typeface="Times New Roman"/>
              </a:rPr>
              <a:t>  контекстуального значение слова и сравнение со словарным значением).</a:t>
            </a:r>
            <a:endParaRPr lang="ru-RU" sz="1600" b="1" i="1" dirty="0" smtClean="0">
              <a:effectLst/>
              <a:latin typeface="Times New Roman"/>
              <a:ea typeface="Times New Roman"/>
            </a:endParaRPr>
          </a:p>
          <a:p>
            <a:pPr indent="194310" algn="just"/>
            <a:r>
              <a:rPr lang="ru-RU" b="1" dirty="0">
                <a:solidFill>
                  <a:srgbClr val="000000"/>
                </a:solidFill>
                <a:latin typeface="Times New Roman"/>
                <a:ea typeface="Times New Roman"/>
              </a:rPr>
              <a:t>Вопрос№ </a:t>
            </a:r>
            <a:r>
              <a:rPr lang="ru-RU" b="1" dirty="0" smtClean="0">
                <a:solidFill>
                  <a:srgbClr val="000000"/>
                </a:solidFill>
                <a:latin typeface="Times New Roman"/>
                <a:ea typeface="Times New Roman"/>
              </a:rPr>
              <a:t>4 </a:t>
            </a:r>
            <a:r>
              <a:rPr lang="ru-RU" dirty="0" smtClean="0">
                <a:effectLst/>
                <a:latin typeface="Times New Roman"/>
                <a:ea typeface="Times New Roman"/>
              </a:rPr>
              <a:t>Какое ключевое слово определяет два пути человека? Объясните смысл сказанного автором: </a:t>
            </a:r>
            <a:r>
              <a:rPr lang="ru-RU" b="1" dirty="0" smtClean="0">
                <a:effectLst/>
                <a:latin typeface="Times New Roman"/>
                <a:ea typeface="Times New Roman"/>
              </a:rPr>
              <a:t>«</a:t>
            </a:r>
            <a:r>
              <a:rPr lang="ru-RU" b="1" i="1" dirty="0" smtClean="0">
                <a:solidFill>
                  <a:srgbClr val="000000"/>
                </a:solidFill>
                <a:effectLst/>
                <a:latin typeface="Times New Roman"/>
                <a:ea typeface="Times New Roman"/>
              </a:rPr>
              <a:t>Но оскорблены были бы, если бы так служил он своему духу»</a:t>
            </a:r>
            <a:endParaRPr lang="ru-RU" sz="1600" dirty="0" smtClean="0">
              <a:effectLst/>
              <a:latin typeface="Times New Roman"/>
              <a:ea typeface="Times New Roman"/>
            </a:endParaRPr>
          </a:p>
          <a:p>
            <a:pPr indent="194310" algn="just"/>
            <a:r>
              <a:rPr lang="ru-RU" b="1" dirty="0" smtClean="0">
                <a:solidFill>
                  <a:srgbClr val="000000"/>
                </a:solidFill>
                <a:effectLst/>
                <a:latin typeface="Times New Roman"/>
                <a:ea typeface="Times New Roman"/>
              </a:rPr>
              <a:t>Ответ.  </a:t>
            </a:r>
            <a:r>
              <a:rPr lang="ru-RU" dirty="0" smtClean="0">
                <a:solidFill>
                  <a:srgbClr val="000000"/>
                </a:solidFill>
                <a:effectLst/>
                <a:latin typeface="Times New Roman"/>
                <a:ea typeface="Times New Roman"/>
              </a:rPr>
              <a:t>Это слово</a:t>
            </a:r>
            <a:r>
              <a:rPr lang="ru-RU" b="1" dirty="0" smtClean="0">
                <a:solidFill>
                  <a:srgbClr val="000000"/>
                </a:solidFill>
                <a:effectLst/>
                <a:latin typeface="Times New Roman"/>
                <a:ea typeface="Times New Roman"/>
              </a:rPr>
              <a:t> «служит»</a:t>
            </a:r>
            <a:r>
              <a:rPr lang="ru-RU" dirty="0" smtClean="0">
                <a:solidFill>
                  <a:srgbClr val="000000"/>
                </a:solidFill>
                <a:effectLst/>
                <a:latin typeface="Times New Roman"/>
                <a:ea typeface="Times New Roman"/>
              </a:rPr>
              <a:t>,  один служит </a:t>
            </a:r>
            <a:r>
              <a:rPr lang="ru-RU" b="1" i="1" dirty="0" smtClean="0">
                <a:solidFill>
                  <a:srgbClr val="000000"/>
                </a:solidFill>
                <a:effectLst/>
                <a:latin typeface="Times New Roman"/>
                <a:ea typeface="Times New Roman"/>
              </a:rPr>
              <a:t>телу</a:t>
            </a:r>
            <a:r>
              <a:rPr lang="ru-RU" dirty="0" smtClean="0">
                <a:solidFill>
                  <a:srgbClr val="000000"/>
                </a:solidFill>
                <a:effectLst/>
                <a:latin typeface="Times New Roman"/>
                <a:ea typeface="Times New Roman"/>
              </a:rPr>
              <a:t>, а другой </a:t>
            </a:r>
            <a:r>
              <a:rPr lang="ru-RU" b="1" i="1" dirty="0" smtClean="0">
                <a:solidFill>
                  <a:srgbClr val="000000"/>
                </a:solidFill>
                <a:effectLst/>
                <a:latin typeface="Times New Roman"/>
                <a:ea typeface="Times New Roman"/>
              </a:rPr>
              <a:t>«своему духу».</a:t>
            </a:r>
            <a:endParaRPr lang="ru-RU" sz="1600" dirty="0" smtClean="0">
              <a:effectLst/>
              <a:latin typeface="Times New Roman"/>
              <a:ea typeface="Times New Roman"/>
            </a:endParaRPr>
          </a:p>
          <a:p>
            <a:pPr indent="194310" algn="just"/>
            <a:r>
              <a:rPr lang="ru-RU" b="1" dirty="0" smtClean="0">
                <a:solidFill>
                  <a:srgbClr val="000000"/>
                </a:solidFill>
                <a:effectLst/>
                <a:latin typeface="Times New Roman"/>
                <a:ea typeface="Times New Roman"/>
              </a:rPr>
              <a:t>Комментарий:  </a:t>
            </a:r>
            <a:r>
              <a:rPr lang="ru-RU" dirty="0" smtClean="0">
                <a:solidFill>
                  <a:srgbClr val="000000"/>
                </a:solidFill>
                <a:effectLst/>
                <a:latin typeface="Times New Roman"/>
                <a:ea typeface="Times New Roman"/>
              </a:rPr>
              <a:t>формируется читательское  умение по</a:t>
            </a:r>
            <a:r>
              <a:rPr lang="ru-RU" dirty="0" smtClean="0">
                <a:effectLst/>
                <a:latin typeface="Times New Roman"/>
                <a:ea typeface="Times New Roman"/>
              </a:rPr>
              <a:t> поиску и извлечению информации  (выделить слово  в соответствии с заданием).</a:t>
            </a:r>
            <a:endParaRPr lang="ru-RU" sz="1600" dirty="0" smtClean="0">
              <a:effectLst/>
              <a:latin typeface="Times New Roman"/>
              <a:ea typeface="Times New Roman"/>
            </a:endParaRPr>
          </a:p>
          <a:p>
            <a:pPr indent="194310" algn="just"/>
            <a:r>
              <a:rPr lang="ru-RU" b="1" dirty="0">
                <a:solidFill>
                  <a:srgbClr val="000000"/>
                </a:solidFill>
                <a:latin typeface="Times New Roman"/>
                <a:ea typeface="Times New Roman"/>
              </a:rPr>
              <a:t>Вопрос№ </a:t>
            </a:r>
            <a:r>
              <a:rPr lang="ru-RU" b="1" dirty="0" smtClean="0">
                <a:solidFill>
                  <a:srgbClr val="000000"/>
                </a:solidFill>
                <a:latin typeface="Times New Roman"/>
                <a:ea typeface="Times New Roman"/>
              </a:rPr>
              <a:t>5</a:t>
            </a:r>
            <a:r>
              <a:rPr lang="ru-RU" b="1" dirty="0" smtClean="0">
                <a:solidFill>
                  <a:srgbClr val="000000"/>
                </a:solidFill>
                <a:effectLst/>
                <a:latin typeface="Times New Roman"/>
                <a:ea typeface="Times New Roman"/>
              </a:rPr>
              <a:t>  </a:t>
            </a:r>
            <a:r>
              <a:rPr lang="ru-RU" dirty="0" smtClean="0">
                <a:solidFill>
                  <a:srgbClr val="000000"/>
                </a:solidFill>
                <a:effectLst/>
                <a:latin typeface="Times New Roman"/>
                <a:ea typeface="Times New Roman"/>
              </a:rPr>
              <a:t>Почему же были бы оскорблены?</a:t>
            </a:r>
            <a:endParaRPr lang="ru-RU" sz="1600" dirty="0" smtClean="0">
              <a:effectLst/>
              <a:latin typeface="Times New Roman"/>
              <a:ea typeface="Times New Roman"/>
            </a:endParaRPr>
          </a:p>
          <a:p>
            <a:pPr indent="194310" algn="just"/>
            <a:r>
              <a:rPr lang="ru-RU" b="1" dirty="0" smtClean="0">
                <a:solidFill>
                  <a:srgbClr val="000000"/>
                </a:solidFill>
                <a:effectLst/>
                <a:latin typeface="Times New Roman"/>
                <a:ea typeface="Times New Roman"/>
              </a:rPr>
              <a:t>Ответ. </a:t>
            </a:r>
            <a:r>
              <a:rPr lang="ru-RU" dirty="0" smtClean="0">
                <a:solidFill>
                  <a:srgbClr val="000000"/>
                </a:solidFill>
                <a:effectLst/>
                <a:latin typeface="Times New Roman"/>
                <a:ea typeface="Times New Roman"/>
              </a:rPr>
              <a:t>Вероятно, нередко людей раздражают те, кто не вписывается в их представление о жизненном пути. Раздражают  те, кто пытается идти по пути духовного роста, те,  кто отвергает гедонизм и не служит своему телу.</a:t>
            </a:r>
            <a:endParaRPr lang="ru-RU" sz="1600" dirty="0" smtClean="0">
              <a:effectLst/>
              <a:latin typeface="Times New Roman"/>
              <a:ea typeface="Times New Roman"/>
            </a:endParaRPr>
          </a:p>
          <a:p>
            <a:pPr indent="194310" algn="just" fontAlgn="base">
              <a:spcAft>
                <a:spcPts val="0"/>
              </a:spcAft>
            </a:pPr>
            <a:r>
              <a:rPr lang="ru-RU" b="1" dirty="0" smtClean="0">
                <a:solidFill>
                  <a:srgbClr val="000000"/>
                </a:solidFill>
                <a:effectLst/>
                <a:latin typeface="Times New Roman"/>
                <a:ea typeface="Times New Roman"/>
              </a:rPr>
              <a:t>Комментарий:</a:t>
            </a:r>
            <a:r>
              <a:rPr lang="ru-RU" dirty="0" smtClean="0">
                <a:solidFill>
                  <a:srgbClr val="000000"/>
                </a:solidFill>
                <a:effectLst/>
                <a:latin typeface="Times New Roman"/>
                <a:ea typeface="Times New Roman"/>
              </a:rPr>
              <a:t> формируется читательское  умение  высказывать и обосновывать собственную точку зрения по вопросу, обсуждаемому в тексте </a:t>
            </a:r>
            <a:r>
              <a:rPr lang="ru-RU" b="1" i="1" dirty="0" smtClean="0">
                <a:solidFill>
                  <a:srgbClr val="000000"/>
                </a:solidFill>
                <a:effectLst/>
                <a:latin typeface="Times New Roman"/>
                <a:ea typeface="Times New Roman"/>
              </a:rPr>
              <a:t>(третья группа читательских умений).</a:t>
            </a:r>
            <a:endParaRPr lang="ru-RU" sz="1600" b="1" i="1" dirty="0" smtClean="0">
              <a:effectLst/>
              <a:latin typeface="Times New Roman"/>
              <a:ea typeface="Times New Roman"/>
            </a:endParaRPr>
          </a:p>
        </p:txBody>
      </p:sp>
    </p:spTree>
    <p:extLst>
      <p:ext uri="{BB962C8B-B14F-4D97-AF65-F5344CB8AC3E}">
        <p14:creationId xmlns:p14="http://schemas.microsoft.com/office/powerpoint/2010/main" val="2367140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496" y="44624"/>
            <a:ext cx="9001000" cy="7208708"/>
          </a:xfrm>
          <a:prstGeom prst="rect">
            <a:avLst/>
          </a:prstGeom>
        </p:spPr>
        <p:txBody>
          <a:bodyPr wrap="square">
            <a:spAutoFit/>
          </a:bodyPr>
          <a:lstStyle/>
          <a:p>
            <a:pPr indent="194310" algn="just" fontAlgn="base">
              <a:spcAft>
                <a:spcPts val="0"/>
              </a:spcAft>
            </a:pPr>
            <a:r>
              <a:rPr lang="ru-RU" b="1" dirty="0">
                <a:solidFill>
                  <a:srgbClr val="000000"/>
                </a:solidFill>
                <a:latin typeface="Times New Roman"/>
                <a:ea typeface="Times New Roman"/>
              </a:rPr>
              <a:t>Вопрос№ </a:t>
            </a:r>
            <a:r>
              <a:rPr lang="ru-RU" b="1" dirty="0" smtClean="0">
                <a:solidFill>
                  <a:srgbClr val="000000"/>
                </a:solidFill>
                <a:latin typeface="Times New Roman"/>
                <a:ea typeface="Times New Roman"/>
              </a:rPr>
              <a:t>6</a:t>
            </a:r>
            <a:r>
              <a:rPr lang="ru-RU" dirty="0" smtClean="0">
                <a:solidFill>
                  <a:srgbClr val="000000"/>
                </a:solidFill>
                <a:effectLst/>
                <a:latin typeface="Times New Roman"/>
                <a:ea typeface="Times New Roman"/>
              </a:rPr>
              <a:t> Какой смысл несёт слово </a:t>
            </a:r>
            <a:r>
              <a:rPr lang="ru-RU" b="1" i="1" dirty="0" smtClean="0">
                <a:solidFill>
                  <a:srgbClr val="000000"/>
                </a:solidFill>
                <a:effectLst/>
                <a:latin typeface="Times New Roman"/>
                <a:ea typeface="Times New Roman"/>
              </a:rPr>
              <a:t>«оскорблены»</a:t>
            </a:r>
            <a:r>
              <a:rPr lang="ru-RU" dirty="0" smtClean="0">
                <a:solidFill>
                  <a:srgbClr val="000000"/>
                </a:solidFill>
                <a:effectLst/>
                <a:latin typeface="Times New Roman"/>
                <a:ea typeface="Times New Roman"/>
              </a:rPr>
              <a:t>?</a:t>
            </a:r>
            <a:endParaRPr lang="ru-RU" sz="1600" dirty="0" smtClean="0">
              <a:effectLst/>
              <a:latin typeface="Times New Roman"/>
              <a:ea typeface="Times New Roman"/>
            </a:endParaRPr>
          </a:p>
          <a:p>
            <a:pPr indent="194310" algn="just" fontAlgn="base">
              <a:spcAft>
                <a:spcPts val="0"/>
              </a:spcAft>
            </a:pPr>
            <a:r>
              <a:rPr lang="ru-RU" b="1" dirty="0" smtClean="0">
                <a:solidFill>
                  <a:srgbClr val="000000"/>
                </a:solidFill>
                <a:effectLst/>
                <a:latin typeface="Times New Roman"/>
                <a:ea typeface="Times New Roman"/>
              </a:rPr>
              <a:t>Ответ. </a:t>
            </a:r>
            <a:r>
              <a:rPr lang="ru-RU" dirty="0" smtClean="0">
                <a:solidFill>
                  <a:srgbClr val="000000"/>
                </a:solidFill>
                <a:effectLst/>
                <a:latin typeface="Times New Roman"/>
                <a:ea typeface="Times New Roman"/>
              </a:rPr>
              <a:t>Наверное, воспринимают путь духовного роста как оскорбление собственного пути, а может быть, их ущербность особенно обнажается рядом с теми, кто служит духу. Здесь стоит вспомнить Юшку, героя рассказа </a:t>
            </a:r>
            <a:r>
              <a:rPr lang="ru-RU" dirty="0" err="1" smtClean="0">
                <a:solidFill>
                  <a:srgbClr val="000000"/>
                </a:solidFill>
                <a:effectLst/>
                <a:latin typeface="Times New Roman"/>
                <a:ea typeface="Times New Roman"/>
              </a:rPr>
              <a:t>А.Платонова</a:t>
            </a:r>
            <a:r>
              <a:rPr lang="ru-RU" dirty="0" smtClean="0">
                <a:solidFill>
                  <a:srgbClr val="000000"/>
                </a:solidFill>
                <a:effectLst/>
                <a:latin typeface="Times New Roman"/>
                <a:ea typeface="Times New Roman"/>
              </a:rPr>
              <a:t>, которого люди ненавидели за его «правильность».</a:t>
            </a:r>
            <a:endParaRPr lang="ru-RU" sz="1600" dirty="0" smtClean="0">
              <a:effectLst/>
              <a:latin typeface="Times New Roman"/>
              <a:ea typeface="Times New Roman"/>
            </a:endParaRPr>
          </a:p>
          <a:p>
            <a:pPr indent="194310" algn="just" fontAlgn="base">
              <a:spcAft>
                <a:spcPts val="0"/>
              </a:spcAft>
            </a:pPr>
            <a:r>
              <a:rPr lang="ru-RU" b="1" dirty="0" smtClean="0">
                <a:solidFill>
                  <a:srgbClr val="000000"/>
                </a:solidFill>
                <a:effectLst/>
                <a:latin typeface="Times New Roman"/>
                <a:ea typeface="Times New Roman"/>
              </a:rPr>
              <a:t>Комментарий:</a:t>
            </a:r>
            <a:r>
              <a:rPr lang="ru-RU" dirty="0" smtClean="0">
                <a:solidFill>
                  <a:srgbClr val="000000"/>
                </a:solidFill>
                <a:effectLst/>
                <a:latin typeface="Times New Roman"/>
                <a:ea typeface="Times New Roman"/>
              </a:rPr>
              <a:t> формируется читательское  умение   по осмыслению и оценке информации  </a:t>
            </a:r>
            <a:r>
              <a:rPr lang="ru-RU" dirty="0" smtClean="0">
                <a:effectLst/>
                <a:latin typeface="Times New Roman"/>
                <a:ea typeface="Times New Roman"/>
              </a:rPr>
              <a:t> </a:t>
            </a:r>
            <a:r>
              <a:rPr lang="ru-RU" b="1" i="1" dirty="0" smtClean="0">
                <a:effectLst/>
                <a:latin typeface="Times New Roman"/>
                <a:ea typeface="Times New Roman"/>
              </a:rPr>
              <a:t>(выявить роль и значение слова для выражения авторской идеи).</a:t>
            </a:r>
            <a:endParaRPr lang="ru-RU" sz="1600" b="1" i="1" dirty="0" smtClean="0">
              <a:effectLst/>
              <a:latin typeface="Times New Roman"/>
              <a:ea typeface="Times New Roman"/>
            </a:endParaRPr>
          </a:p>
          <a:p>
            <a:pPr indent="194310" algn="just" fontAlgn="base">
              <a:spcAft>
                <a:spcPts val="0"/>
              </a:spcAft>
            </a:pPr>
            <a:r>
              <a:rPr lang="ru-RU" b="1" dirty="0">
                <a:solidFill>
                  <a:srgbClr val="000000"/>
                </a:solidFill>
                <a:latin typeface="Times New Roman"/>
                <a:ea typeface="Times New Roman"/>
              </a:rPr>
              <a:t>Вопрос№ </a:t>
            </a:r>
            <a:r>
              <a:rPr lang="ru-RU" b="1" dirty="0" smtClean="0">
                <a:solidFill>
                  <a:srgbClr val="000000"/>
                </a:solidFill>
                <a:latin typeface="Times New Roman"/>
                <a:ea typeface="Times New Roman"/>
              </a:rPr>
              <a:t>7</a:t>
            </a:r>
            <a:r>
              <a:rPr lang="ru-RU" b="1" dirty="0" smtClean="0">
                <a:solidFill>
                  <a:srgbClr val="000000"/>
                </a:solidFill>
                <a:effectLst/>
                <a:latin typeface="Times New Roman"/>
                <a:ea typeface="Times New Roman"/>
              </a:rPr>
              <a:t> </a:t>
            </a:r>
            <a:r>
              <a:rPr lang="ru-RU" dirty="0" smtClean="0">
                <a:solidFill>
                  <a:srgbClr val="000000"/>
                </a:solidFill>
                <a:effectLst/>
                <a:latin typeface="Times New Roman"/>
                <a:ea typeface="Times New Roman"/>
              </a:rPr>
              <a:t>В чём смысл связи двух предложений в тексте автора</a:t>
            </a:r>
            <a:r>
              <a:rPr lang="ru-RU" i="1" dirty="0" smtClean="0">
                <a:solidFill>
                  <a:srgbClr val="000000"/>
                </a:solidFill>
                <a:effectLst/>
                <a:latin typeface="Times New Roman"/>
                <a:ea typeface="Times New Roman"/>
              </a:rPr>
              <a:t>: «</a:t>
            </a:r>
            <a:r>
              <a:rPr lang="ru-RU" b="1" i="1" dirty="0" smtClean="0">
                <a:solidFill>
                  <a:srgbClr val="000000"/>
                </a:solidFill>
                <a:effectLst/>
                <a:latin typeface="Times New Roman"/>
                <a:ea typeface="Times New Roman"/>
              </a:rPr>
              <a:t>Издали можно было представить, что они молятся».</a:t>
            </a:r>
            <a:endParaRPr lang="ru-RU" sz="1600" dirty="0" smtClean="0">
              <a:effectLst/>
              <a:latin typeface="Times New Roman"/>
              <a:ea typeface="Times New Roman"/>
            </a:endParaRPr>
          </a:p>
          <a:p>
            <a:pPr indent="194310" algn="just" fontAlgn="base">
              <a:spcAft>
                <a:spcPts val="0"/>
              </a:spcAft>
            </a:pPr>
            <a:r>
              <a:rPr lang="ru-RU" b="1" i="1" dirty="0" smtClean="0">
                <a:solidFill>
                  <a:srgbClr val="000000"/>
                </a:solidFill>
                <a:effectLst/>
                <a:latin typeface="Times New Roman"/>
                <a:ea typeface="Times New Roman"/>
              </a:rPr>
              <a:t> «Нет, это не молитва. Это – зарядка».</a:t>
            </a:r>
            <a:endParaRPr lang="ru-RU" sz="1600" dirty="0" smtClean="0">
              <a:effectLst/>
              <a:latin typeface="Times New Roman"/>
              <a:ea typeface="Times New Roman"/>
            </a:endParaRPr>
          </a:p>
          <a:p>
            <a:pPr indent="194310" algn="just" fontAlgn="base">
              <a:spcAft>
                <a:spcPts val="0"/>
              </a:spcAft>
            </a:pPr>
            <a:r>
              <a:rPr lang="ru-RU" b="1" dirty="0" smtClean="0">
                <a:solidFill>
                  <a:srgbClr val="000000"/>
                </a:solidFill>
                <a:effectLst/>
                <a:latin typeface="Times New Roman"/>
                <a:ea typeface="Times New Roman"/>
              </a:rPr>
              <a:t>Ответ</a:t>
            </a:r>
            <a:r>
              <a:rPr lang="ru-RU" b="1" i="1" dirty="0" smtClean="0">
                <a:solidFill>
                  <a:srgbClr val="000000"/>
                </a:solidFill>
                <a:effectLst/>
                <a:latin typeface="Times New Roman"/>
                <a:ea typeface="Times New Roman"/>
              </a:rPr>
              <a:t>. </a:t>
            </a:r>
            <a:r>
              <a:rPr lang="ru-RU" dirty="0" smtClean="0">
                <a:solidFill>
                  <a:srgbClr val="000000"/>
                </a:solidFill>
                <a:effectLst/>
                <a:latin typeface="Times New Roman"/>
                <a:ea typeface="Times New Roman"/>
              </a:rPr>
              <a:t>В первом предложении содержится мысль о том, что бы хотел видеть автор («они молятся»), а во втором - о том, что происходит на самом деле («это - зарядка»). Таким образом, автор, как уже было сказано выше, показывает два разных жизненных пути человека.</a:t>
            </a:r>
            <a:endParaRPr lang="ru-RU" sz="1600" dirty="0" smtClean="0">
              <a:effectLst/>
              <a:latin typeface="Times New Roman"/>
              <a:ea typeface="Times New Roman"/>
            </a:endParaRPr>
          </a:p>
          <a:p>
            <a:pPr indent="194310" algn="just" fontAlgn="base">
              <a:spcAft>
                <a:spcPts val="0"/>
              </a:spcAft>
            </a:pPr>
            <a:r>
              <a:rPr lang="ru-RU" b="1" dirty="0" smtClean="0">
                <a:solidFill>
                  <a:srgbClr val="000000"/>
                </a:solidFill>
                <a:effectLst/>
                <a:latin typeface="Times New Roman"/>
                <a:ea typeface="Times New Roman"/>
              </a:rPr>
              <a:t>Комментарий:</a:t>
            </a:r>
            <a:r>
              <a:rPr lang="ru-RU" dirty="0" smtClean="0">
                <a:solidFill>
                  <a:srgbClr val="000000"/>
                </a:solidFill>
                <a:effectLst/>
                <a:latin typeface="Times New Roman"/>
                <a:ea typeface="Times New Roman"/>
              </a:rPr>
              <a:t> формируется читательское  умение   делать выводы на основе интеграции из разных частей текста.</a:t>
            </a:r>
          </a:p>
          <a:p>
            <a:pPr indent="194310" algn="just" fontAlgn="base">
              <a:spcAft>
                <a:spcPts val="0"/>
              </a:spcAft>
            </a:pPr>
            <a:r>
              <a:rPr lang="ru-RU" sz="1600" b="1" dirty="0" smtClean="0">
                <a:solidFill>
                  <a:srgbClr val="000000"/>
                </a:solidFill>
                <a:effectLst/>
                <a:latin typeface="Times New Roman"/>
                <a:ea typeface="Times New Roman"/>
              </a:rPr>
              <a:t>Учитель:</a:t>
            </a:r>
            <a:endParaRPr lang="ru-RU" sz="1400" dirty="0" smtClean="0">
              <a:effectLst/>
              <a:latin typeface="Times New Roman"/>
              <a:ea typeface="Times New Roman"/>
            </a:endParaRPr>
          </a:p>
          <a:p>
            <a:pPr indent="194310" algn="just">
              <a:lnSpc>
                <a:spcPct val="115000"/>
              </a:lnSpc>
              <a:spcAft>
                <a:spcPts val="0"/>
              </a:spcAft>
            </a:pPr>
            <a:r>
              <a:rPr lang="ru-RU" sz="1600" dirty="0" smtClean="0">
                <a:effectLst/>
                <a:latin typeface="Times New Roman"/>
                <a:ea typeface="Times New Roman"/>
                <a:cs typeface="Times New Roman"/>
              </a:rPr>
              <a:t>По всей видимости, писатель предполагал, что  путь почитающих молитву – это  путь встречи не только с Богом, но и с самим собой настоящим. Кто выберет его, пусть вытерпит  все нападки  оскорблённых.</a:t>
            </a:r>
            <a:r>
              <a:rPr lang="ru-RU" sz="1600" dirty="0">
                <a:ea typeface="Times New Roman"/>
                <a:cs typeface="Times New Roman"/>
              </a:rPr>
              <a:t>  </a:t>
            </a:r>
            <a:r>
              <a:rPr lang="ru-RU" sz="1600" dirty="0" smtClean="0">
                <a:effectLst/>
                <a:latin typeface="Times New Roman"/>
                <a:ea typeface="Times New Roman"/>
                <a:cs typeface="Times New Roman"/>
              </a:rPr>
              <a:t>«Крохотки», в состав которых входит миниатюра «Приступая ко дню», были созданы А.И. Солженицыным в 1958-1960 годах. Это было время воинственного научного атеизма, и  надо отдать должное мужеству писателя, который  затрагивает </a:t>
            </a:r>
            <a:r>
              <a:rPr lang="ru-RU" sz="1600" b="1" dirty="0" smtClean="0">
                <a:effectLst/>
                <a:latin typeface="Times New Roman"/>
                <a:ea typeface="Times New Roman"/>
                <a:cs typeface="Times New Roman"/>
              </a:rPr>
              <a:t>тему духовного совершенствования человека</a:t>
            </a:r>
            <a:r>
              <a:rPr lang="ru-RU" sz="1600" dirty="0" smtClean="0">
                <a:effectLst/>
                <a:latin typeface="Times New Roman"/>
                <a:ea typeface="Times New Roman"/>
                <a:cs typeface="Times New Roman"/>
              </a:rPr>
              <a:t>,  официально запретную для всех и приоритетную для писателя.</a:t>
            </a:r>
            <a:endParaRPr lang="ru-RU" sz="1200" dirty="0">
              <a:ea typeface="Times New Roman"/>
              <a:cs typeface="Times New Roman"/>
            </a:endParaRPr>
          </a:p>
          <a:p>
            <a:pPr indent="194310" algn="just" fontAlgn="base">
              <a:spcAft>
                <a:spcPts val="0"/>
              </a:spcAft>
            </a:pPr>
            <a:endParaRPr lang="ru-RU" sz="1600" dirty="0" smtClean="0">
              <a:effectLst/>
              <a:latin typeface="Times New Roman"/>
              <a:ea typeface="Times New Roman"/>
            </a:endParaRPr>
          </a:p>
          <a:p>
            <a:pPr indent="194310" algn="just" fontAlgn="base">
              <a:spcAft>
                <a:spcPts val="0"/>
              </a:spcAft>
            </a:pPr>
            <a:r>
              <a:rPr lang="ru-RU" dirty="0" smtClean="0">
                <a:solidFill>
                  <a:srgbClr val="000000"/>
                </a:solidFill>
                <a:effectLst/>
                <a:latin typeface="Times New Roman"/>
                <a:ea typeface="Times New Roman"/>
              </a:rPr>
              <a:t> </a:t>
            </a:r>
            <a:endParaRPr lang="ru-RU" sz="1600" dirty="0">
              <a:effectLst/>
              <a:latin typeface="Times New Roman"/>
              <a:ea typeface="Times New Roman"/>
            </a:endParaRPr>
          </a:p>
        </p:txBody>
      </p:sp>
    </p:spTree>
    <p:extLst>
      <p:ext uri="{BB962C8B-B14F-4D97-AF65-F5344CB8AC3E}">
        <p14:creationId xmlns:p14="http://schemas.microsoft.com/office/powerpoint/2010/main" val="2889480726"/>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161</TotalTime>
  <Words>3205</Words>
  <Application>Microsoft Office PowerPoint</Application>
  <PresentationFormat>Экран (4:3)</PresentationFormat>
  <Paragraphs>107</Paragraphs>
  <Slides>18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Тема Office</vt:lpstr>
      <vt:lpstr>Тема пути в лирических миниатюрах А.И. Солженицына.  Формирование читательской грамотности  (фрагменты урока).</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пути в лирических миниатюрах А.И. Солженицына из цикла «Крохотки» (фрагменты урока)</dc:title>
  <dc:creator>Татьяна</dc:creator>
  <cp:lastModifiedBy>Татьяна</cp:lastModifiedBy>
  <cp:revision>14</cp:revision>
  <dcterms:created xsi:type="dcterms:W3CDTF">2023-08-11T07:06:06Z</dcterms:created>
  <dcterms:modified xsi:type="dcterms:W3CDTF">2023-08-23T16:16:58Z</dcterms:modified>
</cp:coreProperties>
</file>