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0.png" ContentType="image/png"/>
  <Override PartName="/ppt/media/image19.jpeg" ContentType="image/jpeg"/>
  <Override PartName="/ppt/media/image3.png" ContentType="image/png"/>
  <Override PartName="/ppt/media/image5.png" ContentType="image/png"/>
  <Override PartName="/ppt/media/image4.jpeg" ContentType="image/jpeg"/>
  <Override PartName="/ppt/media/image31.jpeg" ContentType="image/jpeg"/>
  <Override PartName="/ppt/media/image6.png" ContentType="image/png"/>
  <Override PartName="/ppt/media/image11.png" ContentType="image/png"/>
  <Override PartName="/ppt/media/image27.jpeg" ContentType="image/jpeg"/>
  <Override PartName="/ppt/media/image33.png" ContentType="image/png"/>
  <Override PartName="/ppt/media/image7.png" ContentType="image/png"/>
  <Override PartName="/ppt/media/image34.png" ContentType="image/png"/>
  <Override PartName="/ppt/media/image37.jpeg" ContentType="image/jpeg"/>
  <Override PartName="/ppt/media/image9.png" ContentType="image/png"/>
  <Override PartName="/ppt/media/image35.jpeg" ContentType="image/jpeg"/>
  <Override PartName="/ppt/media/image10.jpeg" ContentType="image/jpeg"/>
  <Override PartName="/ppt/media/image32.jpeg" ContentType="image/jpeg"/>
  <Override PartName="/ppt/media/image12.jpeg" ContentType="image/jpeg"/>
  <Override PartName="/ppt/media/image26.png" ContentType="image/png"/>
  <Override PartName="/ppt/media/image14.jpeg" ContentType="image/jpeg"/>
  <Override PartName="/ppt/media/image36.jpeg" ContentType="image/jpeg"/>
  <Override PartName="/ppt/media/image46.png" ContentType="image/png"/>
  <Override PartName="/ppt/media/image15.png" ContentType="image/png"/>
  <Override PartName="/ppt/media/image23.jpeg" ContentType="image/jpeg"/>
  <Override PartName="/ppt/media/image45.jpeg" ContentType="image/jpeg"/>
  <Override PartName="/ppt/media/image16.jpeg" ContentType="image/jpeg"/>
  <Override PartName="/ppt/media/image22.png" ContentType="image/png"/>
  <Override PartName="/ppt/media/image38.jpeg" ContentType="image/jpeg"/>
  <Override PartName="/ppt/media/image17.png" ContentType="image/png"/>
  <Override PartName="/ppt/media/image21.jpeg" ContentType="image/jpeg"/>
  <Override PartName="/ppt/media/image39.png" ContentType="image/png"/>
  <Override PartName="/ppt/media/image43.jpeg" ContentType="image/jpeg"/>
  <Override PartName="/ppt/media/image18.jpeg" ContentType="image/jpeg"/>
  <Override PartName="/ppt/media/image20.png" ContentType="image/png"/>
  <Override PartName="/ppt/media/image42.png" ContentType="image/png"/>
  <Override PartName="/ppt/media/image24.jpeg" ContentType="image/jpeg"/>
  <Override PartName="/ppt/media/image25.png" ContentType="image/png"/>
  <Override PartName="/ppt/media/image47.png" ContentType="image/png"/>
  <Override PartName="/ppt/media/image28.jpeg" ContentType="image/jpeg"/>
  <Override PartName="/ppt/media/image29.png" ContentType="image/png"/>
  <Override PartName="/ppt/media/image40.png" ContentType="image/png"/>
  <Override PartName="/ppt/media/image41.jpeg" ContentType="image/jpeg"/>
  <Override PartName="/ppt/media/image44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FBB373-3EF8-4196-9052-EF85137BD2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89BCBB-7305-4ABB-A838-577BC0AC70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99B267-2E5F-4E87-B4B2-90457BCAC68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54CF5B-0AC5-429E-8325-03F1359C6E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F3BF2E-2D34-41B1-A3B7-77F06CF399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0D906C-E800-44EC-9B16-51211308A1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7B67C9-B35A-40CA-9811-AB0CE31E38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14D19B-BC76-4891-B99A-16721900063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D611A0-27DD-4FB0-8864-F3BEB08317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C10A6E-B5BE-46F2-B258-F5430B4A54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203DC72-3EA8-4A9E-AB34-4483DB3353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4BA109-779B-4DF0-A6A0-B3AD903D40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9BA637-18B9-460C-A477-C3EB36C174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B8FBAC-3999-4598-9D92-D261CDE6A2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6D655A-268D-4021-B5AF-32AF53A5EC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2C4588-D360-4E85-B5E7-D3AA0B23C9B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B473B3-C948-4532-BDC4-B9597339D4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74138A-E1E8-49DB-9259-1E166D3F65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6DBDBC8-61C5-4A02-ACD7-7B36EAE6C8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0D8588-A4F2-415B-BD75-5234191675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4E661B-5F9D-4306-AD90-1E5D8D3376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3FA5B1-6B32-4491-A8B3-9CCB03AB65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C9B5DD-35B4-40EB-B3C8-C5C0E51ED5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BA1054-8FE1-4632-9F24-252B1D823A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AAFF2EA-EAA2-4F0F-881D-10ADF3B702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6F4F635-B4E8-46C6-95A6-4AA5400ECB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367B5F-0F10-4BD5-99B8-4466CFB9B8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7132B9-282A-4AEF-A29E-1B35B075EA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8E5B34A-A504-402C-A4DC-7D191720CA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BFE09B-7C04-46FD-89A9-F3B38EF327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7502539-BE51-4600-8D0B-B82C138B83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CAAE731-3452-4899-93F8-DD01DC699A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13695EA-A353-41DE-8160-7B2B98D4B1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ECFDC2-580F-4CA3-BDFE-5F714D1F5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72AC334-3C88-4765-AE8C-5568FD415D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885A3A7-F842-4FC4-A835-9EFFFE791C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FDF4354-FA59-4471-9FB5-995FBB9A97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F6CA7B-271D-4310-B547-E6632B6E12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0BDE5A3-0D03-4E85-B662-5C63363E07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AD1B981-E8FF-41D7-97BF-1BE6F1E32F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CF8CD5-57EB-48CD-AC10-4411983E73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C84D782-B45A-453E-B4B8-7FD900A7D22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B3575DF-6AE8-4CDA-8384-62C23006BA5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DEBA75-3C1A-4E7B-8CF2-D73F5C767E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26E52D-FA78-4FEC-9AAE-B0D9BC231B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C4E977-0DE6-40F6-850C-F46D8E4437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6D80E5-CB79-48FC-AFB0-32B1343C87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189C1B-412A-4A33-BB8F-FD8A4AF8FB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1f4fb"/>
            </a:gs>
            <a:gs pos="100000">
              <a:srgbClr val="e0e8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D95634-AD34-4D66-9AE0-04FAAECF002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25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1f4fb"/>
            </a:gs>
            <a:gs pos="100000">
              <a:srgbClr val="e0e8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0BB910-8691-444E-86A2-E8D41EB2C21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1f4fb"/>
            </a:gs>
            <a:gs pos="100000">
              <a:srgbClr val="e0e8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FBE51E-B455-4A53-8555-94892FCF711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1f4fb"/>
            </a:gs>
            <a:gs pos="100000">
              <a:srgbClr val="e0e8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255446-F7D4-4769-BE82-864BF218458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3" descr=""/>
          <p:cNvPicPr/>
          <p:nvPr/>
        </p:nvPicPr>
        <p:blipFill>
          <a:blip r:embed="rId1"/>
          <a:stretch/>
        </p:blipFill>
        <p:spPr>
          <a:xfrm>
            <a:off x="0" y="792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5" descr=""/>
          <p:cNvPicPr/>
          <p:nvPr/>
        </p:nvPicPr>
        <p:blipFill>
          <a:blip r:embed="rId2"/>
          <a:stretch/>
        </p:blipFill>
        <p:spPr>
          <a:xfrm>
            <a:off x="0" y="0"/>
            <a:ext cx="2703960" cy="5228640"/>
          </a:xfrm>
          <a:prstGeom prst="rect">
            <a:avLst/>
          </a:prstGeom>
          <a:ln w="0">
            <a:noFill/>
          </a:ln>
        </p:spPr>
      </p:pic>
      <p:sp>
        <p:nvSpPr>
          <p:cNvPr id="168" name="Прямоугольник 6"/>
          <p:cNvSpPr/>
          <p:nvPr/>
        </p:nvSpPr>
        <p:spPr>
          <a:xfrm>
            <a:off x="247320" y="2644200"/>
            <a:ext cx="864828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4400" spc="-1" strike="noStrike">
                <a:ln>
                  <a:solidFill>
                    <a:srgbClr val="104382"/>
                  </a:solidFill>
                </a:ln>
                <a:solidFill>
                  <a:srgbClr val="ffffff"/>
                </a:solidFill>
                <a:latin typeface="Calibri"/>
                <a:ea typeface="DejaVu Sans"/>
              </a:rPr>
              <a:t>Возможности личного кабинета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4400" spc="-1" strike="noStrike">
                <a:ln>
                  <a:solidFill>
                    <a:srgbClr val="104382"/>
                  </a:solidFill>
                </a:ln>
                <a:solidFill>
                  <a:srgbClr val="ffffff"/>
                </a:solidFill>
                <a:latin typeface="Calibri"/>
                <a:ea typeface="DejaVu Sans"/>
              </a:rPr>
              <a:t>читателя ГУНБ Красноярского края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202" name="Прямоугольник 7"/>
          <p:cNvSpPr/>
          <p:nvPr/>
        </p:nvSpPr>
        <p:spPr>
          <a:xfrm>
            <a:off x="755640" y="116640"/>
            <a:ext cx="7388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Информация о книгах на руках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2"/>
          <a:stretch/>
        </p:blipFill>
        <p:spPr>
          <a:xfrm>
            <a:off x="793800" y="762840"/>
            <a:ext cx="7389000" cy="51998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2" descr=""/>
          <p:cNvPicPr/>
          <p:nvPr/>
        </p:nvPicPr>
        <p:blipFill>
          <a:blip r:embed="rId3"/>
          <a:stretch/>
        </p:blipFill>
        <p:spPr>
          <a:xfrm>
            <a:off x="6073920" y="1217880"/>
            <a:ext cx="3004560" cy="2144880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206" name="Прямоугольник 7"/>
          <p:cNvSpPr/>
          <p:nvPr/>
        </p:nvSpPr>
        <p:spPr>
          <a:xfrm>
            <a:off x="650160" y="11160"/>
            <a:ext cx="7388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Поисковые запросы и подписки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2"/>
          <a:stretch/>
        </p:blipFill>
        <p:spPr>
          <a:xfrm>
            <a:off x="323640" y="692640"/>
            <a:ext cx="8284680" cy="5210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4" descr=""/>
          <p:cNvPicPr/>
          <p:nvPr/>
        </p:nvPicPr>
        <p:blipFill>
          <a:blip r:embed="rId3"/>
          <a:stretch/>
        </p:blipFill>
        <p:spPr>
          <a:xfrm>
            <a:off x="827640" y="3952080"/>
            <a:ext cx="6731280" cy="1951200"/>
          </a:xfrm>
          <a:prstGeom prst="rect">
            <a:avLst/>
          </a:prstGeom>
          <a:ln w="0">
            <a:noFill/>
          </a:ln>
        </p:spPr>
      </p:pic>
      <p:sp>
        <p:nvSpPr>
          <p:cNvPr id="209" name="Овал 1"/>
          <p:cNvSpPr/>
          <p:nvPr/>
        </p:nvSpPr>
        <p:spPr>
          <a:xfrm>
            <a:off x="5868000" y="4221000"/>
            <a:ext cx="791280" cy="35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0" name="Овал 2"/>
          <p:cNvSpPr/>
          <p:nvPr/>
        </p:nvSpPr>
        <p:spPr>
          <a:xfrm>
            <a:off x="6516360" y="4293000"/>
            <a:ext cx="791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42080" y="29160"/>
            <a:ext cx="8161560" cy="73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7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Предварительный заказ документов (бронирование)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3" descr=""/>
          <p:cNvPicPr/>
          <p:nvPr/>
        </p:nvPicPr>
        <p:blipFill>
          <a:blip r:embed="rId2"/>
          <a:stretch/>
        </p:blipFill>
        <p:spPr>
          <a:xfrm>
            <a:off x="1079280" y="908640"/>
            <a:ext cx="6660360" cy="5125320"/>
          </a:xfrm>
          <a:prstGeom prst="rect">
            <a:avLst/>
          </a:prstGeom>
          <a:ln w="0">
            <a:noFill/>
          </a:ln>
        </p:spPr>
      </p:pic>
      <p:sp>
        <p:nvSpPr>
          <p:cNvPr id="214" name="Овал 2"/>
          <p:cNvSpPr/>
          <p:nvPr/>
        </p:nvSpPr>
        <p:spPr>
          <a:xfrm>
            <a:off x="3564000" y="3070440"/>
            <a:ext cx="889560" cy="2858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5" name="Овал 3"/>
          <p:cNvSpPr/>
          <p:nvPr/>
        </p:nvSpPr>
        <p:spPr>
          <a:xfrm>
            <a:off x="4356000" y="3070440"/>
            <a:ext cx="863280" cy="2858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758520" y="116640"/>
            <a:ext cx="7858440" cy="10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2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Выбор кафедры выдачи, даты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Объект 5" descr=""/>
          <p:cNvPicPr/>
          <p:nvPr/>
        </p:nvPicPr>
        <p:blipFill>
          <a:blip r:embed="rId1"/>
          <a:stretch/>
        </p:blipFill>
        <p:spPr>
          <a:xfrm>
            <a:off x="323640" y="5661360"/>
            <a:ext cx="8228880" cy="101160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2" descr=""/>
          <p:cNvPicPr/>
          <p:nvPr/>
        </p:nvPicPr>
        <p:blipFill>
          <a:blip r:embed="rId2"/>
          <a:stretch/>
        </p:blipFill>
        <p:spPr>
          <a:xfrm>
            <a:off x="102240" y="1268640"/>
            <a:ext cx="8861760" cy="495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220" name="Прямоугольник 7"/>
          <p:cNvSpPr/>
          <p:nvPr/>
        </p:nvSpPr>
        <p:spPr>
          <a:xfrm>
            <a:off x="650160" y="11160"/>
            <a:ext cx="7388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Статус заказов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2"/>
          <a:stretch/>
        </p:blipFill>
        <p:spPr>
          <a:xfrm>
            <a:off x="1124280" y="630360"/>
            <a:ext cx="6696000" cy="5353200"/>
          </a:xfrm>
          <a:prstGeom prst="rect">
            <a:avLst/>
          </a:prstGeom>
          <a:ln w="0">
            <a:noFill/>
          </a:ln>
        </p:spPr>
      </p:pic>
      <p:sp>
        <p:nvSpPr>
          <p:cNvPr id="222" name="Овал 1"/>
          <p:cNvSpPr/>
          <p:nvPr/>
        </p:nvSpPr>
        <p:spPr>
          <a:xfrm>
            <a:off x="2061720" y="2021400"/>
            <a:ext cx="1007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3" name="Овал 2"/>
          <p:cNvSpPr/>
          <p:nvPr/>
        </p:nvSpPr>
        <p:spPr>
          <a:xfrm>
            <a:off x="2128680" y="3997800"/>
            <a:ext cx="87336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4" name="Овал 3"/>
          <p:cNvSpPr/>
          <p:nvPr/>
        </p:nvSpPr>
        <p:spPr>
          <a:xfrm>
            <a:off x="3542760" y="3573000"/>
            <a:ext cx="836280" cy="215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-27720"/>
            <a:ext cx="8146440" cy="93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6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 </a:t>
            </a:r>
            <a:br>
              <a:rPr sz="4400"/>
            </a:br>
            <a:r>
              <a:rPr b="1" lang="ru-RU" sz="4000" spc="296" strike="noStrike">
                <a:solidFill>
                  <a:srgbClr val="6298ed"/>
                </a:solidFill>
                <a:latin typeface="Calibri"/>
              </a:rPr>
              <a:t>Электронная доставка документов</a:t>
            </a:r>
            <a:br>
              <a:rPr sz="4000"/>
            </a:b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Объект 5" descr=""/>
          <p:cNvPicPr/>
          <p:nvPr/>
        </p:nvPicPr>
        <p:blipFill>
          <a:blip r:embed="rId1"/>
          <a:stretch/>
        </p:blipFill>
        <p:spPr>
          <a:xfrm>
            <a:off x="4680" y="5826240"/>
            <a:ext cx="9138600" cy="10116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3" descr=""/>
          <p:cNvPicPr/>
          <p:nvPr/>
        </p:nvPicPr>
        <p:blipFill>
          <a:blip r:embed="rId2"/>
          <a:stretch/>
        </p:blipFill>
        <p:spPr>
          <a:xfrm>
            <a:off x="352080" y="1166400"/>
            <a:ext cx="8504280" cy="43196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"/>
          <p:cNvPicPr/>
          <p:nvPr/>
        </p:nvPicPr>
        <p:blipFill>
          <a:blip r:embed="rId3"/>
          <a:stretch/>
        </p:blipFill>
        <p:spPr>
          <a:xfrm>
            <a:off x="3553200" y="3645000"/>
            <a:ext cx="5565600" cy="25632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</p:pic>
      <p:sp>
        <p:nvSpPr>
          <p:cNvPr id="229" name="Овал 1"/>
          <p:cNvSpPr/>
          <p:nvPr/>
        </p:nvSpPr>
        <p:spPr>
          <a:xfrm>
            <a:off x="6804360" y="5805360"/>
            <a:ext cx="1007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231" name="Прямоугольник 7"/>
          <p:cNvSpPr/>
          <p:nvPr/>
        </p:nvSpPr>
        <p:spPr>
          <a:xfrm>
            <a:off x="971640" y="0"/>
            <a:ext cx="7272000" cy="17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Заказ по межбиблиотечному абонементу (МБА)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Picture 2" descr=""/>
          <p:cNvPicPr/>
          <p:nvPr/>
        </p:nvPicPr>
        <p:blipFill>
          <a:blip r:embed="rId2"/>
          <a:stretch/>
        </p:blipFill>
        <p:spPr>
          <a:xfrm>
            <a:off x="191160" y="1022400"/>
            <a:ext cx="8832600" cy="42242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3" descr=""/>
          <p:cNvPicPr/>
          <p:nvPr/>
        </p:nvPicPr>
        <p:blipFill>
          <a:blip r:embed="rId3"/>
          <a:stretch/>
        </p:blipFill>
        <p:spPr>
          <a:xfrm>
            <a:off x="6582240" y="2997000"/>
            <a:ext cx="2420280" cy="3388680"/>
          </a:xfrm>
          <a:prstGeom prst="rect">
            <a:avLst/>
          </a:prstGeom>
          <a:ln w="0">
            <a:noFill/>
          </a:ln>
        </p:spPr>
      </p:pic>
      <p:sp>
        <p:nvSpPr>
          <p:cNvPr id="234" name="Прямоугольник 1"/>
          <p:cNvSpPr/>
          <p:nvPr/>
        </p:nvSpPr>
        <p:spPr>
          <a:xfrm>
            <a:off x="191160" y="5805360"/>
            <a:ext cx="6396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eeece1"/>
                </a:solidFill>
                <a:latin typeface="Calibri"/>
                <a:ea typeface="DejaVu Sans"/>
              </a:rPr>
              <a:t>Данная услуга предназначена для заказа изданий, отсутствующих в фонде библиотеки! Электронные копии предоставляются по расценкам библиотек-фондодержателей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Овал 2"/>
          <p:cNvSpPr/>
          <p:nvPr/>
        </p:nvSpPr>
        <p:spPr>
          <a:xfrm>
            <a:off x="6804360" y="4691520"/>
            <a:ext cx="1151280" cy="32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930440" cy="83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Сканирование по требованию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"/>
          <p:cNvPicPr/>
          <p:nvPr/>
        </p:nvPicPr>
        <p:blipFill>
          <a:blip r:embed="rId2"/>
          <a:stretch/>
        </p:blipFill>
        <p:spPr>
          <a:xfrm>
            <a:off x="899640" y="966600"/>
            <a:ext cx="7091280" cy="5184000"/>
          </a:xfrm>
          <a:prstGeom prst="rect">
            <a:avLst/>
          </a:prstGeom>
          <a:ln w="0">
            <a:noFill/>
          </a:ln>
        </p:spPr>
      </p:pic>
      <p:sp>
        <p:nvSpPr>
          <p:cNvPr id="239" name="Овал 2"/>
          <p:cNvSpPr/>
          <p:nvPr/>
        </p:nvSpPr>
        <p:spPr>
          <a:xfrm>
            <a:off x="2499120" y="5381640"/>
            <a:ext cx="1367280" cy="2836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Обратите внимание!! Срок выполнения заказа зависит от объема книги, очереди на сканирование и составляет от 1 до 2 мес.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Электронный аналог данного печатного издания будет представлен в формате pdf. 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1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3" descr=""/>
          <p:cNvPicPr/>
          <p:nvPr/>
        </p:nvPicPr>
        <p:blipFill>
          <a:blip r:embed="rId2"/>
          <a:stretch/>
        </p:blipFill>
        <p:spPr>
          <a:xfrm>
            <a:off x="333000" y="1340640"/>
            <a:ext cx="8488440" cy="434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244" name="Прямоугольник 7"/>
          <p:cNvSpPr/>
          <p:nvPr/>
        </p:nvSpPr>
        <p:spPr>
          <a:xfrm>
            <a:off x="654480" y="116640"/>
            <a:ext cx="8093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Виртуальные справочные 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службы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2"/>
          <a:stretch/>
        </p:blipFill>
        <p:spPr>
          <a:xfrm>
            <a:off x="685440" y="1340640"/>
            <a:ext cx="7466760" cy="47966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3" descr=""/>
          <p:cNvPicPr/>
          <p:nvPr/>
        </p:nvPicPr>
        <p:blipFill>
          <a:blip r:embed="rId3"/>
          <a:stretch/>
        </p:blipFill>
        <p:spPr>
          <a:xfrm>
            <a:off x="0" y="908640"/>
            <a:ext cx="5291280" cy="39056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"/>
          <p:cNvPicPr/>
          <p:nvPr/>
        </p:nvPicPr>
        <p:blipFill>
          <a:blip r:embed="rId4"/>
          <a:stretch/>
        </p:blipFill>
        <p:spPr>
          <a:xfrm>
            <a:off x="6477480" y="745920"/>
            <a:ext cx="2591640" cy="4231440"/>
          </a:xfrm>
          <a:prstGeom prst="rect">
            <a:avLst/>
          </a:prstGeom>
          <a:ln w="38100">
            <a:solidFill>
              <a:srgbClr val="9a3d01"/>
            </a:solidFill>
            <a:miter/>
          </a:ln>
        </p:spPr>
      </p:pic>
      <p:sp>
        <p:nvSpPr>
          <p:cNvPr id="248" name="Овал 1"/>
          <p:cNvSpPr/>
          <p:nvPr/>
        </p:nvSpPr>
        <p:spPr>
          <a:xfrm>
            <a:off x="4932000" y="5410800"/>
            <a:ext cx="1166040" cy="575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9" name="Овал 2"/>
          <p:cNvSpPr/>
          <p:nvPr/>
        </p:nvSpPr>
        <p:spPr>
          <a:xfrm>
            <a:off x="6744960" y="3645000"/>
            <a:ext cx="1786680" cy="35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угольник 7"/>
          <p:cNvSpPr/>
          <p:nvPr/>
        </p:nvSpPr>
        <p:spPr>
          <a:xfrm>
            <a:off x="639000" y="540000"/>
            <a:ext cx="7388640" cy="41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Личный кабинет  </a:t>
            </a:r>
            <a:r>
              <a:rPr b="1" lang="ru-RU" sz="3200" spc="296" strike="noStrike">
                <a:solidFill>
                  <a:srgbClr val="6298ed"/>
                </a:solidFill>
                <a:latin typeface="Calibri"/>
                <a:ea typeface="DejaVu Sans"/>
              </a:rPr>
              <a:t>–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296" strike="noStrike">
                <a:solidFill>
                  <a:srgbClr val="000000"/>
                </a:solidFill>
                <a:latin typeface="Calibri"/>
                <a:ea typeface="DejaVu Sans"/>
              </a:rPr>
              <a:t>персонализированное виртуальное рабочее пространство для пользователя, существующее в закрытом доступе, в котором предоставляется целый ряд различных сервисов в зависимости от информационных потребностей его владельца.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84560" y="0"/>
            <a:ext cx="7903080" cy="90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1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Запрос в службу Библиограф-онлайн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Объект 5" descr=""/>
          <p:cNvPicPr/>
          <p:nvPr/>
        </p:nvPicPr>
        <p:blipFill>
          <a:blip r:embed="rId1"/>
          <a:stretch/>
        </p:blipFill>
        <p:spPr>
          <a:xfrm>
            <a:off x="0" y="5844600"/>
            <a:ext cx="9143280" cy="1011600"/>
          </a:xfrm>
          <a:prstGeom prst="rect">
            <a:avLst/>
          </a:prstGeom>
          <a:ln w="0">
            <a:noFill/>
          </a:ln>
        </p:spPr>
      </p:pic>
      <p:sp>
        <p:nvSpPr>
          <p:cNvPr id="252" name="Прямоугольник 2"/>
          <p:cNvSpPr/>
          <p:nvPr/>
        </p:nvSpPr>
        <p:spPr>
          <a:xfrm>
            <a:off x="1043640" y="41040"/>
            <a:ext cx="5885640" cy="7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Picture 2" descr=""/>
          <p:cNvPicPr/>
          <p:nvPr/>
        </p:nvPicPr>
        <p:blipFill>
          <a:blip r:embed="rId2"/>
          <a:stretch/>
        </p:blipFill>
        <p:spPr>
          <a:xfrm>
            <a:off x="323640" y="724680"/>
            <a:ext cx="8280360" cy="53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67640" y="11160"/>
            <a:ext cx="8064000" cy="85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Форма запроса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" descr=""/>
          <p:cNvPicPr/>
          <p:nvPr/>
        </p:nvPicPr>
        <p:blipFill>
          <a:blip r:embed="rId2"/>
          <a:stretch/>
        </p:blipFill>
        <p:spPr>
          <a:xfrm>
            <a:off x="971640" y="906840"/>
            <a:ext cx="7399440" cy="536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87720" y="320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Форма ответа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Объект 5" descr=""/>
          <p:cNvPicPr/>
          <p:nvPr/>
        </p:nvPicPr>
        <p:blipFill>
          <a:blip r:embed="rId1"/>
          <a:stretch/>
        </p:blipFill>
        <p:spPr>
          <a:xfrm>
            <a:off x="323640" y="5661360"/>
            <a:ext cx="8228880" cy="101160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"/>
          <p:cNvPicPr/>
          <p:nvPr/>
        </p:nvPicPr>
        <p:blipFill>
          <a:blip r:embed="rId2"/>
          <a:stretch/>
        </p:blipFill>
        <p:spPr>
          <a:xfrm>
            <a:off x="1187640" y="1052640"/>
            <a:ext cx="6552000" cy="4972320"/>
          </a:xfrm>
          <a:prstGeom prst="rect">
            <a:avLst/>
          </a:prstGeom>
          <a:ln w="0">
            <a:noFill/>
          </a:ln>
        </p:spPr>
      </p:pic>
      <p:sp>
        <p:nvSpPr>
          <p:cNvPr id="260" name="Овал 2"/>
          <p:cNvSpPr/>
          <p:nvPr/>
        </p:nvSpPr>
        <p:spPr>
          <a:xfrm>
            <a:off x="5580000" y="4077000"/>
            <a:ext cx="143928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67640" y="1166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Доступ к электронным лицензионным ресурсам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Объект 5" descr=""/>
          <p:cNvPicPr/>
          <p:nvPr/>
        </p:nvPicPr>
        <p:blipFill>
          <a:blip r:embed="rId1"/>
          <a:stretch/>
        </p:blipFill>
        <p:spPr>
          <a:xfrm>
            <a:off x="0" y="58438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2" descr=""/>
          <p:cNvPicPr/>
          <p:nvPr/>
        </p:nvPicPr>
        <p:blipFill>
          <a:blip r:embed="rId2"/>
          <a:stretch/>
        </p:blipFill>
        <p:spPr>
          <a:xfrm>
            <a:off x="73440" y="1340640"/>
            <a:ext cx="7641360" cy="5040000"/>
          </a:xfrm>
          <a:prstGeom prst="rect">
            <a:avLst/>
          </a:prstGeom>
          <a:ln w="0">
            <a:noFill/>
          </a:ln>
        </p:spPr>
      </p:pic>
      <p:pic>
        <p:nvPicPr>
          <p:cNvPr id="264" name="Рисунок 8" descr=""/>
          <p:cNvPicPr/>
          <p:nvPr/>
        </p:nvPicPr>
        <p:blipFill>
          <a:blip r:embed="rId3"/>
          <a:stretch/>
        </p:blipFill>
        <p:spPr>
          <a:xfrm>
            <a:off x="3060000" y="2565000"/>
            <a:ext cx="3683520" cy="41756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" descr=""/>
          <p:cNvPicPr/>
          <p:nvPr/>
        </p:nvPicPr>
        <p:blipFill>
          <a:blip r:embed="rId4"/>
          <a:stretch/>
        </p:blipFill>
        <p:spPr>
          <a:xfrm>
            <a:off x="6718680" y="1484640"/>
            <a:ext cx="2420280" cy="3388680"/>
          </a:xfrm>
          <a:prstGeom prst="rect">
            <a:avLst/>
          </a:prstGeom>
          <a:ln w="0">
            <a:noFill/>
          </a:ln>
        </p:spPr>
      </p:pic>
      <p:sp>
        <p:nvSpPr>
          <p:cNvPr id="266" name="Овал 2"/>
          <p:cNvSpPr/>
          <p:nvPr/>
        </p:nvSpPr>
        <p:spPr>
          <a:xfrm>
            <a:off x="6801120" y="4320360"/>
            <a:ext cx="2075760" cy="503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720"/>
            <a:ext cx="8146440" cy="90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Бесшовная авторизация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sp>
        <p:nvSpPr>
          <p:cNvPr id="269" name="Прямоугольник 3"/>
          <p:cNvSpPr/>
          <p:nvPr/>
        </p:nvSpPr>
        <p:spPr>
          <a:xfrm>
            <a:off x="323640" y="951120"/>
            <a:ext cx="849636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Бесшовная авторизация 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- механизм, при помощи которого пользователь, авторизовавшись на одном ресурсе, автоматически авторизуется на других ресурсах. При этом сам процесс авторизации становится максимально «прозрачным», незаметным для пользователя.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ЭБС Университетская библиотека онлайн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ЭБС </a:t>
            </a: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IPR SMART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ЭБС </a:t>
            </a: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Book.ru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ЭБС Юрайт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ЭБС </a:t>
            </a: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Znanium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ЭБ </a:t>
            </a: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Grebennikon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Polpred.com – 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Обзор СМИ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ЛитРес: Библиотека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Достоинства бесшовной авторизации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Объект 5" descr=""/>
          <p:cNvPicPr/>
          <p:nvPr/>
        </p:nvPicPr>
        <p:blipFill>
          <a:blip r:embed="rId1"/>
          <a:stretch/>
        </p:blipFill>
        <p:spPr>
          <a:xfrm>
            <a:off x="0" y="5805360"/>
            <a:ext cx="9143280" cy="1051920"/>
          </a:xfrm>
          <a:prstGeom prst="rect">
            <a:avLst/>
          </a:prstGeom>
          <a:ln w="0">
            <a:noFill/>
          </a:ln>
        </p:spPr>
      </p:pic>
      <p:sp>
        <p:nvSpPr>
          <p:cNvPr id="272" name="Прямоугольник 2"/>
          <p:cNvSpPr/>
          <p:nvPr/>
        </p:nvSpPr>
        <p:spPr>
          <a:xfrm>
            <a:off x="611640" y="1772640"/>
            <a:ext cx="7848000" cy="44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Любой авторизованный пользователь получает доступ к полнотекстовым ресурсам каждой из перечисленных ЭБС, в том числе в удаленном режиме.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Отпадает необходимость повторного ввода своих учетных данных при переходе на внешние ресурсы.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Создано единое  информационное пространство, объединяющее ресурсы  библиотеки и внешние ЭБС.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67640" y="1166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Доступ к электронным лицензионным ресурсам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Объект 5" descr=""/>
          <p:cNvPicPr/>
          <p:nvPr/>
        </p:nvPicPr>
        <p:blipFill>
          <a:blip r:embed="rId1"/>
          <a:stretch/>
        </p:blipFill>
        <p:spPr>
          <a:xfrm>
            <a:off x="0" y="58438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" descr=""/>
          <p:cNvPicPr/>
          <p:nvPr/>
        </p:nvPicPr>
        <p:blipFill>
          <a:blip r:embed="rId2"/>
          <a:stretch/>
        </p:blipFill>
        <p:spPr>
          <a:xfrm>
            <a:off x="73440" y="1340640"/>
            <a:ext cx="7641360" cy="5040000"/>
          </a:xfrm>
          <a:prstGeom prst="rect">
            <a:avLst/>
          </a:prstGeom>
          <a:ln w="0">
            <a:noFill/>
          </a:ln>
        </p:spPr>
      </p:pic>
      <p:pic>
        <p:nvPicPr>
          <p:cNvPr id="276" name="Рисунок 8" descr=""/>
          <p:cNvPicPr/>
          <p:nvPr/>
        </p:nvPicPr>
        <p:blipFill>
          <a:blip r:embed="rId3"/>
          <a:stretch/>
        </p:blipFill>
        <p:spPr>
          <a:xfrm>
            <a:off x="3060000" y="2565000"/>
            <a:ext cx="3683520" cy="41756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 descr=""/>
          <p:cNvPicPr/>
          <p:nvPr/>
        </p:nvPicPr>
        <p:blipFill>
          <a:blip r:embed="rId4"/>
          <a:stretch/>
        </p:blipFill>
        <p:spPr>
          <a:xfrm>
            <a:off x="6718680" y="1484640"/>
            <a:ext cx="2420280" cy="3388680"/>
          </a:xfrm>
          <a:prstGeom prst="rect">
            <a:avLst/>
          </a:prstGeom>
          <a:ln w="0">
            <a:noFill/>
          </a:ln>
        </p:spPr>
      </p:pic>
      <p:sp>
        <p:nvSpPr>
          <p:cNvPr id="278" name="Овал 2"/>
          <p:cNvSpPr/>
          <p:nvPr/>
        </p:nvSpPr>
        <p:spPr>
          <a:xfrm>
            <a:off x="6801120" y="4320360"/>
            <a:ext cx="2075760" cy="503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63600" y="0"/>
            <a:ext cx="7880040" cy="61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296" strike="noStrike">
                <a:solidFill>
                  <a:srgbClr val="6298ed"/>
                </a:solidFill>
                <a:latin typeface="Calibri"/>
              </a:rPr>
              <a:t>ЭБС </a:t>
            </a:r>
            <a:r>
              <a:rPr b="1" lang="en-US" sz="3200" spc="296" strike="noStrike">
                <a:solidFill>
                  <a:srgbClr val="6298ed"/>
                </a:solidFill>
                <a:latin typeface="Calibri"/>
              </a:rPr>
              <a:t>IPR SMART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Объект 5" descr=""/>
          <p:cNvPicPr/>
          <p:nvPr/>
        </p:nvPicPr>
        <p:blipFill>
          <a:blip r:embed="rId1"/>
          <a:stretch/>
        </p:blipFill>
        <p:spPr>
          <a:xfrm>
            <a:off x="-108360" y="5646960"/>
            <a:ext cx="9143280" cy="11959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3" descr=""/>
          <p:cNvPicPr/>
          <p:nvPr/>
        </p:nvPicPr>
        <p:blipFill>
          <a:blip r:embed="rId2"/>
          <a:stretch/>
        </p:blipFill>
        <p:spPr>
          <a:xfrm>
            <a:off x="467640" y="692640"/>
            <a:ext cx="7873920" cy="5112000"/>
          </a:xfrm>
          <a:prstGeom prst="rect">
            <a:avLst/>
          </a:prstGeom>
          <a:ln w="0">
            <a:noFill/>
          </a:ln>
        </p:spPr>
      </p:pic>
      <p:sp>
        <p:nvSpPr>
          <p:cNvPr id="282" name="Овал 2"/>
          <p:cNvSpPr/>
          <p:nvPr/>
        </p:nvSpPr>
        <p:spPr>
          <a:xfrm>
            <a:off x="1331640" y="3249000"/>
            <a:ext cx="575280" cy="251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83" name="Овал 3"/>
          <p:cNvSpPr/>
          <p:nvPr/>
        </p:nvSpPr>
        <p:spPr>
          <a:xfrm>
            <a:off x="3348000" y="1052640"/>
            <a:ext cx="1151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84" name="Овал 4"/>
          <p:cNvSpPr/>
          <p:nvPr/>
        </p:nvSpPr>
        <p:spPr>
          <a:xfrm>
            <a:off x="3324600" y="2133000"/>
            <a:ext cx="1079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67640" y="11160"/>
            <a:ext cx="8208360" cy="9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ЭБС </a:t>
            </a:r>
            <a:r>
              <a:rPr b="1" lang="en-US" sz="4400" spc="296" strike="noStrike">
                <a:solidFill>
                  <a:srgbClr val="6298ed"/>
                </a:solidFill>
                <a:latin typeface="Calibri"/>
              </a:rPr>
              <a:t>IPR SMART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"/>
          <p:cNvPicPr/>
          <p:nvPr/>
        </p:nvPicPr>
        <p:blipFill>
          <a:blip r:embed="rId2"/>
          <a:stretch/>
        </p:blipFill>
        <p:spPr>
          <a:xfrm>
            <a:off x="903240" y="980640"/>
            <a:ext cx="7091640" cy="532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296" strike="noStrike">
                <a:solidFill>
                  <a:srgbClr val="6298ed"/>
                </a:solidFill>
                <a:latin typeface="Calibri"/>
              </a:rPr>
              <a:t>IPR SMART</a:t>
            </a: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, работа с книгой</a:t>
            </a:r>
            <a:br>
              <a:rPr sz="4400"/>
            </a:b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в сервисах ЭК и ЛК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"/>
          <p:cNvPicPr/>
          <p:nvPr/>
        </p:nvPicPr>
        <p:blipFill>
          <a:blip r:embed="rId2"/>
          <a:stretch/>
        </p:blipFill>
        <p:spPr>
          <a:xfrm>
            <a:off x="254520" y="748800"/>
            <a:ext cx="8634600" cy="5076720"/>
          </a:xfrm>
          <a:prstGeom prst="rect">
            <a:avLst/>
          </a:prstGeom>
          <a:ln w="0">
            <a:noFill/>
          </a:ln>
        </p:spPr>
      </p:pic>
      <p:sp>
        <p:nvSpPr>
          <p:cNvPr id="291" name="Овал 2"/>
          <p:cNvSpPr/>
          <p:nvPr/>
        </p:nvSpPr>
        <p:spPr>
          <a:xfrm>
            <a:off x="6413400" y="1124640"/>
            <a:ext cx="678240" cy="503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cxnSp>
        <p:nvCxnSpPr>
          <p:cNvPr id="292" name="Прямая со стрелкой 5"/>
          <p:cNvCxnSpPr/>
          <p:nvPr/>
        </p:nvCxnSpPr>
        <p:spPr>
          <a:xfrm>
            <a:off x="6752520" y="1628640"/>
            <a:ext cx="340200" cy="12247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оугольник 7"/>
          <p:cNvSpPr/>
          <p:nvPr/>
        </p:nvSpPr>
        <p:spPr>
          <a:xfrm>
            <a:off x="639000" y="540000"/>
            <a:ext cx="7388640" cy="56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Доступ к личному кабинету: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ru-RU" sz="2400" spc="296" strike="noStrike">
                <a:solidFill>
                  <a:srgbClr val="6298ed"/>
                </a:solidFill>
                <a:latin typeface="Calibri"/>
                <a:ea typeface="DejaVu Sans"/>
              </a:rPr>
              <a:t>1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.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	</a:t>
            </a: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Читатели, уже имеющие постоянный читательский билет, полученный при посещении библиотеки.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2.</a:t>
            </a: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Удаленные пользователи, прошедшие процедуру  предварительной регистрации.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3.</a:t>
            </a: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ru-RU" sz="2400" spc="296" strike="noStrike">
                <a:solidFill>
                  <a:srgbClr val="000000"/>
                </a:solidFill>
                <a:latin typeface="Calibri"/>
                <a:ea typeface="DejaVu Sans"/>
              </a:rPr>
              <a:t>Пользователи, имеющие учетную запись в сервисе ЕСИА – Единой системе идентификации и аутентификации, т. е. возможность входа через портал Госуслуги.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80680" y="-99360"/>
            <a:ext cx="8424360" cy="64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</a:rPr>
              <a:t>Университетская библиотека онлайн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8" descr=""/>
          <p:cNvPicPr/>
          <p:nvPr/>
        </p:nvPicPr>
        <p:blipFill>
          <a:blip r:embed="rId2"/>
          <a:stretch/>
        </p:blipFill>
        <p:spPr>
          <a:xfrm>
            <a:off x="539640" y="675360"/>
            <a:ext cx="7416000" cy="55036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"/>
          <p:cNvPicPr/>
          <p:nvPr/>
        </p:nvPicPr>
        <p:blipFill>
          <a:blip r:embed="rId3"/>
          <a:stretch/>
        </p:blipFill>
        <p:spPr>
          <a:xfrm>
            <a:off x="323640" y="675360"/>
            <a:ext cx="1079280" cy="132876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"/>
          <p:cNvPicPr/>
          <p:nvPr/>
        </p:nvPicPr>
        <p:blipFill>
          <a:blip r:embed="rId4"/>
          <a:stretch/>
        </p:blipFill>
        <p:spPr>
          <a:xfrm>
            <a:off x="7092360" y="675360"/>
            <a:ext cx="1943640" cy="5669640"/>
          </a:xfrm>
          <a:prstGeom prst="rect">
            <a:avLst/>
          </a:prstGeom>
          <a:ln w="0">
            <a:noFill/>
          </a:ln>
        </p:spPr>
      </p:pic>
      <p:sp>
        <p:nvSpPr>
          <p:cNvPr id="298" name="Овал 2"/>
          <p:cNvSpPr/>
          <p:nvPr/>
        </p:nvSpPr>
        <p:spPr>
          <a:xfrm>
            <a:off x="251640" y="1729080"/>
            <a:ext cx="791280" cy="2314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cxnSp>
        <p:nvCxnSpPr>
          <p:cNvPr id="299" name="Прямая соединительная линия 5"/>
          <p:cNvCxnSpPr/>
          <p:nvPr/>
        </p:nvCxnSpPr>
        <p:spPr>
          <a:xfrm>
            <a:off x="647280" y="2564640"/>
            <a:ext cx="1549080" cy="720"/>
          </a:xfrm>
          <a:prstGeom prst="straightConnector1">
            <a:avLst/>
          </a:prstGeom>
          <a:ln w="38100">
            <a:solidFill>
              <a:srgbClr val="ff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80680" y="-99360"/>
            <a:ext cx="8424360" cy="64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</a:rPr>
              <a:t>Университетская библиотека онлайн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" descr=""/>
          <p:cNvPicPr/>
          <p:nvPr/>
        </p:nvPicPr>
        <p:blipFill>
          <a:blip r:embed="rId2"/>
          <a:stretch/>
        </p:blipFill>
        <p:spPr>
          <a:xfrm>
            <a:off x="509760" y="620640"/>
            <a:ext cx="8123760" cy="53748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3" descr=""/>
          <p:cNvPicPr/>
          <p:nvPr/>
        </p:nvPicPr>
        <p:blipFill>
          <a:blip r:embed="rId3"/>
          <a:stretch/>
        </p:blipFill>
        <p:spPr>
          <a:xfrm>
            <a:off x="2193120" y="1124640"/>
            <a:ext cx="6809760" cy="2181960"/>
          </a:xfrm>
          <a:prstGeom prst="rect">
            <a:avLst/>
          </a:prstGeom>
          <a:ln w="0">
            <a:noFill/>
          </a:ln>
        </p:spPr>
      </p:pic>
      <p:sp>
        <p:nvSpPr>
          <p:cNvPr id="304" name="Овал 2"/>
          <p:cNvSpPr/>
          <p:nvPr/>
        </p:nvSpPr>
        <p:spPr>
          <a:xfrm>
            <a:off x="6876360" y="1989000"/>
            <a:ext cx="1439280" cy="431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80680" y="0"/>
            <a:ext cx="8382960" cy="61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1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</a:rPr>
              <a:t>ЭБС </a:t>
            </a:r>
            <a:r>
              <a:rPr b="1" lang="en-US" sz="3600" spc="296" strike="noStrike">
                <a:solidFill>
                  <a:srgbClr val="6298ed"/>
                </a:solidFill>
                <a:latin typeface="Calibri"/>
              </a:rPr>
              <a:t>BOOK.RU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4" descr=""/>
          <p:cNvPicPr/>
          <p:nvPr/>
        </p:nvPicPr>
        <p:blipFill>
          <a:blip r:embed="rId2"/>
          <a:stretch/>
        </p:blipFill>
        <p:spPr>
          <a:xfrm>
            <a:off x="323640" y="764640"/>
            <a:ext cx="8424360" cy="5270400"/>
          </a:xfrm>
          <a:prstGeom prst="rect">
            <a:avLst/>
          </a:prstGeom>
          <a:ln w="0">
            <a:noFill/>
          </a:ln>
        </p:spPr>
      </p:pic>
      <p:sp>
        <p:nvSpPr>
          <p:cNvPr id="308" name="Овал 2"/>
          <p:cNvSpPr/>
          <p:nvPr/>
        </p:nvSpPr>
        <p:spPr>
          <a:xfrm>
            <a:off x="7524360" y="1582560"/>
            <a:ext cx="1151280" cy="431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80680" y="0"/>
            <a:ext cx="8382960" cy="61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1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600" spc="296" strike="noStrike">
                <a:solidFill>
                  <a:srgbClr val="6298ed"/>
                </a:solidFill>
                <a:latin typeface="Calibri"/>
              </a:rPr>
              <a:t>ЭБС </a:t>
            </a:r>
            <a:r>
              <a:rPr b="1" lang="en-US" sz="3600" spc="296" strike="noStrike">
                <a:solidFill>
                  <a:srgbClr val="6298ed"/>
                </a:solidFill>
                <a:latin typeface="Calibri"/>
              </a:rPr>
              <a:t>BOOK.RU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2" descr=""/>
          <p:cNvPicPr/>
          <p:nvPr/>
        </p:nvPicPr>
        <p:blipFill>
          <a:blip r:embed="rId2"/>
          <a:stretch/>
        </p:blipFill>
        <p:spPr>
          <a:xfrm>
            <a:off x="208440" y="836640"/>
            <a:ext cx="8726400" cy="4679640"/>
          </a:xfrm>
          <a:prstGeom prst="rect">
            <a:avLst/>
          </a:prstGeom>
          <a:ln w="0">
            <a:noFill/>
          </a:ln>
        </p:spPr>
      </p:pic>
      <p:sp>
        <p:nvSpPr>
          <p:cNvPr id="312" name="Овал 2"/>
          <p:cNvSpPr/>
          <p:nvPr/>
        </p:nvSpPr>
        <p:spPr>
          <a:xfrm>
            <a:off x="398520" y="1598400"/>
            <a:ext cx="1583280" cy="35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51640" y="21600"/>
            <a:ext cx="8208360" cy="74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ЭБС </a:t>
            </a:r>
            <a:r>
              <a:rPr b="1" lang="en-US" sz="4400" spc="296" strike="noStrike">
                <a:solidFill>
                  <a:srgbClr val="6298ed"/>
                </a:solidFill>
                <a:latin typeface="Calibri"/>
              </a:rPr>
              <a:t>Znanium.com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4" descr=""/>
          <p:cNvPicPr/>
          <p:nvPr/>
        </p:nvPicPr>
        <p:blipFill>
          <a:blip r:embed="rId2"/>
          <a:stretch/>
        </p:blipFill>
        <p:spPr>
          <a:xfrm>
            <a:off x="637200" y="908640"/>
            <a:ext cx="7869240" cy="5100120"/>
          </a:xfrm>
          <a:prstGeom prst="rect">
            <a:avLst/>
          </a:prstGeom>
          <a:ln w="0">
            <a:noFill/>
          </a:ln>
        </p:spPr>
      </p:pic>
      <p:sp>
        <p:nvSpPr>
          <p:cNvPr id="316" name="Овал 2"/>
          <p:cNvSpPr/>
          <p:nvPr/>
        </p:nvSpPr>
        <p:spPr>
          <a:xfrm>
            <a:off x="2988000" y="2997000"/>
            <a:ext cx="1079280" cy="431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Доступ к лицензионным ресурсам через ЭК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Объект 5" descr=""/>
          <p:cNvPicPr/>
          <p:nvPr/>
        </p:nvPicPr>
        <p:blipFill>
          <a:blip r:embed="rId1"/>
          <a:stretch/>
        </p:blipFill>
        <p:spPr>
          <a:xfrm>
            <a:off x="0" y="584244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2" descr="C:\Users\bibl11\Desktop\Доклад 2021\рис 6.png"/>
          <p:cNvPicPr/>
          <p:nvPr/>
        </p:nvPicPr>
        <p:blipFill>
          <a:blip r:embed="rId2"/>
          <a:stretch/>
        </p:blipFill>
        <p:spPr>
          <a:xfrm>
            <a:off x="445320" y="1628640"/>
            <a:ext cx="8228880" cy="41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Объект 3" descr=""/>
          <p:cNvPicPr/>
          <p:nvPr/>
        </p:nvPicPr>
        <p:blipFill>
          <a:blip r:embed="rId1"/>
          <a:stretch/>
        </p:blipFill>
        <p:spPr>
          <a:xfrm>
            <a:off x="0" y="4464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323" name="Рисунок 4" descr=""/>
          <p:cNvPicPr/>
          <p:nvPr/>
        </p:nvPicPr>
        <p:blipFill>
          <a:blip r:embed="rId2"/>
          <a:stretch/>
        </p:blipFill>
        <p:spPr>
          <a:xfrm>
            <a:off x="0" y="44640"/>
            <a:ext cx="3248640" cy="2420280"/>
          </a:xfrm>
          <a:prstGeom prst="rect">
            <a:avLst/>
          </a:prstGeom>
          <a:ln w="0">
            <a:noFill/>
          </a:ln>
        </p:spPr>
      </p:pic>
      <p:sp>
        <p:nvSpPr>
          <p:cNvPr id="324" name="Прямоугольник 8"/>
          <p:cNvSpPr/>
          <p:nvPr/>
        </p:nvSpPr>
        <p:spPr>
          <a:xfrm>
            <a:off x="3430800" y="3244320"/>
            <a:ext cx="228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Спасибо за внимание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Прямоугольник 9"/>
          <p:cNvSpPr/>
          <p:nvPr/>
        </p:nvSpPr>
        <p:spPr>
          <a:xfrm>
            <a:off x="1174320" y="3138840"/>
            <a:ext cx="7294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296" strike="noStrike">
                <a:solidFill>
                  <a:srgbClr val="6298ed"/>
                </a:solidFill>
                <a:latin typeface="Calibri"/>
                <a:ea typeface="DejaVu Sans"/>
              </a:rPr>
              <a:t>Спасибо за внимание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10"/>
          <p:cNvSpPr/>
          <p:nvPr/>
        </p:nvSpPr>
        <p:spPr>
          <a:xfrm>
            <a:off x="3932280" y="4941000"/>
            <a:ext cx="4986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f3f0e2"/>
                </a:solidFill>
                <a:latin typeface="Calibri"/>
                <a:ea typeface="DejaVu Sans"/>
              </a:rPr>
              <a:t>Васильева Л. Н., зав. сектором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f3f0e2"/>
                </a:solidFill>
                <a:latin typeface="Calibri"/>
                <a:ea typeface="DejaVu Sans"/>
              </a:rPr>
              <a:t>электронных ресурсов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7"/>
          <p:cNvSpPr/>
          <p:nvPr/>
        </p:nvSpPr>
        <p:spPr>
          <a:xfrm>
            <a:off x="655920" y="216720"/>
            <a:ext cx="7388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296" strike="noStrike">
                <a:solidFill>
                  <a:srgbClr val="6298ed"/>
                </a:solidFill>
                <a:latin typeface="Calibri"/>
                <a:ea typeface="DejaVu Sans"/>
              </a:rPr>
              <a:t>Вход в Личный кабинет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323640" y="1052640"/>
            <a:ext cx="8679240" cy="4887000"/>
          </a:xfrm>
          <a:prstGeom prst="rect">
            <a:avLst/>
          </a:prstGeom>
          <a:ln w="0">
            <a:noFill/>
          </a:ln>
        </p:spPr>
      </p:pic>
      <p:sp>
        <p:nvSpPr>
          <p:cNvPr id="176" name="Овал 1"/>
          <p:cNvSpPr/>
          <p:nvPr/>
        </p:nvSpPr>
        <p:spPr>
          <a:xfrm>
            <a:off x="4605480" y="1506240"/>
            <a:ext cx="1151280" cy="35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77" name="Овал 2"/>
          <p:cNvSpPr/>
          <p:nvPr/>
        </p:nvSpPr>
        <p:spPr>
          <a:xfrm>
            <a:off x="7020360" y="4293000"/>
            <a:ext cx="1439280" cy="503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fffff">
                  <a:alpha val="1000"/>
                </a:srgbClr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Объект 5" descr=""/>
          <p:cNvPicPr/>
          <p:nvPr/>
        </p:nvPicPr>
        <p:blipFill>
          <a:blip r:embed="rId1"/>
          <a:stretch/>
        </p:blipFill>
        <p:spPr>
          <a:xfrm>
            <a:off x="0" y="5732640"/>
            <a:ext cx="9143280" cy="1124640"/>
          </a:xfrm>
          <a:prstGeom prst="rect">
            <a:avLst/>
          </a:prstGeom>
          <a:ln w="0">
            <a:noFill/>
          </a:ln>
        </p:spPr>
      </p:pic>
      <p:sp>
        <p:nvSpPr>
          <p:cNvPr id="179" name="Прямоугольник 7"/>
          <p:cNvSpPr/>
          <p:nvPr/>
        </p:nvSpPr>
        <p:spPr>
          <a:xfrm>
            <a:off x="639000" y="33120"/>
            <a:ext cx="7388640" cy="6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80"/>
              </a:spcBef>
            </a:pPr>
            <a:r>
              <a:rPr b="1" lang="ru-RU" sz="3400" spc="296" strike="noStrike">
                <a:solidFill>
                  <a:srgbClr val="6298ed"/>
                </a:solidFill>
                <a:latin typeface="Calibri"/>
                <a:ea typeface="DejaVu Sans"/>
              </a:rPr>
              <a:t>Предварительная регистрация</a:t>
            </a:r>
            <a:endParaRPr b="0" lang="ru-RU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2"/>
          <a:stretch/>
        </p:blipFill>
        <p:spPr>
          <a:xfrm>
            <a:off x="859320" y="648720"/>
            <a:ext cx="7456320" cy="549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98520" y="125640"/>
            <a:ext cx="8205120" cy="9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Вход через Госуслуги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Объект 5" descr=""/>
          <p:cNvPicPr/>
          <p:nvPr/>
        </p:nvPicPr>
        <p:blipFill>
          <a:blip r:embed="rId1"/>
          <a:stretch/>
        </p:blipFill>
        <p:spPr>
          <a:xfrm>
            <a:off x="31680" y="5838120"/>
            <a:ext cx="9143280" cy="101160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565920" y="1268640"/>
            <a:ext cx="7893720" cy="4458960"/>
          </a:xfrm>
          <a:prstGeom prst="rect">
            <a:avLst/>
          </a:prstGeom>
          <a:ln w="0">
            <a:noFill/>
          </a:ln>
        </p:spPr>
      </p:pic>
      <p:sp>
        <p:nvSpPr>
          <p:cNvPr id="184" name="Прямоугольник 2"/>
          <p:cNvSpPr/>
          <p:nvPr/>
        </p:nvSpPr>
        <p:spPr>
          <a:xfrm>
            <a:off x="755640" y="2277000"/>
            <a:ext cx="179964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Интеграция личного кабинета читателя и сервиса Единой системы идентификации и аутентификации (ЕСИА) для регистрации и входа через сайт Госуслуг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 4"/>
          <p:cNvSpPr/>
          <p:nvPr/>
        </p:nvSpPr>
        <p:spPr>
          <a:xfrm>
            <a:off x="755640" y="2277000"/>
            <a:ext cx="1799640" cy="15688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6" name="Прямоугольник 8"/>
          <p:cNvSpPr/>
          <p:nvPr/>
        </p:nvSpPr>
        <p:spPr>
          <a:xfrm>
            <a:off x="755640" y="4221000"/>
            <a:ext cx="2285280" cy="100224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Возможность войти в личный кабинет любому пользователю без читательского билета, но имеющему учетную запись в сервисе ЕСИА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3"/>
          <a:stretch/>
        </p:blipFill>
        <p:spPr>
          <a:xfrm>
            <a:off x="6150600" y="1719360"/>
            <a:ext cx="2309400" cy="3869280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</p:pic>
      <p:sp>
        <p:nvSpPr>
          <p:cNvPr id="188" name="Овал 9"/>
          <p:cNvSpPr/>
          <p:nvPr/>
        </p:nvSpPr>
        <p:spPr>
          <a:xfrm>
            <a:off x="6804360" y="4231080"/>
            <a:ext cx="1079280" cy="287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09680" y="29160"/>
            <a:ext cx="7257960" cy="66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8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Личный кабинет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Объект 5" descr=""/>
          <p:cNvPicPr/>
          <p:nvPr/>
        </p:nvPicPr>
        <p:blipFill>
          <a:blip r:embed="rId1"/>
          <a:stretch/>
        </p:blipFill>
        <p:spPr>
          <a:xfrm>
            <a:off x="323640" y="5661360"/>
            <a:ext cx="8228880" cy="101160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2" descr="C:\Users\bibl11\Desktop\Доклад 2021\рис 2.png"/>
          <p:cNvPicPr/>
          <p:nvPr/>
        </p:nvPicPr>
        <p:blipFill>
          <a:blip r:embed="rId2"/>
          <a:stretch/>
        </p:blipFill>
        <p:spPr>
          <a:xfrm>
            <a:off x="600480" y="620640"/>
            <a:ext cx="7847280" cy="543744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оугольник 2"/>
          <p:cNvSpPr/>
          <p:nvPr/>
        </p:nvSpPr>
        <p:spPr>
          <a:xfrm>
            <a:off x="4524480" y="3861000"/>
            <a:ext cx="16311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3"/>
          <a:stretch/>
        </p:blipFill>
        <p:spPr>
          <a:xfrm>
            <a:off x="5443200" y="1785240"/>
            <a:ext cx="3004560" cy="4765680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Сервисы личного кабинета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позволяют: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4"/>
          <p:cNvSpPr/>
          <p:nvPr/>
        </p:nvSpPr>
        <p:spPr>
          <a:xfrm>
            <a:off x="775080" y="1412640"/>
            <a:ext cx="7416000" cy="49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пройти самостоятельную перерегистрацию;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уточнить, какие издания находятся на руках и срок их возврата;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продлить книги, взятые в отделе городского абонемента;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просмотреть свой дневник чтения;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сделать предварительный удаленный заказ на печатные издания;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уточнить статус заказов;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посмотреть свои поисковые запросы за день, сохранить необходимые запросы как постоянные и подписаться на рассылку по постоянным запросам;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заказать электронные копии статей, фрагментов книг, сборников;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заказать по межбиблиотечному абонементу отсутствующее в фондах библиотеки издание;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заказать услугу «сканирование по требованию»;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оставить заявку о приобретении библиотекой новых книг (услуга «Комплектуем библиотеку вместе»);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сделать запрос в виртуальные справочные службы библиотеки;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сделать закладки в режиме постраничного просмотра документов из электронной библиотеки;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перейти к лицензионным электронно-библиотечным системам без дополнительного ввода логина и пароля.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25160" y="0"/>
            <a:ext cx="8034480" cy="90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296" strike="noStrike">
                <a:solidFill>
                  <a:srgbClr val="6298ed"/>
                </a:solidFill>
                <a:latin typeface="Calibri"/>
              </a:rPr>
              <a:t>Структура ЛК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Объект 5" descr=""/>
          <p:cNvPicPr/>
          <p:nvPr/>
        </p:nvPicPr>
        <p:blipFill>
          <a:blip r:embed="rId1"/>
          <a:stretch/>
        </p:blipFill>
        <p:spPr>
          <a:xfrm>
            <a:off x="0" y="5845680"/>
            <a:ext cx="9143280" cy="1011600"/>
          </a:xfrm>
          <a:prstGeom prst="rect">
            <a:avLst/>
          </a:prstGeom>
          <a:ln w="0">
            <a:noFill/>
          </a:ln>
        </p:spPr>
      </p:pic>
      <p:sp>
        <p:nvSpPr>
          <p:cNvPr id="199" name="Прямоугольник 3"/>
          <p:cNvSpPr/>
          <p:nvPr/>
        </p:nvSpPr>
        <p:spPr>
          <a:xfrm>
            <a:off x="395640" y="1166760"/>
            <a:ext cx="806400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электронный читательский «формуляр», предоставляющий информацию о заказанных и выданных изданиях, поисковых запросах, истории чтения;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сервисы заказа наиболее востребованных услуг, связанных с печатными и/или электронными изданиями,  поиском информации;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удаленный доступ к полнотекстовым ресурсам, как приобретенным, так и к ресурсам собственной генерации.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Объект 5" descr=""/>
          <p:cNvPicPr/>
          <p:nvPr/>
        </p:nvPicPr>
        <p:blipFill>
          <a:blip r:embed="rId2"/>
          <a:stretch/>
        </p:blipFill>
        <p:spPr>
          <a:xfrm>
            <a:off x="152280" y="5997960"/>
            <a:ext cx="9143280" cy="101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Application>LibreOffice/7.5.4.2$Windows_X86_64 LibreOffice_project/36ccfdc35048b057fd9854c757a8b67ec53977b6</Application>
  <AppVersion>15.0000</AppVersion>
  <Words>526</Words>
  <Paragraphs>77</Paragraphs>
  <Company>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2017-04-05T05:54:26Z</dcterms:created>
  <dc:creator>RIC-3, ric4</dc:creator>
  <dc:description/>
  <dc:language>ru-RU</dc:language>
  <cp:lastModifiedBy/>
  <dcterms:modified xsi:type="dcterms:W3CDTF">2023-09-05T17:29:47Z</dcterms:modified>
  <cp:revision>91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36</vt:r8>
  </property>
</Properties>
</file>