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8" r:id="rId2"/>
    <p:sldId id="299" r:id="rId3"/>
    <p:sldId id="300" r:id="rId4"/>
    <p:sldId id="306" r:id="rId5"/>
    <p:sldId id="329" r:id="rId6"/>
    <p:sldId id="330" r:id="rId7"/>
    <p:sldId id="332" r:id="rId8"/>
    <p:sldId id="328" r:id="rId9"/>
    <p:sldId id="337" r:id="rId10"/>
    <p:sldId id="338" r:id="rId11"/>
    <p:sldId id="339" r:id="rId12"/>
    <p:sldId id="341" r:id="rId13"/>
    <p:sldId id="322" r:id="rId14"/>
    <p:sldId id="324" r:id="rId15"/>
    <p:sldId id="342" r:id="rId16"/>
  </p:sldIdLst>
  <p:sldSz cx="9144000" cy="5143500" type="screen16x9"/>
  <p:notesSz cx="7315200" cy="9601200"/>
  <p:defaultTextStyle>
    <a:defPPr>
      <a:defRPr lang="ru-RU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6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pos="329" userDrawn="1">
          <p15:clr>
            <a:srgbClr val="A4A3A4"/>
          </p15:clr>
        </p15:guide>
        <p15:guide id="4" orient="horz" pos="7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000"/>
    <a:srgbClr val="F79646"/>
    <a:srgbClr val="4F81BD"/>
    <a:srgbClr val="254061"/>
    <a:srgbClr val="2B3E5C"/>
    <a:srgbClr val="604A7B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04" autoAdjust="0"/>
    <p:restoredTop sz="95405" autoAdjust="0"/>
  </p:normalViewPr>
  <p:slideViewPr>
    <p:cSldViewPr snapToGrid="0" snapToObjects="1" showGuides="1">
      <p:cViewPr varScale="1">
        <p:scale>
          <a:sx n="88" d="100"/>
          <a:sy n="88" d="100"/>
        </p:scale>
        <p:origin x="108" y="210"/>
      </p:cViewPr>
      <p:guideLst>
        <p:guide orient="horz" pos="3066"/>
        <p:guide pos="499"/>
        <p:guide pos="329"/>
        <p:guide orient="horz" pos="7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&#1052;&#1086;&#1080;%20&#1076;&#1086;&#1082;&#1091;&#1084;&#1077;&#1085;&#1090;&#1099;\&#1052;&#1072;&#1088;&#1080;&#1085;&#1072;\2019_&#1053;&#1057;&#1054;&#1058;\&#1057;&#1086;&#1086;&#1090;&#1085;&#1086;&#1096;&#1077;&#1085;&#1080;&#1077;%20&#1079;&#1072;&#1088;&#1087;&#1083;&#1072;&#1090;%202019%20NEW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&#1052;&#1086;&#1080;%20&#1076;&#1086;&#1082;&#1091;&#1084;&#1077;&#1085;&#1090;&#1099;\&#1052;&#1072;&#1088;&#1080;&#1085;&#1072;\2019_&#1053;&#1057;&#1054;&#1058;\&#1057;&#1086;&#1086;&#1090;&#1085;&#1086;&#1096;&#1077;&#1085;&#1080;&#1077;%20&#1079;&#1072;&#1088;&#1087;&#1083;&#1072;&#1090;%202019%20NE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Лист7!$C$1</c:f>
              <c:strCache>
                <c:ptCount val="1"/>
                <c:pt idx="0">
                  <c:v>ЗП педагогов в 2014 году</c:v>
                </c:pt>
              </c:strCache>
            </c:strRef>
          </c:tx>
          <c:invertIfNegative val="0"/>
          <c:cat>
            <c:strRef>
              <c:f>Лист7!$B$2:$B$13</c:f>
              <c:strCache>
                <c:ptCount val="12"/>
                <c:pt idx="0">
                  <c:v>Республика Калмыкия</c:v>
                </c:pt>
                <c:pt idx="1">
                  <c:v>Карачаево-Черкесская Респ</c:v>
                </c:pt>
                <c:pt idx="2">
                  <c:v>Республика Ингушетия</c:v>
                </c:pt>
                <c:pt idx="3">
                  <c:v>Владимирская область</c:v>
                </c:pt>
                <c:pt idx="4">
                  <c:v>Удмуртская Республика</c:v>
                </c:pt>
                <c:pt idx="5">
                  <c:v>Тверская область</c:v>
                </c:pt>
                <c:pt idx="6">
                  <c:v>Республика Хакасия</c:v>
                </c:pt>
                <c:pt idx="7">
                  <c:v>Ленинградская область</c:v>
                </c:pt>
                <c:pt idx="8">
                  <c:v>Приморский край</c:v>
                </c:pt>
                <c:pt idx="9">
                  <c:v>Санкт-Петербург </c:v>
                </c:pt>
                <c:pt idx="10">
                  <c:v>Сахалинская область</c:v>
                </c:pt>
                <c:pt idx="11">
                  <c:v>Москва</c:v>
                </c:pt>
              </c:strCache>
            </c:strRef>
          </c:cat>
          <c:val>
            <c:numRef>
              <c:f>Лист7!$C$2:$C$13</c:f>
              <c:numCache>
                <c:formatCode>#,##0</c:formatCode>
                <c:ptCount val="12"/>
                <c:pt idx="0">
                  <c:v>18986.400000000001</c:v>
                </c:pt>
                <c:pt idx="1">
                  <c:v>20141.2</c:v>
                </c:pt>
                <c:pt idx="2">
                  <c:v>21502</c:v>
                </c:pt>
                <c:pt idx="3">
                  <c:v>22210.1</c:v>
                </c:pt>
                <c:pt idx="4">
                  <c:v>23720.7</c:v>
                </c:pt>
                <c:pt idx="5">
                  <c:v>25049.3</c:v>
                </c:pt>
                <c:pt idx="6">
                  <c:v>31292.3</c:v>
                </c:pt>
                <c:pt idx="7">
                  <c:v>33462.5</c:v>
                </c:pt>
                <c:pt idx="8">
                  <c:v>33969.800000000003</c:v>
                </c:pt>
                <c:pt idx="9">
                  <c:v>42281.599999999999</c:v>
                </c:pt>
                <c:pt idx="10">
                  <c:v>56673.9</c:v>
                </c:pt>
                <c:pt idx="11">
                  <c:v>59865.7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47-7442-8ECF-D4CC8B8D3254}"/>
            </c:ext>
          </c:extLst>
        </c:ser>
        <c:ser>
          <c:idx val="1"/>
          <c:order val="1"/>
          <c:tx>
            <c:strRef>
              <c:f>Лист7!$D$1</c:f>
              <c:strCache>
                <c:ptCount val="1"/>
                <c:pt idx="0">
                  <c:v>ЗП педагогов в 1 квартале 2019 года</c:v>
                </c:pt>
              </c:strCache>
            </c:strRef>
          </c:tx>
          <c:invertIfNegative val="0"/>
          <c:cat>
            <c:strRef>
              <c:f>Лист7!$B$2:$B$13</c:f>
              <c:strCache>
                <c:ptCount val="12"/>
                <c:pt idx="0">
                  <c:v>Республика Калмыкия</c:v>
                </c:pt>
                <c:pt idx="1">
                  <c:v>Карачаево-Черкесская Респ</c:v>
                </c:pt>
                <c:pt idx="2">
                  <c:v>Республика Ингушетия</c:v>
                </c:pt>
                <c:pt idx="3">
                  <c:v>Владимирская область</c:v>
                </c:pt>
                <c:pt idx="4">
                  <c:v>Удмуртская Республика</c:v>
                </c:pt>
                <c:pt idx="5">
                  <c:v>Тверская область</c:v>
                </c:pt>
                <c:pt idx="6">
                  <c:v>Республика Хакасия</c:v>
                </c:pt>
                <c:pt idx="7">
                  <c:v>Ленинградская область</c:v>
                </c:pt>
                <c:pt idx="8">
                  <c:v>Приморский край</c:v>
                </c:pt>
                <c:pt idx="9">
                  <c:v>Санкт-Петербург </c:v>
                </c:pt>
                <c:pt idx="10">
                  <c:v>Сахалинская область</c:v>
                </c:pt>
                <c:pt idx="11">
                  <c:v>Москва</c:v>
                </c:pt>
              </c:strCache>
            </c:strRef>
          </c:cat>
          <c:val>
            <c:numRef>
              <c:f>Лист7!$D$2:$D$13</c:f>
              <c:numCache>
                <c:formatCode>#,##0</c:formatCode>
                <c:ptCount val="12"/>
                <c:pt idx="0">
                  <c:v>24677.7</c:v>
                </c:pt>
                <c:pt idx="1">
                  <c:v>21836</c:v>
                </c:pt>
                <c:pt idx="2">
                  <c:v>21652.5</c:v>
                </c:pt>
                <c:pt idx="3">
                  <c:v>30318.7</c:v>
                </c:pt>
                <c:pt idx="4">
                  <c:v>30804.6</c:v>
                </c:pt>
                <c:pt idx="5">
                  <c:v>26359.599999999999</c:v>
                </c:pt>
                <c:pt idx="6">
                  <c:v>32520.7</c:v>
                </c:pt>
                <c:pt idx="7">
                  <c:v>44474.6</c:v>
                </c:pt>
                <c:pt idx="8">
                  <c:v>44129.4</c:v>
                </c:pt>
                <c:pt idx="9">
                  <c:v>54840.5</c:v>
                </c:pt>
                <c:pt idx="10">
                  <c:v>86299.199999999997</c:v>
                </c:pt>
                <c:pt idx="11">
                  <c:v>95034.5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47-7442-8ECF-D4CC8B8D32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972608"/>
        <c:axId val="35974144"/>
      </c:barChart>
      <c:catAx>
        <c:axId val="35972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5974144"/>
        <c:crosses val="autoZero"/>
        <c:auto val="1"/>
        <c:lblAlgn val="ctr"/>
        <c:lblOffset val="100"/>
        <c:noMultiLvlLbl val="0"/>
      </c:catAx>
      <c:valAx>
        <c:axId val="35974144"/>
        <c:scaling>
          <c:orientation val="minMax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5972608"/>
        <c:crosses val="autoZero"/>
        <c:crossBetween val="between"/>
        <c:majorUnit val="20000"/>
      </c:valAx>
    </c:plotArea>
    <c:legend>
      <c:legendPos val="t"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98712136046636E-2"/>
          <c:y val="4.1337300268491438E-2"/>
          <c:w val="0.55432874798535903"/>
          <c:h val="0.76367971444218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Лист7!$D$30</c:f>
              <c:strCache>
                <c:ptCount val="1"/>
                <c:pt idx="0">
                  <c:v>ЗП педагогических работников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-1.525929140656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D9-0E4D-9ABD-6A34D8C241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Лист7!$E$29:$F$29</c:f>
              <c:strCache>
                <c:ptCount val="2"/>
                <c:pt idx="0">
                  <c:v>2018 год</c:v>
                </c:pt>
                <c:pt idx="1">
                  <c:v>1 квартал 2019</c:v>
                </c:pt>
              </c:strCache>
            </c:strRef>
          </c:cat>
          <c:val>
            <c:numRef>
              <c:f>Лист7!$E$30:$F$30</c:f>
              <c:numCache>
                <c:formatCode>#,##0</c:formatCode>
                <c:ptCount val="2"/>
                <c:pt idx="0">
                  <c:v>38419.1</c:v>
                </c:pt>
                <c:pt idx="1">
                  <c:v>39453.199999999997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D9-0E4D-9ABD-6A34D8C241CD}"/>
            </c:ext>
          </c:extLst>
        </c:ser>
        <c:ser>
          <c:idx val="1"/>
          <c:order val="1"/>
          <c:tx>
            <c:strRef>
              <c:f>Лист7!$D$31</c:f>
              <c:strCache>
                <c:ptCount val="1"/>
                <c:pt idx="0">
                  <c:v>ЗП наёмных работников - средняя по экономике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95604693548652E-3"/>
                  <c:y val="-2.4414866250508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D9-0E4D-9ABD-6A34D8C241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Лист7!$E$29:$F$29</c:f>
              <c:strCache>
                <c:ptCount val="2"/>
                <c:pt idx="0">
                  <c:v>2018 год</c:v>
                </c:pt>
                <c:pt idx="1">
                  <c:v>1 квартал 2019</c:v>
                </c:pt>
              </c:strCache>
            </c:strRef>
          </c:cat>
          <c:val>
            <c:numRef>
              <c:f>Лист7!$E$31:$F$31</c:f>
              <c:numCache>
                <c:formatCode>#,##0</c:formatCode>
                <c:ptCount val="2"/>
                <c:pt idx="0">
                  <c:v>37889</c:v>
                </c:pt>
                <c:pt idx="1">
                  <c:v>38099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D9-0E4D-9ABD-6A34D8C241CD}"/>
            </c:ext>
          </c:extLst>
        </c:ser>
        <c:ser>
          <c:idx val="2"/>
          <c:order val="2"/>
          <c:tx>
            <c:strRef>
              <c:f>Лист7!$D$32</c:f>
              <c:strCache>
                <c:ptCount val="1"/>
                <c:pt idx="0">
                  <c:v>ЗП по полному кругу организаций в целом по экономике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Лист7!$E$29:$F$29</c:f>
              <c:strCache>
                <c:ptCount val="2"/>
                <c:pt idx="0">
                  <c:v>2018 год</c:v>
                </c:pt>
                <c:pt idx="1">
                  <c:v>1 квартал 2019</c:v>
                </c:pt>
              </c:strCache>
            </c:strRef>
          </c:cat>
          <c:val>
            <c:numRef>
              <c:f>Лист7!$E$32:$F$32</c:f>
              <c:numCache>
                <c:formatCode>#,##0</c:formatCode>
                <c:ptCount val="2"/>
                <c:pt idx="0">
                  <c:v>43724</c:v>
                </c:pt>
                <c:pt idx="1">
                  <c:v>43944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D9-0E4D-9ABD-6A34D8C24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471488"/>
        <c:axId val="73473024"/>
      </c:barChart>
      <c:catAx>
        <c:axId val="7347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500"/>
            </a:pPr>
            <a:endParaRPr lang="ru-RU"/>
          </a:p>
        </c:txPr>
        <c:crossAx val="73473024"/>
        <c:crosses val="autoZero"/>
        <c:auto val="1"/>
        <c:lblAlgn val="ctr"/>
        <c:lblOffset val="100"/>
        <c:noMultiLvlLbl val="0"/>
      </c:catAx>
      <c:valAx>
        <c:axId val="73473024"/>
        <c:scaling>
          <c:orientation val="minMax"/>
          <c:min val="34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3471488"/>
        <c:crosses val="autoZero"/>
        <c:crossBetween val="between"/>
        <c:majorUnit val="2000"/>
      </c:valAx>
    </c:plotArea>
    <c:legend>
      <c:legendPos val="r"/>
      <c:layout>
        <c:manualLayout>
          <c:xMode val="edge"/>
          <c:yMode val="edge"/>
          <c:x val="0.64047686740273246"/>
          <c:y val="0"/>
          <c:w val="0.35012549142177168"/>
          <c:h val="0.54542330596032729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501BA-52E0-904E-B7A9-DE6AC5A45294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19C86-EB0E-F64F-92EA-14BD0D564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4679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41C7B-4CA7-CE41-8263-70DD15B14165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7A9B5-0860-D24A-9A69-7FFD0486C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1745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06D22-0D84-4C1A-A5CC-FEC5CE20B5C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589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36b62c2d1_0_115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>
              <a:spcBef>
                <a:spcPts val="1691"/>
              </a:spcBef>
            </a:pPr>
            <a:endParaRPr dirty="0"/>
          </a:p>
        </p:txBody>
      </p:sp>
      <p:sp>
        <p:nvSpPr>
          <p:cNvPr id="132" name="Google Shape;132;g436b62c2d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257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Адамский А.И.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www.eurekanet.ru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06F3-2505-EC46-89D1-60D5BB0B1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5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Адамский А.И.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www.eurekanet.ru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06F3-2505-EC46-89D1-60D5BB0B1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93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Адамский А.И.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www.eurekanet.ru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06F3-2505-EC46-89D1-60D5BB0B1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07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Адамский А.И.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www.eurekanet.ru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06F3-2505-EC46-89D1-60D5BB0B1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664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Адамский А.И.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www.eurekanet.ru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06F3-2505-EC46-89D1-60D5BB0B1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020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Адамский А.И.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www.eurekanet.ru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06F3-2505-EC46-89D1-60D5BB0B1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826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Адамский А.И.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www.eurekanet.ru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06F3-2505-EC46-89D1-60D5BB0B1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48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Адамский А.И.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www.eurekanet.ru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06F3-2505-EC46-89D1-60D5BB0B1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832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Адамский А.И.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www.eurekanet.ru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06F3-2505-EC46-89D1-60D5BB0B1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14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Адамский А.И.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www.eurekanet.ru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06F3-2505-EC46-89D1-60D5BB0B1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8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Адамский А.И.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www.eurekanet.ru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06F3-2505-EC46-89D1-60D5BB0B1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45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3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Адамский А.И.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www.eurekanet.ru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A06F3-2505-EC46-89D1-60D5BB0B1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73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036" y="894855"/>
            <a:ext cx="3470887" cy="3470887"/>
          </a:xfrm>
          <a:prstGeom prst="rect">
            <a:avLst/>
          </a:prstGeom>
        </p:spPr>
      </p:pic>
      <p:grpSp>
        <p:nvGrpSpPr>
          <p:cNvPr id="67" name="Группа 66"/>
          <p:cNvGrpSpPr/>
          <p:nvPr/>
        </p:nvGrpSpPr>
        <p:grpSpPr>
          <a:xfrm rot="19800000">
            <a:off x="3504625" y="2036846"/>
            <a:ext cx="1682967" cy="1326320"/>
            <a:chOff x="15049413" y="-781153"/>
            <a:chExt cx="2243956" cy="1768426"/>
          </a:xfrm>
        </p:grpSpPr>
        <p:sp>
          <p:nvSpPr>
            <p:cNvPr id="68" name="Freeform 10"/>
            <p:cNvSpPr>
              <a:spLocks/>
            </p:cNvSpPr>
            <p:nvPr/>
          </p:nvSpPr>
          <p:spPr bwMode="auto">
            <a:xfrm>
              <a:off x="16318619" y="-180395"/>
              <a:ext cx="287686" cy="282610"/>
            </a:xfrm>
            <a:custGeom>
              <a:avLst/>
              <a:gdLst>
                <a:gd name="T0" fmla="*/ 0 w 170"/>
                <a:gd name="T1" fmla="*/ 0 h 167"/>
                <a:gd name="T2" fmla="*/ 0 w 170"/>
                <a:gd name="T3" fmla="*/ 0 h 167"/>
                <a:gd name="T4" fmla="*/ 170 w 170"/>
                <a:gd name="T5" fmla="*/ 167 h 167"/>
                <a:gd name="T6" fmla="*/ 170 w 170"/>
                <a:gd name="T7" fmla="*/ 167 h 167"/>
                <a:gd name="T8" fmla="*/ 0 w 170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167">
                  <a:moveTo>
                    <a:pt x="0" y="0"/>
                  </a:moveTo>
                  <a:lnTo>
                    <a:pt x="0" y="0"/>
                  </a:lnTo>
                  <a:lnTo>
                    <a:pt x="170" y="167"/>
                  </a:lnTo>
                  <a:lnTo>
                    <a:pt x="17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B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4" tIns="68562" rIns="137124" bIns="68562" numCol="1" anchor="t" anchorCtr="0" compatLnSpc="1">
              <a:prstTxWarp prst="textNoShape">
                <a:avLst/>
              </a:prstTxWarp>
            </a:bodyPr>
            <a:lstStyle/>
            <a:p>
              <a:endParaRPr lang="en-US" sz="5399" b="1" dirty="0">
                <a:latin typeface="Roboto Bold" charset="0"/>
              </a:endParaRPr>
            </a:p>
          </p:txBody>
        </p:sp>
        <p:sp>
          <p:nvSpPr>
            <p:cNvPr id="69" name="Freeform 11"/>
            <p:cNvSpPr>
              <a:spLocks/>
            </p:cNvSpPr>
            <p:nvPr/>
          </p:nvSpPr>
          <p:spPr bwMode="auto">
            <a:xfrm>
              <a:off x="16318619" y="-180395"/>
              <a:ext cx="287686" cy="282610"/>
            </a:xfrm>
            <a:custGeom>
              <a:avLst/>
              <a:gdLst>
                <a:gd name="T0" fmla="*/ 0 w 170"/>
                <a:gd name="T1" fmla="*/ 0 h 167"/>
                <a:gd name="T2" fmla="*/ 0 w 170"/>
                <a:gd name="T3" fmla="*/ 0 h 167"/>
                <a:gd name="T4" fmla="*/ 170 w 170"/>
                <a:gd name="T5" fmla="*/ 167 h 167"/>
                <a:gd name="T6" fmla="*/ 170 w 170"/>
                <a:gd name="T7" fmla="*/ 167 h 167"/>
                <a:gd name="T8" fmla="*/ 0 w 170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167">
                  <a:moveTo>
                    <a:pt x="0" y="0"/>
                  </a:moveTo>
                  <a:lnTo>
                    <a:pt x="0" y="0"/>
                  </a:lnTo>
                  <a:lnTo>
                    <a:pt x="170" y="167"/>
                  </a:lnTo>
                  <a:lnTo>
                    <a:pt x="170" y="16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4" tIns="68562" rIns="137124" bIns="68562" numCol="1" anchor="t" anchorCtr="0" compatLnSpc="1">
              <a:prstTxWarp prst="textNoShape">
                <a:avLst/>
              </a:prstTxWarp>
            </a:bodyPr>
            <a:lstStyle/>
            <a:p>
              <a:endParaRPr lang="en-US" sz="5399" b="1" dirty="0">
                <a:latin typeface="Roboto Bold" charset="0"/>
              </a:endParaRPr>
            </a:p>
          </p:txBody>
        </p:sp>
        <p:sp>
          <p:nvSpPr>
            <p:cNvPr id="70" name="Freeform 13"/>
            <p:cNvSpPr>
              <a:spLocks/>
            </p:cNvSpPr>
            <p:nvPr/>
          </p:nvSpPr>
          <p:spPr bwMode="auto">
            <a:xfrm>
              <a:off x="16606306" y="-122858"/>
              <a:ext cx="226764" cy="225073"/>
            </a:xfrm>
            <a:custGeom>
              <a:avLst/>
              <a:gdLst>
                <a:gd name="T0" fmla="*/ 63 w 63"/>
                <a:gd name="T1" fmla="*/ 0 h 63"/>
                <a:gd name="T2" fmla="*/ 62 w 63"/>
                <a:gd name="T3" fmla="*/ 2 h 63"/>
                <a:gd name="T4" fmla="*/ 50 w 63"/>
                <a:gd name="T5" fmla="*/ 13 h 63"/>
                <a:gd name="T6" fmla="*/ 0 w 63"/>
                <a:gd name="T7" fmla="*/ 63 h 63"/>
                <a:gd name="T8" fmla="*/ 0 w 63"/>
                <a:gd name="T9" fmla="*/ 63 h 63"/>
                <a:gd name="T10" fmla="*/ 50 w 63"/>
                <a:gd name="T11" fmla="*/ 13 h 63"/>
                <a:gd name="T12" fmla="*/ 62 w 63"/>
                <a:gd name="T13" fmla="*/ 1 h 63"/>
                <a:gd name="T14" fmla="*/ 63 w 63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63">
                  <a:moveTo>
                    <a:pt x="63" y="0"/>
                  </a:moveTo>
                  <a:cubicBezTo>
                    <a:pt x="63" y="1"/>
                    <a:pt x="62" y="1"/>
                    <a:pt x="62" y="2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1"/>
                    <a:pt x="63" y="1"/>
                    <a:pt x="63" y="0"/>
                  </a:cubicBezTo>
                </a:path>
              </a:pathLst>
            </a:custGeom>
            <a:solidFill>
              <a:srgbClr val="BD96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4" tIns="68562" rIns="137124" bIns="68562" numCol="1" anchor="t" anchorCtr="0" compatLnSpc="1">
              <a:prstTxWarp prst="textNoShape">
                <a:avLst/>
              </a:prstTxWarp>
            </a:bodyPr>
            <a:lstStyle/>
            <a:p>
              <a:endParaRPr lang="en-US" sz="5399" b="1" dirty="0">
                <a:latin typeface="Roboto Bold" charset="0"/>
              </a:endParaRPr>
            </a:p>
          </p:txBody>
        </p:sp>
        <p:sp>
          <p:nvSpPr>
            <p:cNvPr id="71" name="Freeform 14"/>
            <p:cNvSpPr>
              <a:spLocks/>
            </p:cNvSpPr>
            <p:nvPr/>
          </p:nvSpPr>
          <p:spPr bwMode="auto">
            <a:xfrm>
              <a:off x="16318619" y="102213"/>
              <a:ext cx="287686" cy="284301"/>
            </a:xfrm>
            <a:custGeom>
              <a:avLst/>
              <a:gdLst>
                <a:gd name="T0" fmla="*/ 170 w 170"/>
                <a:gd name="T1" fmla="*/ 0 h 168"/>
                <a:gd name="T2" fmla="*/ 170 w 170"/>
                <a:gd name="T3" fmla="*/ 0 h 168"/>
                <a:gd name="T4" fmla="*/ 0 w 170"/>
                <a:gd name="T5" fmla="*/ 168 h 168"/>
                <a:gd name="T6" fmla="*/ 0 w 170"/>
                <a:gd name="T7" fmla="*/ 168 h 168"/>
                <a:gd name="T8" fmla="*/ 170 w 170"/>
                <a:gd name="T9" fmla="*/ 0 h 168"/>
                <a:gd name="T10" fmla="*/ 170 w 170"/>
                <a:gd name="T1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168">
                  <a:moveTo>
                    <a:pt x="170" y="0"/>
                  </a:moveTo>
                  <a:lnTo>
                    <a:pt x="170" y="0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70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E4B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4" tIns="68562" rIns="137124" bIns="68562" numCol="1" anchor="t" anchorCtr="0" compatLnSpc="1">
              <a:prstTxWarp prst="textNoShape">
                <a:avLst/>
              </a:prstTxWarp>
            </a:bodyPr>
            <a:lstStyle/>
            <a:p>
              <a:endParaRPr lang="en-US" sz="5399" b="1" dirty="0">
                <a:latin typeface="Roboto Bold" charset="0"/>
              </a:endParaRPr>
            </a:p>
          </p:txBody>
        </p:sp>
        <p:sp>
          <p:nvSpPr>
            <p:cNvPr id="72" name="Freeform 15"/>
            <p:cNvSpPr>
              <a:spLocks/>
            </p:cNvSpPr>
            <p:nvPr/>
          </p:nvSpPr>
          <p:spPr bwMode="auto">
            <a:xfrm>
              <a:off x="16318619" y="102213"/>
              <a:ext cx="287686" cy="284301"/>
            </a:xfrm>
            <a:custGeom>
              <a:avLst/>
              <a:gdLst>
                <a:gd name="T0" fmla="*/ 170 w 170"/>
                <a:gd name="T1" fmla="*/ 0 h 168"/>
                <a:gd name="T2" fmla="*/ 170 w 170"/>
                <a:gd name="T3" fmla="*/ 0 h 168"/>
                <a:gd name="T4" fmla="*/ 0 w 170"/>
                <a:gd name="T5" fmla="*/ 168 h 168"/>
                <a:gd name="T6" fmla="*/ 0 w 170"/>
                <a:gd name="T7" fmla="*/ 168 h 168"/>
                <a:gd name="T8" fmla="*/ 170 w 170"/>
                <a:gd name="T9" fmla="*/ 0 h 168"/>
                <a:gd name="T10" fmla="*/ 170 w 170"/>
                <a:gd name="T1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168">
                  <a:moveTo>
                    <a:pt x="170" y="0"/>
                  </a:moveTo>
                  <a:lnTo>
                    <a:pt x="170" y="0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70" y="0"/>
                  </a:lnTo>
                  <a:lnTo>
                    <a:pt x="1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4" tIns="68562" rIns="137124" bIns="68562" numCol="1" anchor="t" anchorCtr="0" compatLnSpc="1">
              <a:prstTxWarp prst="textNoShape">
                <a:avLst/>
              </a:prstTxWarp>
            </a:bodyPr>
            <a:lstStyle/>
            <a:p>
              <a:endParaRPr lang="en-US" sz="5399" b="1" dirty="0">
                <a:latin typeface="Roboto Bold" charset="0"/>
              </a:endParaRPr>
            </a:p>
          </p:txBody>
        </p:sp>
        <p:sp>
          <p:nvSpPr>
            <p:cNvPr id="73" name="Freeform 17"/>
            <p:cNvSpPr>
              <a:spLocks noEditPoints="1"/>
            </p:cNvSpPr>
            <p:nvPr/>
          </p:nvSpPr>
          <p:spPr bwMode="auto">
            <a:xfrm>
              <a:off x="16709534" y="203750"/>
              <a:ext cx="299533" cy="182766"/>
            </a:xfrm>
            <a:custGeom>
              <a:avLst/>
              <a:gdLst>
                <a:gd name="T0" fmla="*/ 83 w 83"/>
                <a:gd name="T1" fmla="*/ 51 h 51"/>
                <a:gd name="T2" fmla="*/ 83 w 83"/>
                <a:gd name="T3" fmla="*/ 51 h 51"/>
                <a:gd name="T4" fmla="*/ 83 w 83"/>
                <a:gd name="T5" fmla="*/ 51 h 51"/>
                <a:gd name="T6" fmla="*/ 0 w 83"/>
                <a:gd name="T7" fmla="*/ 0 h 51"/>
                <a:gd name="T8" fmla="*/ 21 w 83"/>
                <a:gd name="T9" fmla="*/ 22 h 51"/>
                <a:gd name="T10" fmla="*/ 33 w 83"/>
                <a:gd name="T11" fmla="*/ 34 h 51"/>
                <a:gd name="T12" fmla="*/ 44 w 83"/>
                <a:gd name="T13" fmla="*/ 41 h 51"/>
                <a:gd name="T14" fmla="*/ 33 w 83"/>
                <a:gd name="T15" fmla="*/ 34 h 51"/>
                <a:gd name="T16" fmla="*/ 21 w 83"/>
                <a:gd name="T17" fmla="*/ 22 h 51"/>
                <a:gd name="T18" fmla="*/ 0 w 83"/>
                <a:gd name="T1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51">
                  <a:moveTo>
                    <a:pt x="83" y="51"/>
                  </a:moveTo>
                  <a:cubicBezTo>
                    <a:pt x="83" y="51"/>
                    <a:pt x="83" y="51"/>
                    <a:pt x="83" y="51"/>
                  </a:cubicBezTo>
                  <a:cubicBezTo>
                    <a:pt x="83" y="51"/>
                    <a:pt x="83" y="51"/>
                    <a:pt x="83" y="51"/>
                  </a:cubicBezTo>
                  <a:moveTo>
                    <a:pt x="0" y="0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6" y="37"/>
                    <a:pt x="40" y="39"/>
                    <a:pt x="44" y="41"/>
                  </a:cubicBezTo>
                  <a:cubicBezTo>
                    <a:pt x="40" y="39"/>
                    <a:pt x="36" y="37"/>
                    <a:pt x="33" y="34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D96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4" tIns="68562" rIns="137124" bIns="68562" numCol="1" anchor="t" anchorCtr="0" compatLnSpc="1">
              <a:prstTxWarp prst="textNoShape">
                <a:avLst/>
              </a:prstTxWarp>
            </a:bodyPr>
            <a:lstStyle/>
            <a:p>
              <a:endParaRPr lang="en-US" sz="5399" b="1" dirty="0">
                <a:latin typeface="Roboto Bold" charset="0"/>
              </a:endParaRPr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>
              <a:off x="15049413" y="-180396"/>
              <a:ext cx="2243955" cy="566912"/>
            </a:xfrm>
            <a:custGeom>
              <a:avLst/>
              <a:gdLst>
                <a:gd name="T0" fmla="*/ 545 w 624"/>
                <a:gd name="T1" fmla="*/ 158 h 158"/>
                <a:gd name="T2" fmla="*/ 79 w 624"/>
                <a:gd name="T3" fmla="*/ 158 h 158"/>
                <a:gd name="T4" fmla="*/ 0 w 624"/>
                <a:gd name="T5" fmla="*/ 79 h 158"/>
                <a:gd name="T6" fmla="*/ 79 w 624"/>
                <a:gd name="T7" fmla="*/ 0 h 158"/>
                <a:gd name="T8" fmla="*/ 545 w 624"/>
                <a:gd name="T9" fmla="*/ 0 h 158"/>
                <a:gd name="T10" fmla="*/ 624 w 624"/>
                <a:gd name="T11" fmla="*/ 79 h 158"/>
                <a:gd name="T12" fmla="*/ 545 w 624"/>
                <a:gd name="T1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4" h="158">
                  <a:moveTo>
                    <a:pt x="545" y="158"/>
                  </a:moveTo>
                  <a:cubicBezTo>
                    <a:pt x="79" y="158"/>
                    <a:pt x="79" y="158"/>
                    <a:pt x="79" y="158"/>
                  </a:cubicBezTo>
                  <a:cubicBezTo>
                    <a:pt x="35" y="158"/>
                    <a:pt x="0" y="123"/>
                    <a:pt x="0" y="79"/>
                  </a:cubicBezTo>
                  <a:cubicBezTo>
                    <a:pt x="0" y="35"/>
                    <a:pt x="35" y="0"/>
                    <a:pt x="79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89" y="0"/>
                    <a:pt x="624" y="35"/>
                    <a:pt x="624" y="79"/>
                  </a:cubicBezTo>
                  <a:cubicBezTo>
                    <a:pt x="624" y="123"/>
                    <a:pt x="589" y="158"/>
                    <a:pt x="545" y="15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4" tIns="68562" rIns="137124" bIns="68562" numCol="1" anchor="t" anchorCtr="0" compatLnSpc="1">
              <a:prstTxWarp prst="textNoShape">
                <a:avLst/>
              </a:prstTxWarp>
            </a:bodyPr>
            <a:lstStyle/>
            <a:p>
              <a:endParaRPr lang="en-US" sz="5399" b="1" dirty="0">
                <a:latin typeface="Roboto Bold" charset="0"/>
              </a:endParaRPr>
            </a:p>
          </p:txBody>
        </p:sp>
        <p:sp>
          <p:nvSpPr>
            <p:cNvPr id="75" name="Freeform 6"/>
            <p:cNvSpPr>
              <a:spLocks/>
            </p:cNvSpPr>
            <p:nvPr/>
          </p:nvSpPr>
          <p:spPr bwMode="auto">
            <a:xfrm>
              <a:off x="16124008" y="-781153"/>
              <a:ext cx="1169361" cy="1768426"/>
            </a:xfrm>
            <a:custGeom>
              <a:avLst/>
              <a:gdLst>
                <a:gd name="T0" fmla="*/ 325 w 325"/>
                <a:gd name="T1" fmla="*/ 246 h 492"/>
                <a:gd name="T2" fmla="*/ 301 w 325"/>
                <a:gd name="T3" fmla="*/ 304 h 492"/>
                <a:gd name="T4" fmla="*/ 300 w 325"/>
                <a:gd name="T5" fmla="*/ 304 h 492"/>
                <a:gd name="T6" fmla="*/ 143 w 325"/>
                <a:gd name="T7" fmla="*/ 461 h 492"/>
                <a:gd name="T8" fmla="*/ 31 w 325"/>
                <a:gd name="T9" fmla="*/ 461 h 492"/>
                <a:gd name="T10" fmla="*/ 31 w 325"/>
                <a:gd name="T11" fmla="*/ 349 h 492"/>
                <a:gd name="T12" fmla="*/ 134 w 325"/>
                <a:gd name="T13" fmla="*/ 246 h 492"/>
                <a:gd name="T14" fmla="*/ 31 w 325"/>
                <a:gd name="T15" fmla="*/ 144 h 492"/>
                <a:gd name="T16" fmla="*/ 31 w 325"/>
                <a:gd name="T17" fmla="*/ 31 h 492"/>
                <a:gd name="T18" fmla="*/ 143 w 325"/>
                <a:gd name="T19" fmla="*/ 31 h 492"/>
                <a:gd name="T20" fmla="*/ 300 w 325"/>
                <a:gd name="T21" fmla="*/ 188 h 492"/>
                <a:gd name="T22" fmla="*/ 301 w 325"/>
                <a:gd name="T23" fmla="*/ 188 h 492"/>
                <a:gd name="T24" fmla="*/ 325 w 325"/>
                <a:gd name="T25" fmla="*/ 246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5" h="492">
                  <a:moveTo>
                    <a:pt x="325" y="246"/>
                  </a:moveTo>
                  <a:cubicBezTo>
                    <a:pt x="325" y="269"/>
                    <a:pt x="316" y="289"/>
                    <a:pt x="301" y="304"/>
                  </a:cubicBezTo>
                  <a:cubicBezTo>
                    <a:pt x="300" y="304"/>
                    <a:pt x="300" y="304"/>
                    <a:pt x="300" y="304"/>
                  </a:cubicBezTo>
                  <a:cubicBezTo>
                    <a:pt x="143" y="461"/>
                    <a:pt x="143" y="461"/>
                    <a:pt x="143" y="461"/>
                  </a:cubicBezTo>
                  <a:cubicBezTo>
                    <a:pt x="112" y="492"/>
                    <a:pt x="62" y="492"/>
                    <a:pt x="31" y="461"/>
                  </a:cubicBezTo>
                  <a:cubicBezTo>
                    <a:pt x="0" y="430"/>
                    <a:pt x="0" y="380"/>
                    <a:pt x="31" y="349"/>
                  </a:cubicBezTo>
                  <a:cubicBezTo>
                    <a:pt x="134" y="246"/>
                    <a:pt x="134" y="246"/>
                    <a:pt x="134" y="246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0" y="113"/>
                    <a:pt x="0" y="62"/>
                    <a:pt x="31" y="31"/>
                  </a:cubicBezTo>
                  <a:cubicBezTo>
                    <a:pt x="62" y="0"/>
                    <a:pt x="112" y="0"/>
                    <a:pt x="143" y="31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1" y="188"/>
                    <a:pt x="301" y="188"/>
                    <a:pt x="301" y="188"/>
                  </a:cubicBezTo>
                  <a:cubicBezTo>
                    <a:pt x="316" y="203"/>
                    <a:pt x="325" y="223"/>
                    <a:pt x="325" y="24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4" tIns="68562" rIns="137124" bIns="68562" numCol="1" anchor="t" anchorCtr="0" compatLnSpc="1">
              <a:prstTxWarp prst="textNoShape">
                <a:avLst/>
              </a:prstTxWarp>
            </a:bodyPr>
            <a:lstStyle/>
            <a:p>
              <a:endParaRPr lang="en-US" sz="5399" b="1" dirty="0">
                <a:latin typeface="Roboto Bold" charset="0"/>
              </a:endParaRPr>
            </a:p>
          </p:txBody>
        </p:sp>
        <p:sp>
          <p:nvSpPr>
            <p:cNvPr id="76" name="Freeform 9"/>
            <p:cNvSpPr>
              <a:spLocks/>
            </p:cNvSpPr>
            <p:nvPr/>
          </p:nvSpPr>
          <p:spPr bwMode="auto">
            <a:xfrm>
              <a:off x="16606306" y="-180396"/>
              <a:ext cx="687062" cy="566912"/>
            </a:xfrm>
            <a:custGeom>
              <a:avLst/>
              <a:gdLst>
                <a:gd name="T0" fmla="*/ 63 w 191"/>
                <a:gd name="T1" fmla="*/ 16 h 158"/>
                <a:gd name="T2" fmla="*/ 50 w 191"/>
                <a:gd name="T3" fmla="*/ 29 h 158"/>
                <a:gd name="T4" fmla="*/ 29 w 191"/>
                <a:gd name="T5" fmla="*/ 107 h 158"/>
                <a:gd name="T6" fmla="*/ 62 w 191"/>
                <a:gd name="T7" fmla="*/ 141 h 158"/>
                <a:gd name="T8" fmla="*/ 112 w 191"/>
                <a:gd name="T9" fmla="*/ 158 h 158"/>
                <a:gd name="T10" fmla="*/ 112 w 191"/>
                <a:gd name="T11" fmla="*/ 158 h 158"/>
                <a:gd name="T12" fmla="*/ 166 w 191"/>
                <a:gd name="T13" fmla="*/ 137 h 158"/>
                <a:gd name="T14" fmla="*/ 167 w 191"/>
                <a:gd name="T15" fmla="*/ 137 h 158"/>
                <a:gd name="T16" fmla="*/ 191 w 191"/>
                <a:gd name="T17" fmla="*/ 79 h 158"/>
                <a:gd name="T18" fmla="*/ 191 w 191"/>
                <a:gd name="T19" fmla="*/ 79 h 158"/>
                <a:gd name="T20" fmla="*/ 191 w 191"/>
                <a:gd name="T21" fmla="*/ 78 h 158"/>
                <a:gd name="T22" fmla="*/ 191 w 191"/>
                <a:gd name="T23" fmla="*/ 78 h 158"/>
                <a:gd name="T24" fmla="*/ 191 w 191"/>
                <a:gd name="T25" fmla="*/ 78 h 158"/>
                <a:gd name="T26" fmla="*/ 191 w 191"/>
                <a:gd name="T27" fmla="*/ 78 h 158"/>
                <a:gd name="T28" fmla="*/ 191 w 191"/>
                <a:gd name="T29" fmla="*/ 77 h 158"/>
                <a:gd name="T30" fmla="*/ 191 w 191"/>
                <a:gd name="T31" fmla="*/ 77 h 158"/>
                <a:gd name="T32" fmla="*/ 191 w 191"/>
                <a:gd name="T33" fmla="*/ 77 h 158"/>
                <a:gd name="T34" fmla="*/ 191 w 191"/>
                <a:gd name="T35" fmla="*/ 77 h 158"/>
                <a:gd name="T36" fmla="*/ 191 w 191"/>
                <a:gd name="T37" fmla="*/ 76 h 158"/>
                <a:gd name="T38" fmla="*/ 191 w 191"/>
                <a:gd name="T39" fmla="*/ 76 h 158"/>
                <a:gd name="T40" fmla="*/ 191 w 191"/>
                <a:gd name="T41" fmla="*/ 76 h 158"/>
                <a:gd name="T42" fmla="*/ 191 w 191"/>
                <a:gd name="T43" fmla="*/ 76 h 158"/>
                <a:gd name="T44" fmla="*/ 191 w 191"/>
                <a:gd name="T45" fmla="*/ 75 h 158"/>
                <a:gd name="T46" fmla="*/ 191 w 191"/>
                <a:gd name="T47" fmla="*/ 75 h 158"/>
                <a:gd name="T48" fmla="*/ 191 w 191"/>
                <a:gd name="T49" fmla="*/ 75 h 158"/>
                <a:gd name="T50" fmla="*/ 191 w 191"/>
                <a:gd name="T51" fmla="*/ 74 h 158"/>
                <a:gd name="T52" fmla="*/ 191 w 191"/>
                <a:gd name="T53" fmla="*/ 74 h 158"/>
                <a:gd name="T54" fmla="*/ 191 w 191"/>
                <a:gd name="T55" fmla="*/ 74 h 158"/>
                <a:gd name="T56" fmla="*/ 191 w 191"/>
                <a:gd name="T57" fmla="*/ 74 h 158"/>
                <a:gd name="T58" fmla="*/ 191 w 191"/>
                <a:gd name="T59" fmla="*/ 73 h 158"/>
                <a:gd name="T60" fmla="*/ 189 w 191"/>
                <a:gd name="T61" fmla="*/ 60 h 158"/>
                <a:gd name="T62" fmla="*/ 189 w 191"/>
                <a:gd name="T63" fmla="*/ 59 h 158"/>
                <a:gd name="T64" fmla="*/ 189 w 191"/>
                <a:gd name="T65" fmla="*/ 59 h 158"/>
                <a:gd name="T66" fmla="*/ 189 w 191"/>
                <a:gd name="T67" fmla="*/ 59 h 158"/>
                <a:gd name="T68" fmla="*/ 189 w 191"/>
                <a:gd name="T69" fmla="*/ 59 h 158"/>
                <a:gd name="T70" fmla="*/ 189 w 191"/>
                <a:gd name="T71" fmla="*/ 58 h 158"/>
                <a:gd name="T72" fmla="*/ 189 w 191"/>
                <a:gd name="T73" fmla="*/ 58 h 158"/>
                <a:gd name="T74" fmla="*/ 189 w 191"/>
                <a:gd name="T75" fmla="*/ 58 h 158"/>
                <a:gd name="T76" fmla="*/ 166 w 191"/>
                <a:gd name="T77" fmla="*/ 21 h 158"/>
                <a:gd name="T78" fmla="*/ 166 w 191"/>
                <a:gd name="T79" fmla="*/ 2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1" h="158">
                  <a:moveTo>
                    <a:pt x="112" y="0"/>
                  </a:moveTo>
                  <a:cubicBezTo>
                    <a:pt x="94" y="0"/>
                    <a:pt x="77" y="6"/>
                    <a:pt x="63" y="16"/>
                  </a:cubicBezTo>
                  <a:cubicBezTo>
                    <a:pt x="63" y="17"/>
                    <a:pt x="62" y="17"/>
                    <a:pt x="62" y="17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50" y="129"/>
                    <a:pt x="50" y="129"/>
                    <a:pt x="50" y="129"/>
                  </a:cubicBezTo>
                  <a:cubicBezTo>
                    <a:pt x="62" y="141"/>
                    <a:pt x="62" y="141"/>
                    <a:pt x="62" y="141"/>
                  </a:cubicBezTo>
                  <a:cubicBezTo>
                    <a:pt x="65" y="144"/>
                    <a:pt x="69" y="146"/>
                    <a:pt x="73" y="148"/>
                  </a:cubicBezTo>
                  <a:cubicBezTo>
                    <a:pt x="85" y="155"/>
                    <a:pt x="98" y="158"/>
                    <a:pt x="112" y="158"/>
                  </a:cubicBezTo>
                  <a:cubicBezTo>
                    <a:pt x="112" y="158"/>
                    <a:pt x="112" y="158"/>
                    <a:pt x="112" y="158"/>
                  </a:cubicBezTo>
                  <a:cubicBezTo>
                    <a:pt x="112" y="158"/>
                    <a:pt x="112" y="158"/>
                    <a:pt x="112" y="158"/>
                  </a:cubicBezTo>
                  <a:cubicBezTo>
                    <a:pt x="133" y="158"/>
                    <a:pt x="152" y="150"/>
                    <a:pt x="166" y="137"/>
                  </a:cubicBezTo>
                  <a:cubicBezTo>
                    <a:pt x="166" y="137"/>
                    <a:pt x="166" y="137"/>
                    <a:pt x="166" y="137"/>
                  </a:cubicBezTo>
                  <a:cubicBezTo>
                    <a:pt x="166" y="137"/>
                    <a:pt x="166" y="137"/>
                    <a:pt x="166" y="137"/>
                  </a:cubicBezTo>
                  <a:cubicBezTo>
                    <a:pt x="167" y="137"/>
                    <a:pt x="167" y="137"/>
                    <a:pt x="167" y="137"/>
                  </a:cubicBezTo>
                  <a:cubicBezTo>
                    <a:pt x="175" y="128"/>
                    <a:pt x="182" y="118"/>
                    <a:pt x="186" y="107"/>
                  </a:cubicBezTo>
                  <a:cubicBezTo>
                    <a:pt x="190" y="98"/>
                    <a:pt x="191" y="89"/>
                    <a:pt x="191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7"/>
                    <a:pt x="191" y="76"/>
                    <a:pt x="191" y="76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74"/>
                    <a:pt x="191" y="74"/>
                    <a:pt x="191" y="73"/>
                  </a:cubicBezTo>
                  <a:cubicBezTo>
                    <a:pt x="191" y="73"/>
                    <a:pt x="191" y="73"/>
                    <a:pt x="191" y="73"/>
                  </a:cubicBezTo>
                  <a:cubicBezTo>
                    <a:pt x="191" y="69"/>
                    <a:pt x="190" y="64"/>
                    <a:pt x="189" y="60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9" y="60"/>
                    <a:pt x="189" y="60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8"/>
                  </a:cubicBezTo>
                  <a:cubicBezTo>
                    <a:pt x="189" y="58"/>
                    <a:pt x="189" y="58"/>
                    <a:pt x="189" y="58"/>
                  </a:cubicBezTo>
                  <a:cubicBezTo>
                    <a:pt x="189" y="58"/>
                    <a:pt x="189" y="58"/>
                    <a:pt x="189" y="58"/>
                  </a:cubicBezTo>
                  <a:cubicBezTo>
                    <a:pt x="189" y="58"/>
                    <a:pt x="189" y="58"/>
                    <a:pt x="189" y="58"/>
                  </a:cubicBezTo>
                  <a:cubicBezTo>
                    <a:pt x="189" y="58"/>
                    <a:pt x="189" y="58"/>
                    <a:pt x="189" y="58"/>
                  </a:cubicBezTo>
                  <a:cubicBezTo>
                    <a:pt x="185" y="44"/>
                    <a:pt x="177" y="31"/>
                    <a:pt x="167" y="21"/>
                  </a:cubicBezTo>
                  <a:cubicBezTo>
                    <a:pt x="166" y="21"/>
                    <a:pt x="166" y="21"/>
                    <a:pt x="166" y="21"/>
                  </a:cubicBezTo>
                  <a:cubicBezTo>
                    <a:pt x="166" y="21"/>
                    <a:pt x="166" y="21"/>
                    <a:pt x="166" y="21"/>
                  </a:cubicBezTo>
                  <a:cubicBezTo>
                    <a:pt x="166" y="21"/>
                    <a:pt x="166" y="21"/>
                    <a:pt x="166" y="21"/>
                  </a:cubicBezTo>
                  <a:cubicBezTo>
                    <a:pt x="152" y="8"/>
                    <a:pt x="133" y="0"/>
                    <a:pt x="112" y="0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4" tIns="68562" rIns="137124" bIns="68562" numCol="1" anchor="t" anchorCtr="0" compatLnSpc="1">
              <a:prstTxWarp prst="textNoShape">
                <a:avLst/>
              </a:prstTxWarp>
            </a:bodyPr>
            <a:lstStyle/>
            <a:p>
              <a:endParaRPr lang="en-US" sz="5399" b="1" dirty="0">
                <a:latin typeface="Roboto Bold" charset="0"/>
              </a:endParaRPr>
            </a:p>
          </p:txBody>
        </p:sp>
        <p:sp>
          <p:nvSpPr>
            <p:cNvPr id="77" name="Freeform 12"/>
            <p:cNvSpPr>
              <a:spLocks/>
            </p:cNvSpPr>
            <p:nvPr/>
          </p:nvSpPr>
          <p:spPr bwMode="auto">
            <a:xfrm>
              <a:off x="16318618" y="-180396"/>
              <a:ext cx="690447" cy="282610"/>
            </a:xfrm>
            <a:custGeom>
              <a:avLst/>
              <a:gdLst>
                <a:gd name="T0" fmla="*/ 192 w 192"/>
                <a:gd name="T1" fmla="*/ 0 h 79"/>
                <a:gd name="T2" fmla="*/ 0 w 192"/>
                <a:gd name="T3" fmla="*/ 0 h 79"/>
                <a:gd name="T4" fmla="*/ 80 w 192"/>
                <a:gd name="T5" fmla="*/ 79 h 79"/>
                <a:gd name="T6" fmla="*/ 80 w 192"/>
                <a:gd name="T7" fmla="*/ 79 h 79"/>
                <a:gd name="T8" fmla="*/ 80 w 192"/>
                <a:gd name="T9" fmla="*/ 79 h 79"/>
                <a:gd name="T10" fmla="*/ 130 w 192"/>
                <a:gd name="T11" fmla="*/ 29 h 79"/>
                <a:gd name="T12" fmla="*/ 142 w 192"/>
                <a:gd name="T13" fmla="*/ 18 h 79"/>
                <a:gd name="T14" fmla="*/ 143 w 192"/>
                <a:gd name="T15" fmla="*/ 16 h 79"/>
                <a:gd name="T16" fmla="*/ 192 w 192"/>
                <a:gd name="T1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79">
                  <a:moveTo>
                    <a:pt x="1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130" y="29"/>
                    <a:pt x="130" y="29"/>
                    <a:pt x="130" y="29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2" y="17"/>
                    <a:pt x="143" y="17"/>
                    <a:pt x="143" y="16"/>
                  </a:cubicBezTo>
                  <a:cubicBezTo>
                    <a:pt x="157" y="6"/>
                    <a:pt x="174" y="0"/>
                    <a:pt x="192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4" tIns="68562" rIns="137124" bIns="68562" numCol="1" anchor="t" anchorCtr="0" compatLnSpc="1">
              <a:prstTxWarp prst="textNoShape">
                <a:avLst/>
              </a:prstTxWarp>
            </a:bodyPr>
            <a:lstStyle/>
            <a:p>
              <a:endParaRPr lang="en-US" sz="5399" b="1" dirty="0">
                <a:latin typeface="Roboto Bold" charset="0"/>
              </a:endParaRPr>
            </a:p>
          </p:txBody>
        </p:sp>
        <p:sp>
          <p:nvSpPr>
            <p:cNvPr id="78" name="Freeform 16"/>
            <p:cNvSpPr>
              <a:spLocks/>
            </p:cNvSpPr>
            <p:nvPr/>
          </p:nvSpPr>
          <p:spPr bwMode="auto">
            <a:xfrm>
              <a:off x="16318618" y="102213"/>
              <a:ext cx="690447" cy="284301"/>
            </a:xfrm>
            <a:custGeom>
              <a:avLst/>
              <a:gdLst>
                <a:gd name="T0" fmla="*/ 80 w 192"/>
                <a:gd name="T1" fmla="*/ 0 h 79"/>
                <a:gd name="T2" fmla="*/ 0 w 192"/>
                <a:gd name="T3" fmla="*/ 79 h 79"/>
                <a:gd name="T4" fmla="*/ 192 w 192"/>
                <a:gd name="T5" fmla="*/ 79 h 79"/>
                <a:gd name="T6" fmla="*/ 192 w 192"/>
                <a:gd name="T7" fmla="*/ 79 h 79"/>
                <a:gd name="T8" fmla="*/ 153 w 192"/>
                <a:gd name="T9" fmla="*/ 69 h 79"/>
                <a:gd name="T10" fmla="*/ 142 w 192"/>
                <a:gd name="T11" fmla="*/ 62 h 79"/>
                <a:gd name="T12" fmla="*/ 130 w 192"/>
                <a:gd name="T13" fmla="*/ 50 h 79"/>
                <a:gd name="T14" fmla="*/ 109 w 192"/>
                <a:gd name="T15" fmla="*/ 28 h 79"/>
                <a:gd name="T16" fmla="*/ 80 w 192"/>
                <a:gd name="T1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79">
                  <a:moveTo>
                    <a:pt x="8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178" y="79"/>
                    <a:pt x="165" y="76"/>
                    <a:pt x="153" y="69"/>
                  </a:cubicBezTo>
                  <a:cubicBezTo>
                    <a:pt x="149" y="67"/>
                    <a:pt x="145" y="65"/>
                    <a:pt x="142" y="62"/>
                  </a:cubicBezTo>
                  <a:cubicBezTo>
                    <a:pt x="130" y="50"/>
                    <a:pt x="130" y="50"/>
                    <a:pt x="130" y="50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24" tIns="68562" rIns="137124" bIns="68562" numCol="1" anchor="t" anchorCtr="0" compatLnSpc="1">
              <a:prstTxWarp prst="textNoShape">
                <a:avLst/>
              </a:prstTxWarp>
            </a:bodyPr>
            <a:lstStyle/>
            <a:p>
              <a:endParaRPr lang="en-US" sz="5399" b="1" dirty="0">
                <a:latin typeface="Roboto Bold" charset="0"/>
              </a:endParaRPr>
            </a:p>
          </p:txBody>
        </p:sp>
      </p:grpSp>
      <p:sp>
        <p:nvSpPr>
          <p:cNvPr id="80" name="Заголовок 1">
            <a:extLst>
              <a:ext uri="{FF2B5EF4-FFF2-40B4-BE49-F238E27FC236}">
                <a16:creationId xmlns:a16="http://schemas.microsoft.com/office/drawing/2014/main" id="{B89128AE-7638-490A-AAF9-66DD1737AFE7}"/>
              </a:ext>
            </a:extLst>
          </p:cNvPr>
          <p:cNvSpPr txBox="1">
            <a:spLocks/>
          </p:cNvSpPr>
          <p:nvPr/>
        </p:nvSpPr>
        <p:spPr bwMode="auto">
          <a:xfrm>
            <a:off x="773622" y="2319152"/>
            <a:ext cx="4386234" cy="988637"/>
          </a:xfrm>
          <a:prstGeom prst="rect">
            <a:avLst/>
          </a:prstGeom>
          <a:noFill/>
          <a:ln>
            <a:noFill/>
          </a:ln>
        </p:spPr>
        <p:txBody>
          <a:bodyPr vert="horz" wrap="square" lIns="108000" tIns="54000" rIns="216000" bIns="5400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700" spc="75" dirty="0">
                <a:solidFill>
                  <a:schemeClr val="bg1"/>
                </a:solidFill>
                <a:latin typeface="+mn-lt"/>
              </a:rPr>
              <a:t>За что платить учителю?</a:t>
            </a:r>
          </a:p>
        </p:txBody>
      </p:sp>
      <p:sp>
        <p:nvSpPr>
          <p:cNvPr id="18" name="Название 1"/>
          <p:cNvSpPr txBox="1">
            <a:spLocks/>
          </p:cNvSpPr>
          <p:nvPr/>
        </p:nvSpPr>
        <p:spPr>
          <a:xfrm>
            <a:off x="2953830" y="4099557"/>
            <a:ext cx="1487587" cy="312169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50" spc="38"/>
              <a:t>Александр Адамский</a:t>
            </a:r>
            <a:endParaRPr lang="ru-RU" sz="1050" spc="38" dirty="0">
              <a:solidFill>
                <a:schemeClr val="bg1"/>
              </a:solidFill>
            </a:endParaRPr>
          </a:p>
        </p:txBody>
      </p:sp>
      <p:sp>
        <p:nvSpPr>
          <p:cNvPr id="19" name="Название 1"/>
          <p:cNvSpPr txBox="1">
            <a:spLocks/>
          </p:cNvSpPr>
          <p:nvPr/>
        </p:nvSpPr>
        <p:spPr>
          <a:xfrm>
            <a:off x="2549968" y="4349613"/>
            <a:ext cx="1850505" cy="381777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825" spc="38"/>
              <a:t>ИНСТИТУТ ПРОБЛЕМ ОБРАЗОВАТЕЛЬНОЙ ПОЛИТИКИ «ЭВРИКА»</a:t>
            </a:r>
            <a:endParaRPr lang="ru-RU" sz="825" spc="38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417" y="4369569"/>
            <a:ext cx="706995" cy="381777"/>
          </a:xfrm>
          <a:prstGeom prst="rect">
            <a:avLst/>
          </a:prstGeom>
        </p:spPr>
      </p:pic>
      <p:sp>
        <p:nvSpPr>
          <p:cNvPr id="21" name="Название 1">
            <a:extLst>
              <a:ext uri="{FF2B5EF4-FFF2-40B4-BE49-F238E27FC236}">
                <a16:creationId xmlns:a16="http://schemas.microsoft.com/office/drawing/2014/main" id="{73ABE81E-CC80-BA40-9F34-45777302EF11}"/>
              </a:ext>
            </a:extLst>
          </p:cNvPr>
          <p:cNvSpPr txBox="1">
            <a:spLocks/>
          </p:cNvSpPr>
          <p:nvPr/>
        </p:nvSpPr>
        <p:spPr>
          <a:xfrm>
            <a:off x="744990" y="459511"/>
            <a:ext cx="4067876" cy="149112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000" spc="75" dirty="0">
                <a:solidFill>
                  <a:schemeClr val="accent6"/>
                </a:solidFill>
              </a:rPr>
              <a:t>Эффективное финансирование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659444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2"/>
          <p:cNvSpPr>
            <a:spLocks noGrp="1"/>
          </p:cNvSpPr>
          <p:nvPr>
            <p:ph idx="1"/>
          </p:nvPr>
        </p:nvSpPr>
        <p:spPr>
          <a:xfrm>
            <a:off x="486981" y="3342936"/>
            <a:ext cx="1029470" cy="366858"/>
          </a:xfr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0" indent="0" algn="ctr">
              <a:buNone/>
            </a:pPr>
            <a:r>
              <a:rPr lang="ru-RU" sz="1350" dirty="0">
                <a:solidFill>
                  <a:schemeClr val="tx1"/>
                </a:solidFill>
              </a:rPr>
              <a:t>1960-е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61803F6D-7621-4567-BB45-1609735981A1}"/>
              </a:ext>
            </a:extLst>
          </p:cNvPr>
          <p:cNvCxnSpPr>
            <a:cxnSpLocks/>
          </p:cNvCxnSpPr>
          <p:nvPr/>
        </p:nvCxnSpPr>
        <p:spPr>
          <a:xfrm flipH="1">
            <a:off x="945013" y="2811434"/>
            <a:ext cx="272471" cy="415636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: скругленные углы 29">
            <a:extLst>
              <a:ext uri="{FF2B5EF4-FFF2-40B4-BE49-F238E27FC236}">
                <a16:creationId xmlns:a16="http://schemas.microsoft.com/office/drawing/2014/main" id="{2EB6E226-CE27-4847-8C8D-A9E8E2A12756}"/>
              </a:ext>
            </a:extLst>
          </p:cNvPr>
          <p:cNvSpPr/>
          <p:nvPr/>
        </p:nvSpPr>
        <p:spPr>
          <a:xfrm>
            <a:off x="2135143" y="3430997"/>
            <a:ext cx="1399994" cy="1434916"/>
          </a:xfrm>
          <a:prstGeom prst="roundRect">
            <a:avLst>
              <a:gd name="adj" fmla="val 60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13" b="1" dirty="0">
                <a:solidFill>
                  <a:schemeClr val="tx1"/>
                </a:solidFill>
              </a:rPr>
              <a:t>Единая тарифная сетка - СОТ по квалификации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0893A283-18E7-4235-895F-F1BE610EAF85}"/>
              </a:ext>
            </a:extLst>
          </p:cNvPr>
          <p:cNvCxnSpPr>
            <a:cxnSpLocks/>
          </p:cNvCxnSpPr>
          <p:nvPr/>
        </p:nvCxnSpPr>
        <p:spPr>
          <a:xfrm flipH="1">
            <a:off x="2904036" y="3245021"/>
            <a:ext cx="136237" cy="229491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: скругленные углы 31">
            <a:extLst>
              <a:ext uri="{FF2B5EF4-FFF2-40B4-BE49-F238E27FC236}">
                <a16:creationId xmlns:a16="http://schemas.microsoft.com/office/drawing/2014/main" id="{ED7CB506-4E6D-4F3E-8D69-29E40EA5800C}"/>
              </a:ext>
            </a:extLst>
          </p:cNvPr>
          <p:cNvSpPr/>
          <p:nvPr/>
        </p:nvSpPr>
        <p:spPr>
          <a:xfrm>
            <a:off x="201139" y="1625586"/>
            <a:ext cx="1696241" cy="1272133"/>
          </a:xfrm>
          <a:prstGeom prst="roundRect">
            <a:avLst>
              <a:gd name="adj" fmla="val 60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13" b="1" dirty="0">
                <a:solidFill>
                  <a:schemeClr val="tx1"/>
                </a:solidFill>
              </a:rPr>
              <a:t>Централизованная СОТ: 18 часов,</a:t>
            </a:r>
          </a:p>
          <a:p>
            <a:pPr algn="ctr"/>
            <a:r>
              <a:rPr lang="ru-RU" sz="1013" b="1" dirty="0">
                <a:solidFill>
                  <a:schemeClr val="tx1"/>
                </a:solidFill>
              </a:rPr>
              <a:t>стаж и нагрузка</a:t>
            </a:r>
          </a:p>
        </p:txBody>
      </p:sp>
      <p:sp>
        <p:nvSpPr>
          <p:cNvPr id="28" name="Содержимое 2">
            <a:extLst>
              <a:ext uri="{FF2B5EF4-FFF2-40B4-BE49-F238E27FC236}">
                <a16:creationId xmlns:a16="http://schemas.microsoft.com/office/drawing/2014/main" id="{A02CCEC8-7DD5-48AA-B626-B00790DE4CBD}"/>
              </a:ext>
            </a:extLst>
          </p:cNvPr>
          <p:cNvSpPr txBox="1">
            <a:spLocks/>
          </p:cNvSpPr>
          <p:nvPr/>
        </p:nvSpPr>
        <p:spPr>
          <a:xfrm>
            <a:off x="3853543" y="3342936"/>
            <a:ext cx="1355272" cy="4365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 anchorCtr="0">
            <a:noAutofit/>
          </a:bodyPr>
          <a:lstStyle>
            <a:lvl1pPr indent="0" algn="r">
              <a:spcBef>
                <a:spcPct val="20000"/>
              </a:spcBef>
              <a:buFont typeface="Arial"/>
              <a:buNone/>
              <a:defRPr>
                <a:solidFill>
                  <a:schemeClr val="tx1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ru-RU" sz="1013" dirty="0"/>
              <a:t>2008</a:t>
            </a:r>
          </a:p>
        </p:txBody>
      </p:sp>
      <p:sp>
        <p:nvSpPr>
          <p:cNvPr id="30" name="Прямоугольник: скругленные углы 34">
            <a:extLst>
              <a:ext uri="{FF2B5EF4-FFF2-40B4-BE49-F238E27FC236}">
                <a16:creationId xmlns:a16="http://schemas.microsoft.com/office/drawing/2014/main" id="{784A56BA-1502-4A71-8484-1FBE0A5C7F78}"/>
              </a:ext>
            </a:extLst>
          </p:cNvPr>
          <p:cNvSpPr/>
          <p:nvPr/>
        </p:nvSpPr>
        <p:spPr>
          <a:xfrm>
            <a:off x="3972625" y="1625586"/>
            <a:ext cx="1377455" cy="1218002"/>
          </a:xfrm>
          <a:prstGeom prst="roundRect">
            <a:avLst>
              <a:gd name="adj" fmla="val 60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НСОТ – оплата по достижениям</a:t>
            </a:r>
          </a:p>
        </p:txBody>
      </p:sp>
      <p:sp>
        <p:nvSpPr>
          <p:cNvPr id="31" name="Содержимое 2">
            <a:extLst>
              <a:ext uri="{FF2B5EF4-FFF2-40B4-BE49-F238E27FC236}">
                <a16:creationId xmlns:a16="http://schemas.microsoft.com/office/drawing/2014/main" id="{C2F146B0-B75E-4284-96C2-B0E8B936E6CB}"/>
              </a:ext>
            </a:extLst>
          </p:cNvPr>
          <p:cNvSpPr txBox="1">
            <a:spLocks/>
          </p:cNvSpPr>
          <p:nvPr/>
        </p:nvSpPr>
        <p:spPr>
          <a:xfrm>
            <a:off x="5698672" y="2631350"/>
            <a:ext cx="1216479" cy="3869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 anchorCtr="0">
            <a:noAutofit/>
          </a:bodyPr>
          <a:lstStyle>
            <a:lvl1pPr indent="0" algn="r">
              <a:spcBef>
                <a:spcPct val="20000"/>
              </a:spcBef>
              <a:buFont typeface="Arial"/>
              <a:buNone/>
              <a:defRPr>
                <a:solidFill>
                  <a:schemeClr val="tx1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ru-RU" sz="1013" dirty="0"/>
              <a:t>2012</a:t>
            </a:r>
          </a:p>
        </p:txBody>
      </p:sp>
      <p:sp>
        <p:nvSpPr>
          <p:cNvPr id="32" name="Прямоугольник: скругленные углы 36">
            <a:extLst>
              <a:ext uri="{FF2B5EF4-FFF2-40B4-BE49-F238E27FC236}">
                <a16:creationId xmlns:a16="http://schemas.microsoft.com/office/drawing/2014/main" id="{D8DFFA57-2B02-4D23-8B1E-67C417BEA538}"/>
              </a:ext>
            </a:extLst>
          </p:cNvPr>
          <p:cNvSpPr/>
          <p:nvPr/>
        </p:nvSpPr>
        <p:spPr>
          <a:xfrm>
            <a:off x="5473403" y="3474512"/>
            <a:ext cx="1827095" cy="1391402"/>
          </a:xfrm>
          <a:prstGeom prst="roundRect">
            <a:avLst>
              <a:gd name="adj" fmla="val 60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«Майский» Указ президента о достижении зарплаты педагогов уровня средней по экономике региона </a:t>
            </a:r>
          </a:p>
        </p:txBody>
      </p:sp>
      <p:sp>
        <p:nvSpPr>
          <p:cNvPr id="34" name="Содержимое 2">
            <a:extLst>
              <a:ext uri="{FF2B5EF4-FFF2-40B4-BE49-F238E27FC236}">
                <a16:creationId xmlns:a16="http://schemas.microsoft.com/office/drawing/2014/main" id="{4F4B1705-3197-43F9-97DE-E8CB55ACC413}"/>
              </a:ext>
            </a:extLst>
          </p:cNvPr>
          <p:cNvSpPr txBox="1">
            <a:spLocks/>
          </p:cNvSpPr>
          <p:nvPr/>
        </p:nvSpPr>
        <p:spPr>
          <a:xfrm>
            <a:off x="7477426" y="3395463"/>
            <a:ext cx="1457768" cy="3461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 anchorCtr="0">
            <a:noAutofit/>
          </a:bodyPr>
          <a:lstStyle>
            <a:lvl1pPr indent="0" algn="r">
              <a:spcBef>
                <a:spcPct val="20000"/>
              </a:spcBef>
              <a:buFont typeface="Arial"/>
              <a:buNone/>
              <a:defRPr>
                <a:solidFill>
                  <a:schemeClr val="tx1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ru-RU" sz="1013" dirty="0"/>
              <a:t>2019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87114A47-F620-467C-BF1B-72FC874C61B6}"/>
              </a:ext>
            </a:extLst>
          </p:cNvPr>
          <p:cNvCxnSpPr>
            <a:cxnSpLocks/>
          </p:cNvCxnSpPr>
          <p:nvPr/>
        </p:nvCxnSpPr>
        <p:spPr>
          <a:xfrm flipH="1">
            <a:off x="6287631" y="3245021"/>
            <a:ext cx="136237" cy="344571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: скругленные углы 40">
            <a:extLst>
              <a:ext uri="{FF2B5EF4-FFF2-40B4-BE49-F238E27FC236}">
                <a16:creationId xmlns:a16="http://schemas.microsoft.com/office/drawing/2014/main" id="{58893D1A-A485-4E39-A3B4-E4CCCBF10637}"/>
              </a:ext>
            </a:extLst>
          </p:cNvPr>
          <p:cNvSpPr/>
          <p:nvPr/>
        </p:nvSpPr>
        <p:spPr>
          <a:xfrm>
            <a:off x="7255261" y="1625586"/>
            <a:ext cx="1754882" cy="1218002"/>
          </a:xfrm>
          <a:prstGeom prst="roundRect">
            <a:avLst>
              <a:gd name="adj" fmla="val 60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«Ручное управление» - три системы оплаты труда одновременно: ПКГ, </a:t>
            </a:r>
            <a:r>
              <a:rPr lang="ru-RU" sz="1200" b="1" dirty="0" err="1">
                <a:solidFill>
                  <a:schemeClr val="tx1"/>
                </a:solidFill>
              </a:rPr>
              <a:t>ученико</a:t>
            </a:r>
            <a:r>
              <a:rPr lang="ru-RU" sz="1200" b="1" dirty="0">
                <a:solidFill>
                  <a:schemeClr val="tx1"/>
                </a:solidFill>
              </a:rPr>
              <a:t>-час, базовый оклад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A72335B4-A9CF-48FE-A2FC-0A85691784AD}"/>
              </a:ext>
            </a:extLst>
          </p:cNvPr>
          <p:cNvCxnSpPr>
            <a:cxnSpLocks/>
            <a:stCxn id="36" idx="2"/>
          </p:cNvCxnSpPr>
          <p:nvPr/>
        </p:nvCxnSpPr>
        <p:spPr>
          <a:xfrm flipH="1">
            <a:off x="8038165" y="2843588"/>
            <a:ext cx="94537" cy="419204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74157ECD-A68E-4191-A4AF-FC3B62B975B3}"/>
              </a:ext>
            </a:extLst>
          </p:cNvPr>
          <p:cNvCxnSpPr>
            <a:cxnSpLocks/>
          </p:cNvCxnSpPr>
          <p:nvPr/>
        </p:nvCxnSpPr>
        <p:spPr>
          <a:xfrm>
            <a:off x="251223" y="3227069"/>
            <a:ext cx="8729492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s://ds04.infourok.ru/uploads/ex/0d3b/000ddc62-3972c31b/img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4" t="12875" r="6844" b="31177"/>
          <a:stretch/>
        </p:blipFill>
        <p:spPr bwMode="auto">
          <a:xfrm>
            <a:off x="491718" y="3709794"/>
            <a:ext cx="1024733" cy="115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topwar.ru/uploads/posts/2018-07/1532923146_obrazovani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2" t="17964" r="9508"/>
          <a:stretch/>
        </p:blipFill>
        <p:spPr bwMode="auto">
          <a:xfrm>
            <a:off x="5698672" y="1706336"/>
            <a:ext cx="1216479" cy="92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protambov.ru/wp-content/uploads/2019/05/uchite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4" b="2359"/>
          <a:stretch/>
        </p:blipFill>
        <p:spPr bwMode="auto">
          <a:xfrm>
            <a:off x="7477426" y="3741633"/>
            <a:ext cx="1457768" cy="112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g2019.ru/wp-content/uploads/2018/11/8243653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40"/>
          <a:stretch/>
        </p:blipFill>
        <p:spPr bwMode="auto">
          <a:xfrm>
            <a:off x="3853543" y="3779515"/>
            <a:ext cx="1355272" cy="10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187011.selcdn.ru/thumbnails/photos/3/x/i/3xi53f76805b9af9_102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8" t="5011" r="21272" b="-2434"/>
          <a:stretch/>
        </p:blipFill>
        <p:spPr bwMode="auto">
          <a:xfrm>
            <a:off x="2312494" y="1588351"/>
            <a:ext cx="1092014" cy="122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одержимое 2">
            <a:extLst>
              <a:ext uri="{FF2B5EF4-FFF2-40B4-BE49-F238E27FC236}">
                <a16:creationId xmlns:a16="http://schemas.microsoft.com/office/drawing/2014/main" id="{3042C11C-B982-4233-AE12-BBFC94D98D60}"/>
              </a:ext>
            </a:extLst>
          </p:cNvPr>
          <p:cNvSpPr txBox="1">
            <a:spLocks/>
          </p:cNvSpPr>
          <p:nvPr/>
        </p:nvSpPr>
        <p:spPr>
          <a:xfrm>
            <a:off x="2312493" y="2704236"/>
            <a:ext cx="1092014" cy="3869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 anchorCtr="0">
            <a:noAutofit/>
          </a:bodyPr>
          <a:lstStyle>
            <a:lvl1pPr indent="0" algn="r">
              <a:spcBef>
                <a:spcPct val="20000"/>
              </a:spcBef>
              <a:buFont typeface="Arial"/>
              <a:buNone/>
              <a:defRPr>
                <a:solidFill>
                  <a:schemeClr val="tx1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ru-RU" sz="1013" dirty="0"/>
              <a:t>1992</a:t>
            </a:r>
          </a:p>
        </p:txBody>
      </p:sp>
      <p:sp>
        <p:nvSpPr>
          <p:cNvPr id="33" name="Название 1"/>
          <p:cNvSpPr txBox="1">
            <a:spLocks/>
          </p:cNvSpPr>
          <p:nvPr/>
        </p:nvSpPr>
        <p:spPr>
          <a:xfrm>
            <a:off x="521494" y="0"/>
            <a:ext cx="8622506" cy="1221581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54000" tIns="135000" rIns="54000" bIns="5400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7000"/>
              </a:lnSpc>
            </a:pPr>
            <a:r>
              <a:rPr lang="ru-RU" sz="3300">
                <a:solidFill>
                  <a:schemeClr val="bg1"/>
                </a:solidFill>
              </a:rPr>
              <a:t>Историческая дискуссия</a:t>
            </a:r>
            <a:br>
              <a:rPr lang="ru-RU" sz="4050">
                <a:solidFill>
                  <a:schemeClr val="bg1"/>
                </a:solidFill>
              </a:rPr>
            </a:br>
            <a:r>
              <a:rPr lang="ru-RU" sz="4050">
                <a:solidFill>
                  <a:schemeClr val="accent6"/>
                </a:solidFill>
              </a:rPr>
              <a:t>о статусе и оплате труда учителя</a:t>
            </a:r>
            <a:endParaRPr lang="ru-RU" sz="4050" dirty="0">
              <a:solidFill>
                <a:schemeClr val="accent6"/>
              </a:solidFill>
            </a:endParaRP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61803F6D-7621-4567-BB45-1609735981A1}"/>
              </a:ext>
            </a:extLst>
          </p:cNvPr>
          <p:cNvCxnSpPr>
            <a:cxnSpLocks/>
          </p:cNvCxnSpPr>
          <p:nvPr/>
        </p:nvCxnSpPr>
        <p:spPr>
          <a:xfrm flipH="1">
            <a:off x="4463989" y="2811434"/>
            <a:ext cx="272471" cy="415636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557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21494" y="1"/>
            <a:ext cx="6883514" cy="1221581"/>
          </a:xfrm>
          <a:noFill/>
          <a:ln w="25400" cap="flat" cmpd="sng" algn="ctr">
            <a:noFill/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54000" tIns="108000" rIns="54000" bIns="54000" rtlCol="0" anchor="ctr">
            <a:noAutofit/>
          </a:bodyPr>
          <a:lstStyle/>
          <a:p>
            <a:pPr algn="l">
              <a:lnSpc>
                <a:spcPct val="77000"/>
              </a:lnSpc>
            </a:pPr>
            <a:r>
              <a:rPr lang="ru-RU" sz="4050" dirty="0">
                <a:solidFill>
                  <a:schemeClr val="accent6"/>
                </a:solidFill>
              </a:rPr>
              <a:t>Что имеем сейчас</a:t>
            </a:r>
            <a:endParaRPr lang="ru-RU" sz="4500" dirty="0">
              <a:solidFill>
                <a:schemeClr val="accent6"/>
              </a:solidFill>
            </a:endParaRPr>
          </a:p>
        </p:txBody>
      </p:sp>
      <p:sp>
        <p:nvSpPr>
          <p:cNvPr id="8" name="Прямоугольник: скругленные углы 31">
            <a:extLst>
              <a:ext uri="{FF2B5EF4-FFF2-40B4-BE49-F238E27FC236}">
                <a16:creationId xmlns:a16="http://schemas.microsoft.com/office/drawing/2014/main" id="{ED7CB506-4E6D-4F3E-8D69-29E40EA5800C}"/>
              </a:ext>
            </a:extLst>
          </p:cNvPr>
          <p:cNvSpPr/>
          <p:nvPr/>
        </p:nvSpPr>
        <p:spPr>
          <a:xfrm>
            <a:off x="521494" y="1315892"/>
            <a:ext cx="2816066" cy="3564352"/>
          </a:xfrm>
          <a:prstGeom prst="roundRect">
            <a:avLst>
              <a:gd name="adj" fmla="val 60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5000" tIns="81000" rIns="135000" bIns="81000" rtlCol="0" anchor="ctr"/>
          <a:lstStyle/>
          <a:p>
            <a:pPr marL="269081">
              <a:tabLst>
                <a:tab pos="269081" algn="l"/>
              </a:tabLst>
            </a:pPr>
            <a:r>
              <a:rPr lang="ru-RU" sz="1700" b="1" dirty="0">
                <a:solidFill>
                  <a:schemeClr val="tx1"/>
                </a:solidFill>
              </a:rPr>
              <a:t>По факту не работает </a:t>
            </a:r>
          </a:p>
          <a:p>
            <a:pPr marL="257175" indent="-168275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</a:rPr>
              <a:t>ни одна из трех СОТ, </a:t>
            </a:r>
          </a:p>
          <a:p>
            <a:pPr marL="257175" indent="-168275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</a:rPr>
              <a:t>ни средняя по экономике, </a:t>
            </a:r>
          </a:p>
          <a:p>
            <a:pPr marL="257175" indent="-168275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</a:rPr>
              <a:t>ни 70/30,</a:t>
            </a:r>
            <a:endParaRPr lang="ru-RU" sz="1700" b="1" dirty="0">
              <a:solidFill>
                <a:schemeClr val="tx1"/>
              </a:solidFill>
            </a:endParaRPr>
          </a:p>
          <a:p>
            <a:pPr marL="257175" indent="-168275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</a:rPr>
              <a:t>ни «ручное управление»,</a:t>
            </a:r>
          </a:p>
          <a:p>
            <a:pPr marL="257175" indent="-168275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</a:rPr>
              <a:t>ни оценка результативности труда учителя</a:t>
            </a:r>
          </a:p>
          <a:p>
            <a:r>
              <a:rPr lang="ru-RU" sz="1700">
                <a:solidFill>
                  <a:schemeClr val="tx1"/>
                </a:solidFill>
              </a:rPr>
              <a:t>Система </a:t>
            </a:r>
            <a:r>
              <a:rPr lang="ru-RU" sz="1700" dirty="0">
                <a:solidFill>
                  <a:schemeClr val="tx1"/>
                </a:solidFill>
              </a:rPr>
              <a:t>оплаты труда вышла из-под контроля</a:t>
            </a:r>
          </a:p>
        </p:txBody>
      </p:sp>
      <p:sp>
        <p:nvSpPr>
          <p:cNvPr id="9" name="Прямоугольник: скругленные углы 31">
            <a:extLst>
              <a:ext uri="{FF2B5EF4-FFF2-40B4-BE49-F238E27FC236}">
                <a16:creationId xmlns:a16="http://schemas.microsoft.com/office/drawing/2014/main" id="{ED7CB506-4E6D-4F3E-8D69-29E40EA5800C}"/>
              </a:ext>
            </a:extLst>
          </p:cNvPr>
          <p:cNvSpPr/>
          <p:nvPr/>
        </p:nvSpPr>
        <p:spPr>
          <a:xfrm>
            <a:off x="3575958" y="1338752"/>
            <a:ext cx="2241913" cy="3553450"/>
          </a:xfrm>
          <a:prstGeom prst="roundRect">
            <a:avLst>
              <a:gd name="adj" fmla="val 60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5000" tIns="81000" rIns="135000" bIns="81000" rtlCol="0" anchor="t"/>
          <a:lstStyle/>
          <a:p>
            <a:pPr>
              <a:spcAft>
                <a:spcPts val="450"/>
              </a:spcAft>
            </a:pPr>
            <a:endParaRPr lang="ru-RU" sz="1700" dirty="0">
              <a:solidFill>
                <a:schemeClr val="tx1"/>
              </a:solidFill>
            </a:endParaRPr>
          </a:p>
          <a:p>
            <a:pPr>
              <a:spcAft>
                <a:spcPts val="450"/>
              </a:spcAft>
            </a:pPr>
            <a:r>
              <a:rPr lang="ru-RU" sz="1700" b="1" dirty="0">
                <a:solidFill>
                  <a:schemeClr val="tx1"/>
                </a:solidFill>
              </a:rPr>
              <a:t>Растет неудовлетворенность </a:t>
            </a:r>
            <a:r>
              <a:rPr lang="ru-RU" sz="1700" dirty="0">
                <a:solidFill>
                  <a:schemeClr val="tx1"/>
                </a:solidFill>
              </a:rPr>
              <a:t>учительского сообщества, социальная напряженность</a:t>
            </a:r>
          </a:p>
        </p:txBody>
      </p:sp>
      <p:sp>
        <p:nvSpPr>
          <p:cNvPr id="10" name="Прямоугольник: скругленные углы 31">
            <a:extLst>
              <a:ext uri="{FF2B5EF4-FFF2-40B4-BE49-F238E27FC236}">
                <a16:creationId xmlns:a16="http://schemas.microsoft.com/office/drawing/2014/main" id="{ED7CB506-4E6D-4F3E-8D69-29E40EA5800C}"/>
              </a:ext>
            </a:extLst>
          </p:cNvPr>
          <p:cNvSpPr/>
          <p:nvPr/>
        </p:nvSpPr>
        <p:spPr>
          <a:xfrm>
            <a:off x="5995836" y="1315892"/>
            <a:ext cx="2854250" cy="3564352"/>
          </a:xfrm>
          <a:prstGeom prst="roundRect">
            <a:avLst>
              <a:gd name="adj" fmla="val 60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5000" tIns="81000" rIns="135000" bIns="81000" rtlCol="0" anchor="t"/>
          <a:lstStyle/>
          <a:p>
            <a:endParaRPr lang="ru-RU" sz="1700" dirty="0">
              <a:solidFill>
                <a:schemeClr val="tx1"/>
              </a:solidFill>
            </a:endParaRPr>
          </a:p>
          <a:p>
            <a:r>
              <a:rPr lang="ru-RU" sz="1700" b="1" dirty="0">
                <a:solidFill>
                  <a:schemeClr val="tx1"/>
                </a:solidFill>
              </a:rPr>
              <a:t>Увеличивается неравенство: </a:t>
            </a:r>
            <a:r>
              <a:rPr lang="ru-RU" sz="1700" dirty="0">
                <a:solidFill>
                  <a:schemeClr val="tx1"/>
                </a:solidFill>
              </a:rPr>
              <a:t>высокая дифференциация зарплат между регионами и внутри регионов, разная динамика роста зарплат, разная нагрузка учителя, разные методики расчета</a:t>
            </a:r>
          </a:p>
          <a:p>
            <a:pPr>
              <a:spcAft>
                <a:spcPts val="450"/>
              </a:spcAft>
            </a:pP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13" name="Freeform 139"/>
          <p:cNvSpPr>
            <a:spLocks/>
          </p:cNvSpPr>
          <p:nvPr/>
        </p:nvSpPr>
        <p:spPr bwMode="auto">
          <a:xfrm>
            <a:off x="3337560" y="898048"/>
            <a:ext cx="880587" cy="881408"/>
          </a:xfrm>
          <a:custGeom>
            <a:avLst/>
            <a:gdLst>
              <a:gd name="T0" fmla="*/ 2349 w 2450"/>
              <a:gd name="T1" fmla="*/ 1043 h 2450"/>
              <a:gd name="T2" fmla="*/ 2349 w 2450"/>
              <a:gd name="T3" fmla="*/ 1407 h 2450"/>
              <a:gd name="T4" fmla="*/ 1407 w 2450"/>
              <a:gd name="T5" fmla="*/ 2349 h 2450"/>
              <a:gd name="T6" fmla="*/ 1042 w 2450"/>
              <a:gd name="T7" fmla="*/ 2349 h 2450"/>
              <a:gd name="T8" fmla="*/ 100 w 2450"/>
              <a:gd name="T9" fmla="*/ 1407 h 2450"/>
              <a:gd name="T10" fmla="*/ 100 w 2450"/>
              <a:gd name="T11" fmla="*/ 1043 h 2450"/>
              <a:gd name="T12" fmla="*/ 1042 w 2450"/>
              <a:gd name="T13" fmla="*/ 100 h 2450"/>
              <a:gd name="T14" fmla="*/ 1407 w 2450"/>
              <a:gd name="T15" fmla="*/ 100 h 2450"/>
              <a:gd name="T16" fmla="*/ 2349 w 2450"/>
              <a:gd name="T17" fmla="*/ 1043 h 2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50" h="2450">
                <a:moveTo>
                  <a:pt x="2349" y="1043"/>
                </a:moveTo>
                <a:cubicBezTo>
                  <a:pt x="2450" y="1143"/>
                  <a:pt x="2450" y="1306"/>
                  <a:pt x="2349" y="1407"/>
                </a:cubicBezTo>
                <a:cubicBezTo>
                  <a:pt x="1407" y="2349"/>
                  <a:pt x="1407" y="2349"/>
                  <a:pt x="1407" y="2349"/>
                </a:cubicBezTo>
                <a:cubicBezTo>
                  <a:pt x="1306" y="2450"/>
                  <a:pt x="1143" y="2450"/>
                  <a:pt x="1042" y="2349"/>
                </a:cubicBezTo>
                <a:cubicBezTo>
                  <a:pt x="100" y="1407"/>
                  <a:pt x="100" y="1407"/>
                  <a:pt x="100" y="1407"/>
                </a:cubicBezTo>
                <a:cubicBezTo>
                  <a:pt x="0" y="1306"/>
                  <a:pt x="0" y="1143"/>
                  <a:pt x="100" y="1043"/>
                </a:cubicBezTo>
                <a:cubicBezTo>
                  <a:pt x="1042" y="100"/>
                  <a:pt x="1042" y="100"/>
                  <a:pt x="1042" y="100"/>
                </a:cubicBezTo>
                <a:cubicBezTo>
                  <a:pt x="1143" y="0"/>
                  <a:pt x="1306" y="0"/>
                  <a:pt x="1407" y="100"/>
                </a:cubicBezTo>
                <a:cubicBezTo>
                  <a:pt x="2349" y="1043"/>
                  <a:pt x="2349" y="1043"/>
                  <a:pt x="2349" y="104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21600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>
                <a:solidFill>
                  <a:schemeClr val="bg1"/>
                </a:solidFill>
                <a:latin typeface="Roboto Bold" charset="0"/>
              </a:rPr>
              <a:t>2</a:t>
            </a:r>
            <a:endParaRPr lang="en-US" sz="2400" dirty="0">
              <a:solidFill>
                <a:schemeClr val="bg1"/>
              </a:solidFill>
              <a:latin typeface="Roboto Bold" charset="0"/>
            </a:endParaRPr>
          </a:p>
        </p:txBody>
      </p:sp>
      <p:sp>
        <p:nvSpPr>
          <p:cNvPr id="17" name="Freeform 139"/>
          <p:cNvSpPr>
            <a:spLocks/>
          </p:cNvSpPr>
          <p:nvPr/>
        </p:nvSpPr>
        <p:spPr bwMode="auto">
          <a:xfrm>
            <a:off x="5995836" y="897327"/>
            <a:ext cx="880587" cy="881408"/>
          </a:xfrm>
          <a:custGeom>
            <a:avLst/>
            <a:gdLst>
              <a:gd name="T0" fmla="*/ 2349 w 2450"/>
              <a:gd name="T1" fmla="*/ 1043 h 2450"/>
              <a:gd name="T2" fmla="*/ 2349 w 2450"/>
              <a:gd name="T3" fmla="*/ 1407 h 2450"/>
              <a:gd name="T4" fmla="*/ 1407 w 2450"/>
              <a:gd name="T5" fmla="*/ 2349 h 2450"/>
              <a:gd name="T6" fmla="*/ 1042 w 2450"/>
              <a:gd name="T7" fmla="*/ 2349 h 2450"/>
              <a:gd name="T8" fmla="*/ 100 w 2450"/>
              <a:gd name="T9" fmla="*/ 1407 h 2450"/>
              <a:gd name="T10" fmla="*/ 100 w 2450"/>
              <a:gd name="T11" fmla="*/ 1043 h 2450"/>
              <a:gd name="T12" fmla="*/ 1042 w 2450"/>
              <a:gd name="T13" fmla="*/ 100 h 2450"/>
              <a:gd name="T14" fmla="*/ 1407 w 2450"/>
              <a:gd name="T15" fmla="*/ 100 h 2450"/>
              <a:gd name="T16" fmla="*/ 2349 w 2450"/>
              <a:gd name="T17" fmla="*/ 1043 h 2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50" h="2450">
                <a:moveTo>
                  <a:pt x="2349" y="1043"/>
                </a:moveTo>
                <a:cubicBezTo>
                  <a:pt x="2450" y="1143"/>
                  <a:pt x="2450" y="1306"/>
                  <a:pt x="2349" y="1407"/>
                </a:cubicBezTo>
                <a:cubicBezTo>
                  <a:pt x="1407" y="2349"/>
                  <a:pt x="1407" y="2349"/>
                  <a:pt x="1407" y="2349"/>
                </a:cubicBezTo>
                <a:cubicBezTo>
                  <a:pt x="1306" y="2450"/>
                  <a:pt x="1143" y="2450"/>
                  <a:pt x="1042" y="2349"/>
                </a:cubicBezTo>
                <a:cubicBezTo>
                  <a:pt x="100" y="1407"/>
                  <a:pt x="100" y="1407"/>
                  <a:pt x="100" y="1407"/>
                </a:cubicBezTo>
                <a:cubicBezTo>
                  <a:pt x="0" y="1306"/>
                  <a:pt x="0" y="1143"/>
                  <a:pt x="100" y="1043"/>
                </a:cubicBezTo>
                <a:cubicBezTo>
                  <a:pt x="1042" y="100"/>
                  <a:pt x="1042" y="100"/>
                  <a:pt x="1042" y="100"/>
                </a:cubicBezTo>
                <a:cubicBezTo>
                  <a:pt x="1143" y="0"/>
                  <a:pt x="1306" y="0"/>
                  <a:pt x="1407" y="100"/>
                </a:cubicBezTo>
                <a:cubicBezTo>
                  <a:pt x="2349" y="1043"/>
                  <a:pt x="2349" y="1043"/>
                  <a:pt x="2349" y="104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21600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>
                <a:solidFill>
                  <a:schemeClr val="bg1"/>
                </a:solidFill>
                <a:latin typeface="Roboto Bold" charset="0"/>
              </a:rPr>
              <a:t>3</a:t>
            </a:r>
            <a:endParaRPr lang="en-US" sz="2400" dirty="0">
              <a:solidFill>
                <a:schemeClr val="bg1"/>
              </a:solidFill>
              <a:latin typeface="Roboto Bold" charset="0"/>
            </a:endParaRPr>
          </a:p>
        </p:txBody>
      </p:sp>
      <p:sp>
        <p:nvSpPr>
          <p:cNvPr id="14" name="Freeform 139"/>
          <p:cNvSpPr>
            <a:spLocks/>
          </p:cNvSpPr>
          <p:nvPr/>
        </p:nvSpPr>
        <p:spPr bwMode="auto">
          <a:xfrm>
            <a:off x="143508" y="898048"/>
            <a:ext cx="880587" cy="881408"/>
          </a:xfrm>
          <a:custGeom>
            <a:avLst/>
            <a:gdLst>
              <a:gd name="T0" fmla="*/ 2349 w 2450"/>
              <a:gd name="T1" fmla="*/ 1043 h 2450"/>
              <a:gd name="T2" fmla="*/ 2349 w 2450"/>
              <a:gd name="T3" fmla="*/ 1407 h 2450"/>
              <a:gd name="T4" fmla="*/ 1407 w 2450"/>
              <a:gd name="T5" fmla="*/ 2349 h 2450"/>
              <a:gd name="T6" fmla="*/ 1042 w 2450"/>
              <a:gd name="T7" fmla="*/ 2349 h 2450"/>
              <a:gd name="T8" fmla="*/ 100 w 2450"/>
              <a:gd name="T9" fmla="*/ 1407 h 2450"/>
              <a:gd name="T10" fmla="*/ 100 w 2450"/>
              <a:gd name="T11" fmla="*/ 1043 h 2450"/>
              <a:gd name="T12" fmla="*/ 1042 w 2450"/>
              <a:gd name="T13" fmla="*/ 100 h 2450"/>
              <a:gd name="T14" fmla="*/ 1407 w 2450"/>
              <a:gd name="T15" fmla="*/ 100 h 2450"/>
              <a:gd name="T16" fmla="*/ 2349 w 2450"/>
              <a:gd name="T17" fmla="*/ 1043 h 2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50" h="2450">
                <a:moveTo>
                  <a:pt x="2349" y="1043"/>
                </a:moveTo>
                <a:cubicBezTo>
                  <a:pt x="2450" y="1143"/>
                  <a:pt x="2450" y="1306"/>
                  <a:pt x="2349" y="1407"/>
                </a:cubicBezTo>
                <a:cubicBezTo>
                  <a:pt x="1407" y="2349"/>
                  <a:pt x="1407" y="2349"/>
                  <a:pt x="1407" y="2349"/>
                </a:cubicBezTo>
                <a:cubicBezTo>
                  <a:pt x="1306" y="2450"/>
                  <a:pt x="1143" y="2450"/>
                  <a:pt x="1042" y="2349"/>
                </a:cubicBezTo>
                <a:cubicBezTo>
                  <a:pt x="100" y="1407"/>
                  <a:pt x="100" y="1407"/>
                  <a:pt x="100" y="1407"/>
                </a:cubicBezTo>
                <a:cubicBezTo>
                  <a:pt x="0" y="1306"/>
                  <a:pt x="0" y="1143"/>
                  <a:pt x="100" y="1043"/>
                </a:cubicBezTo>
                <a:cubicBezTo>
                  <a:pt x="1042" y="100"/>
                  <a:pt x="1042" y="100"/>
                  <a:pt x="1042" y="100"/>
                </a:cubicBezTo>
                <a:cubicBezTo>
                  <a:pt x="1143" y="0"/>
                  <a:pt x="1306" y="0"/>
                  <a:pt x="1407" y="100"/>
                </a:cubicBezTo>
                <a:cubicBezTo>
                  <a:pt x="2349" y="1043"/>
                  <a:pt x="2349" y="1043"/>
                  <a:pt x="2349" y="104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21600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>
                <a:solidFill>
                  <a:schemeClr val="bg1"/>
                </a:solidFill>
                <a:latin typeface="Roboto Bold" charset="0"/>
              </a:rPr>
              <a:t>1</a:t>
            </a:r>
            <a:endParaRPr lang="en-US" sz="2400" dirty="0">
              <a:solidFill>
                <a:schemeClr val="bg1"/>
              </a:solidFill>
              <a:latin typeface="Roboto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113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: скругленные углы 31">
            <a:extLst>
              <a:ext uri="{FF2B5EF4-FFF2-40B4-BE49-F238E27FC236}">
                <a16:creationId xmlns:a16="http://schemas.microsoft.com/office/drawing/2014/main" id="{ED7CB506-4E6D-4F3E-8D69-29E40EA5800C}"/>
              </a:ext>
            </a:extLst>
          </p:cNvPr>
          <p:cNvSpPr/>
          <p:nvPr/>
        </p:nvSpPr>
        <p:spPr>
          <a:xfrm>
            <a:off x="6397226" y="1221581"/>
            <a:ext cx="2522473" cy="2353108"/>
          </a:xfrm>
          <a:prstGeom prst="roundRect">
            <a:avLst>
              <a:gd name="adj" fmla="val 60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4F81BD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00" tIns="81000" rIns="81000" bIns="81000" rtlCol="0" anchor="ctr"/>
          <a:lstStyle/>
          <a:p>
            <a:pPr marL="130969"/>
            <a:r>
              <a:rPr lang="ru-RU" sz="1650" dirty="0">
                <a:solidFill>
                  <a:srgbClr val="C00000"/>
                </a:solidFill>
              </a:rPr>
              <a:t>Школьные учителя должны иметь высокую зарплату просто </a:t>
            </a:r>
          </a:p>
          <a:p>
            <a:pPr marL="130969"/>
            <a:r>
              <a:rPr lang="ru-RU" sz="1650" b="1" spc="150" dirty="0">
                <a:solidFill>
                  <a:srgbClr val="C00000"/>
                </a:solidFill>
              </a:rPr>
              <a:t>по факту своей социальной роли</a:t>
            </a:r>
            <a:r>
              <a:rPr lang="ru-RU" sz="1650" dirty="0">
                <a:solidFill>
                  <a:srgbClr val="C00000"/>
                </a:solidFill>
              </a:rPr>
              <a:t> – и для общества, и для государства</a:t>
            </a:r>
          </a:p>
        </p:txBody>
      </p:sp>
      <p:sp>
        <p:nvSpPr>
          <p:cNvPr id="9" name="Название 1"/>
          <p:cNvSpPr txBox="1">
            <a:spLocks/>
          </p:cNvSpPr>
          <p:nvPr/>
        </p:nvSpPr>
        <p:spPr>
          <a:xfrm>
            <a:off x="521494" y="1"/>
            <a:ext cx="8622506" cy="1221581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54000" tIns="108000" rIns="54000" bIns="5400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7000"/>
              </a:lnSpc>
            </a:pPr>
            <a:r>
              <a:rPr lang="ru-RU" sz="3600">
                <a:solidFill>
                  <a:schemeClr val="bg1"/>
                </a:solidFill>
              </a:rPr>
              <a:t>Что делать </a:t>
            </a:r>
            <a:br>
              <a:rPr lang="ru-RU" sz="4050">
                <a:solidFill>
                  <a:schemeClr val="accent6"/>
                </a:solidFill>
              </a:rPr>
            </a:br>
            <a:r>
              <a:rPr lang="ru-RU" sz="4050">
                <a:solidFill>
                  <a:schemeClr val="accent6"/>
                </a:solidFill>
              </a:rPr>
              <a:t>– вводить окладную СОТ</a:t>
            </a:r>
            <a:endParaRPr lang="ru-RU" sz="4500" dirty="0">
              <a:solidFill>
                <a:schemeClr val="accent6"/>
              </a:solidFill>
            </a:endParaRPr>
          </a:p>
        </p:txBody>
      </p:sp>
      <p:sp>
        <p:nvSpPr>
          <p:cNvPr id="10" name="Прямоугольник: скругленные углы 31">
            <a:extLst>
              <a:ext uri="{FF2B5EF4-FFF2-40B4-BE49-F238E27FC236}">
                <a16:creationId xmlns:a16="http://schemas.microsoft.com/office/drawing/2014/main" id="{ED7CB506-4E6D-4F3E-8D69-29E40EA5800C}"/>
              </a:ext>
            </a:extLst>
          </p:cNvPr>
          <p:cNvSpPr/>
          <p:nvPr/>
        </p:nvSpPr>
        <p:spPr>
          <a:xfrm>
            <a:off x="521493" y="1221581"/>
            <a:ext cx="5618050" cy="1057940"/>
          </a:xfrm>
          <a:prstGeom prst="roundRect">
            <a:avLst>
              <a:gd name="adj" fmla="val 60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0969"/>
            <a:r>
              <a:rPr lang="ru-RU" sz="1500">
                <a:solidFill>
                  <a:schemeClr val="tx1"/>
                </a:solidFill>
              </a:rPr>
              <a:t>Немедленно </a:t>
            </a:r>
            <a:r>
              <a:rPr lang="ru-RU" sz="1500" b="1" spc="150">
                <a:solidFill>
                  <a:schemeClr val="tx1"/>
                </a:solidFill>
              </a:rPr>
              <a:t>отказаться от методологии и практики погони за «средней по региону»</a:t>
            </a:r>
            <a:r>
              <a:rPr lang="ru-RU" sz="1500">
                <a:solidFill>
                  <a:schemeClr val="tx1"/>
                </a:solidFill>
              </a:rPr>
              <a:t>. Этот фактор приводит к резкому росту негатива в учительстве, убивает любую систему оплаты и увеличивает нагрузку до запредельной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: скругленные углы 31">
            <a:extLst>
              <a:ext uri="{FF2B5EF4-FFF2-40B4-BE49-F238E27FC236}">
                <a16:creationId xmlns:a16="http://schemas.microsoft.com/office/drawing/2014/main" id="{ED7CB506-4E6D-4F3E-8D69-29E40EA5800C}"/>
              </a:ext>
            </a:extLst>
          </p:cNvPr>
          <p:cNvSpPr/>
          <p:nvPr/>
        </p:nvSpPr>
        <p:spPr>
          <a:xfrm>
            <a:off x="521494" y="2405274"/>
            <a:ext cx="5618050" cy="1057940"/>
          </a:xfrm>
          <a:prstGeom prst="roundRect">
            <a:avLst>
              <a:gd name="adj" fmla="val 60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0969"/>
            <a:r>
              <a:rPr lang="ru-RU" sz="1500">
                <a:solidFill>
                  <a:schemeClr val="tx1"/>
                </a:solidFill>
              </a:rPr>
              <a:t>Перейти к методологии (формуле) расчета зарплаты каждого учителя с понятными и прозрачными составляющими. Объявить эту формулу </a:t>
            </a:r>
            <a:r>
              <a:rPr lang="ru-RU" sz="1500" b="1" spc="150">
                <a:solidFill>
                  <a:schemeClr val="tx1"/>
                </a:solidFill>
              </a:rPr>
              <a:t>на государственном уровне</a:t>
            </a:r>
            <a:endParaRPr lang="ru-RU" sz="1500" b="1" spc="15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: скругленные углы 31">
            <a:extLst>
              <a:ext uri="{FF2B5EF4-FFF2-40B4-BE49-F238E27FC236}">
                <a16:creationId xmlns:a16="http://schemas.microsoft.com/office/drawing/2014/main" id="{ED7CB506-4E6D-4F3E-8D69-29E40EA5800C}"/>
              </a:ext>
            </a:extLst>
          </p:cNvPr>
          <p:cNvSpPr/>
          <p:nvPr/>
        </p:nvSpPr>
        <p:spPr>
          <a:xfrm>
            <a:off x="521493" y="3658106"/>
            <a:ext cx="5618050" cy="1057940"/>
          </a:xfrm>
          <a:prstGeom prst="roundRect">
            <a:avLst>
              <a:gd name="adj" fmla="val 60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>
                <a:solidFill>
                  <a:schemeClr val="tx1"/>
                </a:solidFill>
              </a:rPr>
              <a:t>Отказаться от бухгалтерский методологии расчета учительского оклада. Принять решение </a:t>
            </a:r>
            <a:r>
              <a:rPr lang="ru-RU" sz="1500" b="1" spc="150">
                <a:solidFill>
                  <a:schemeClr val="tx1"/>
                </a:solidFill>
              </a:rPr>
              <a:t>платить учителю «за статус»</a:t>
            </a:r>
            <a:r>
              <a:rPr lang="ru-RU" sz="1500">
                <a:solidFill>
                  <a:schemeClr val="tx1"/>
                </a:solidFill>
              </a:rPr>
              <a:t>. </a:t>
            </a:r>
            <a:br>
              <a:rPr lang="ru-RU" sz="1500">
                <a:solidFill>
                  <a:schemeClr val="tx1"/>
                </a:solidFill>
              </a:rPr>
            </a:br>
            <a:r>
              <a:rPr lang="ru-RU" sz="1500">
                <a:solidFill>
                  <a:schemeClr val="tx1"/>
                </a:solidFill>
              </a:rPr>
              <a:t>За его роль в жизни граждан, за его вклад в развитие общества, за его незаменимость в судьбе страны</a:t>
            </a:r>
            <a:endParaRPr lang="ru-RU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452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6">
            <a:extLst>
              <a:ext uri="{FF2B5EF4-FFF2-40B4-BE49-F238E27FC236}">
                <a16:creationId xmlns:a16="http://schemas.microsoft.com/office/drawing/2014/main" id="{31732018-C12B-4260-B5BC-1D1E96E255E2}"/>
              </a:ext>
            </a:extLst>
          </p:cNvPr>
          <p:cNvSpPr/>
          <p:nvPr/>
        </p:nvSpPr>
        <p:spPr>
          <a:xfrm>
            <a:off x="521494" y="1356907"/>
            <a:ext cx="3491213" cy="3126225"/>
          </a:xfrm>
          <a:prstGeom prst="roundRect">
            <a:avLst>
              <a:gd name="adj" fmla="val 28"/>
            </a:avLst>
          </a:prstGeom>
          <a:solidFill>
            <a:schemeClr val="bg1"/>
          </a:solidFill>
          <a:ln w="57150">
            <a:solidFill>
              <a:srgbClr val="0070C0"/>
            </a:solidFill>
          </a:ln>
        </p:spPr>
        <p:txBody>
          <a:bodyPr wrap="square" lIns="189000" tIns="135000" rIns="135000" bIns="81000">
            <a:noAutofit/>
          </a:bodyPr>
          <a:lstStyle/>
          <a:p>
            <a:r>
              <a:rPr lang="ru-RU" sz="165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" name="Скругленный прямоугольник 14">
            <a:extLst>
              <a:ext uri="{FF2B5EF4-FFF2-40B4-BE49-F238E27FC236}">
                <a16:creationId xmlns:a16="http://schemas.microsoft.com/office/drawing/2014/main" id="{C3D1666D-332F-424E-AB39-CD97DC122AC4}"/>
              </a:ext>
            </a:extLst>
          </p:cNvPr>
          <p:cNvSpPr/>
          <p:nvPr/>
        </p:nvSpPr>
        <p:spPr>
          <a:xfrm>
            <a:off x="738092" y="1578283"/>
            <a:ext cx="3082794" cy="763328"/>
          </a:xfrm>
          <a:prstGeom prst="roundRect">
            <a:avLst>
              <a:gd name="adj" fmla="val 21115"/>
            </a:avLst>
          </a:prstGeom>
          <a:solidFill>
            <a:srgbClr val="5B9BD5"/>
          </a:solidFill>
          <a:effectLst/>
        </p:spPr>
        <p:txBody>
          <a:bodyPr wrap="square" lIns="135000" tIns="135000" rIns="189000" bIns="135000" anchor="ctr" anchorCtr="0">
            <a:noAutofit/>
          </a:bodyPr>
          <a:lstStyle/>
          <a:p>
            <a:pPr algn="r">
              <a:lnSpc>
                <a:spcPct val="88000"/>
              </a:lnSpc>
            </a:pPr>
            <a:r>
              <a:rPr lang="ru-RU" sz="1500" dirty="0">
                <a:solidFill>
                  <a:schemeClr val="bg1"/>
                </a:solidFill>
              </a:rPr>
              <a:t>В </a:t>
            </a:r>
            <a:r>
              <a:rPr lang="ru-RU" sz="1500">
                <a:solidFill>
                  <a:schemeClr val="bg1"/>
                </a:solidFill>
              </a:rPr>
              <a:t>основе — </a:t>
            </a:r>
            <a:r>
              <a:rPr lang="ru-RU" sz="1500" dirty="0">
                <a:solidFill>
                  <a:schemeClr val="bg1"/>
                </a:solidFill>
              </a:rPr>
              <a:t>классно-урочная система и </a:t>
            </a:r>
            <a:r>
              <a:rPr lang="ru-RU" sz="1500">
                <a:solidFill>
                  <a:schemeClr val="bg1"/>
                </a:solidFill>
              </a:rPr>
              <a:t>нагрузка учителя</a:t>
            </a:r>
            <a:br>
              <a:rPr lang="ru-RU" sz="1500">
                <a:solidFill>
                  <a:schemeClr val="bg1"/>
                </a:solidFill>
              </a:rPr>
            </a:br>
            <a:r>
              <a:rPr lang="ru-RU" sz="1500">
                <a:solidFill>
                  <a:schemeClr val="bg1"/>
                </a:solidFill>
              </a:rPr>
              <a:t>18 </a:t>
            </a:r>
            <a:r>
              <a:rPr lang="ru-RU" sz="1500" dirty="0">
                <a:solidFill>
                  <a:schemeClr val="bg1"/>
                </a:solidFill>
              </a:rPr>
              <a:t>часов</a:t>
            </a:r>
          </a:p>
        </p:txBody>
      </p:sp>
      <p:sp>
        <p:nvSpPr>
          <p:cNvPr id="8" name="Скругленный прямоугольник 15">
            <a:extLst>
              <a:ext uri="{FF2B5EF4-FFF2-40B4-BE49-F238E27FC236}">
                <a16:creationId xmlns:a16="http://schemas.microsoft.com/office/drawing/2014/main" id="{DFB83FCE-1AAA-4659-8060-ED26BA1EA7A4}"/>
              </a:ext>
            </a:extLst>
          </p:cNvPr>
          <p:cNvSpPr/>
          <p:nvPr/>
        </p:nvSpPr>
        <p:spPr>
          <a:xfrm>
            <a:off x="738092" y="2528593"/>
            <a:ext cx="3082795" cy="763328"/>
          </a:xfrm>
          <a:prstGeom prst="roundRect">
            <a:avLst>
              <a:gd name="adj" fmla="val 18976"/>
            </a:avLst>
          </a:prstGeom>
          <a:solidFill>
            <a:srgbClr val="5B9BD5"/>
          </a:solidFill>
          <a:effectLst/>
        </p:spPr>
        <p:txBody>
          <a:bodyPr wrap="square" lIns="135000" tIns="135000" rIns="189000" bIns="135000" anchor="ctr" anchorCtr="0">
            <a:noAutofit/>
          </a:bodyPr>
          <a:lstStyle/>
          <a:p>
            <a:pPr algn="r">
              <a:lnSpc>
                <a:spcPct val="88000"/>
              </a:lnSpc>
            </a:pPr>
            <a:r>
              <a:rPr lang="ru-RU" sz="1500" dirty="0">
                <a:solidFill>
                  <a:schemeClr val="bg1"/>
                </a:solidFill>
              </a:rPr>
              <a:t>Единая программа обучения и стандартный учебный план</a:t>
            </a:r>
          </a:p>
        </p:txBody>
      </p:sp>
      <p:sp>
        <p:nvSpPr>
          <p:cNvPr id="10" name="Скругленный прямоугольник 2">
            <a:extLst>
              <a:ext uri="{FF2B5EF4-FFF2-40B4-BE49-F238E27FC236}">
                <a16:creationId xmlns:a16="http://schemas.microsoft.com/office/drawing/2014/main" id="{40E7A84F-8820-4FA0-B8EC-6ACB3CFCF373}"/>
              </a:ext>
            </a:extLst>
          </p:cNvPr>
          <p:cNvSpPr/>
          <p:nvPr/>
        </p:nvSpPr>
        <p:spPr>
          <a:xfrm>
            <a:off x="4514416" y="1356907"/>
            <a:ext cx="4080707" cy="36559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57150">
            <a:solidFill>
              <a:srgbClr val="92D050"/>
            </a:solidFill>
          </a:ln>
        </p:spPr>
        <p:txBody>
          <a:bodyPr wrap="square" lIns="189000" tIns="135000" rIns="135000" bIns="81000">
            <a:noAutofit/>
          </a:bodyPr>
          <a:lstStyle/>
          <a:p>
            <a:endParaRPr lang="ru-RU" sz="18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1CEC12EA-C1A2-4FFC-8735-F66E3963BE10}"/>
              </a:ext>
            </a:extLst>
          </p:cNvPr>
          <p:cNvSpPr/>
          <p:nvPr/>
        </p:nvSpPr>
        <p:spPr>
          <a:xfrm>
            <a:off x="4715654" y="1486743"/>
            <a:ext cx="3685398" cy="695330"/>
          </a:xfrm>
          <a:prstGeom prst="roundRect">
            <a:avLst>
              <a:gd name="adj" fmla="val 10419"/>
            </a:avLst>
          </a:prstGeom>
          <a:solidFill>
            <a:srgbClr val="92D050"/>
          </a:solidFill>
          <a:effectLst/>
        </p:spPr>
        <p:txBody>
          <a:bodyPr wrap="square" lIns="135000" tIns="81000" rIns="108000" bIns="81000" anchor="ctr" anchorCtr="0">
            <a:noAutofit/>
          </a:bodyPr>
          <a:lstStyle/>
          <a:p>
            <a:r>
              <a:rPr lang="ru-RU" sz="1500" dirty="0">
                <a:solidFill>
                  <a:schemeClr val="bg1"/>
                </a:solidFill>
              </a:rPr>
              <a:t>Финансирование по стоимости образовательной программы</a:t>
            </a:r>
            <a:r>
              <a:rPr lang="en-GB" sz="1500" dirty="0">
                <a:solidFill>
                  <a:schemeClr val="bg1"/>
                </a:solidFill>
              </a:rPr>
              <a:t>/ </a:t>
            </a:r>
            <a:r>
              <a:rPr lang="ru-RU" sz="1500" dirty="0">
                <a:solidFill>
                  <a:schemeClr val="bg1"/>
                </a:solidFill>
              </a:rPr>
              <a:t>модуля</a:t>
            </a:r>
          </a:p>
        </p:txBody>
      </p:sp>
      <p:sp>
        <p:nvSpPr>
          <p:cNvPr id="12" name="Скругленная прямоугольная выноска 11">
            <a:extLst>
              <a:ext uri="{FF2B5EF4-FFF2-40B4-BE49-F238E27FC236}">
                <a16:creationId xmlns:a16="http://schemas.microsoft.com/office/drawing/2014/main" id="{13C5D977-76DA-4CFF-8790-A518A04BF174}"/>
              </a:ext>
            </a:extLst>
          </p:cNvPr>
          <p:cNvSpPr/>
          <p:nvPr/>
        </p:nvSpPr>
        <p:spPr>
          <a:xfrm>
            <a:off x="5363936" y="258983"/>
            <a:ext cx="2725001" cy="884714"/>
          </a:xfrm>
          <a:prstGeom prst="wedgeRoundRectCallout">
            <a:avLst>
              <a:gd name="adj1" fmla="val 2248"/>
              <a:gd name="adj2" fmla="val 72644"/>
              <a:gd name="adj3" fmla="val 16667"/>
            </a:avLst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5485" algn="ctr">
              <a:spcAft>
                <a:spcPts val="900"/>
              </a:spcAft>
            </a:pPr>
            <a:r>
              <a:rPr lang="ru-RU" sz="2100" dirty="0">
                <a:solidFill>
                  <a:schemeClr val="tx1"/>
                </a:solidFill>
              </a:rPr>
              <a:t>Новый уровень</a:t>
            </a:r>
          </a:p>
        </p:txBody>
      </p:sp>
      <p:sp>
        <p:nvSpPr>
          <p:cNvPr id="21" name="Скругленный прямоугольник 10">
            <a:extLst>
              <a:ext uri="{FF2B5EF4-FFF2-40B4-BE49-F238E27FC236}">
                <a16:creationId xmlns:a16="http://schemas.microsoft.com/office/drawing/2014/main" id="{A270771B-6A98-4B74-B829-B43CB42E4008}"/>
              </a:ext>
            </a:extLst>
          </p:cNvPr>
          <p:cNvSpPr/>
          <p:nvPr/>
        </p:nvSpPr>
        <p:spPr>
          <a:xfrm>
            <a:off x="4723519" y="4257807"/>
            <a:ext cx="3677533" cy="609044"/>
          </a:xfrm>
          <a:prstGeom prst="roundRect">
            <a:avLst>
              <a:gd name="adj" fmla="val 10419"/>
            </a:avLst>
          </a:prstGeom>
          <a:solidFill>
            <a:srgbClr val="92D050"/>
          </a:solidFill>
          <a:effectLst/>
        </p:spPr>
        <p:txBody>
          <a:bodyPr wrap="square" lIns="135000" tIns="81000" rIns="108000" bIns="81000" anchor="ctr" anchorCtr="0">
            <a:noAutofit/>
          </a:bodyPr>
          <a:lstStyle/>
          <a:p>
            <a:r>
              <a:rPr lang="ru-RU" sz="1500" dirty="0">
                <a:solidFill>
                  <a:schemeClr val="bg1"/>
                </a:solidFill>
              </a:rPr>
              <a:t>Влечет за собой изменение системы оплаты труда педагога (базовый оклад)</a:t>
            </a:r>
          </a:p>
        </p:txBody>
      </p:sp>
      <p:sp>
        <p:nvSpPr>
          <p:cNvPr id="22" name="Скругленный прямоугольник 15">
            <a:extLst>
              <a:ext uri="{FF2B5EF4-FFF2-40B4-BE49-F238E27FC236}">
                <a16:creationId xmlns:a16="http://schemas.microsoft.com/office/drawing/2014/main" id="{2FEC00EB-5A8D-46F9-AD7A-1D603FC77FFB}"/>
              </a:ext>
            </a:extLst>
          </p:cNvPr>
          <p:cNvSpPr/>
          <p:nvPr/>
        </p:nvSpPr>
        <p:spPr>
          <a:xfrm>
            <a:off x="738093" y="3469032"/>
            <a:ext cx="3082794" cy="731279"/>
          </a:xfrm>
          <a:prstGeom prst="roundRect">
            <a:avLst>
              <a:gd name="adj" fmla="val 19522"/>
            </a:avLst>
          </a:prstGeom>
          <a:solidFill>
            <a:srgbClr val="5B9BD5"/>
          </a:solidFill>
          <a:effectLst/>
        </p:spPr>
        <p:txBody>
          <a:bodyPr wrap="square" lIns="135000" tIns="135000" rIns="189000" bIns="135000" anchor="ctr" anchorCtr="0">
            <a:noAutofit/>
          </a:bodyPr>
          <a:lstStyle/>
          <a:p>
            <a:pPr algn="r">
              <a:lnSpc>
                <a:spcPct val="88000"/>
              </a:lnSpc>
            </a:pPr>
            <a:r>
              <a:rPr lang="ru-RU" sz="1500" dirty="0">
                <a:solidFill>
                  <a:schemeClr val="bg1"/>
                </a:solidFill>
              </a:rPr>
              <a:t>Нет возможности внедрить другие форматы обучения</a:t>
            </a:r>
          </a:p>
        </p:txBody>
      </p:sp>
      <p:sp>
        <p:nvSpPr>
          <p:cNvPr id="13" name="Скругленная прямоугольная выноска 18">
            <a:extLst>
              <a:ext uri="{FF2B5EF4-FFF2-40B4-BE49-F238E27FC236}">
                <a16:creationId xmlns:a16="http://schemas.microsoft.com/office/drawing/2014/main" id="{BF8AA959-F93A-4141-BEA9-A66D4409BBB7}"/>
              </a:ext>
            </a:extLst>
          </p:cNvPr>
          <p:cNvSpPr/>
          <p:nvPr/>
        </p:nvSpPr>
        <p:spPr>
          <a:xfrm>
            <a:off x="1132645" y="4314959"/>
            <a:ext cx="2688242" cy="697913"/>
          </a:xfrm>
          <a:prstGeom prst="wedgeRoundRectCallout">
            <a:avLst>
              <a:gd name="adj1" fmla="val 7481"/>
              <a:gd name="adj2" fmla="val -67672"/>
              <a:gd name="adj3" fmla="val 16667"/>
            </a:avLst>
          </a:prstGeom>
          <a:solidFill>
            <a:schemeClr val="bg1">
              <a:lumMod val="6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50" dirty="0">
                <a:solidFill>
                  <a:schemeClr val="tx1"/>
                </a:solidFill>
              </a:rPr>
              <a:t>Системно устаревает</a:t>
            </a:r>
          </a:p>
        </p:txBody>
      </p:sp>
      <p:sp>
        <p:nvSpPr>
          <p:cNvPr id="23" name="Скругленный прямоугольник 10">
            <a:extLst>
              <a:ext uri="{FF2B5EF4-FFF2-40B4-BE49-F238E27FC236}">
                <a16:creationId xmlns:a16="http://schemas.microsoft.com/office/drawing/2014/main" id="{7FC4375F-CCC6-4C88-9445-45639349959F}"/>
              </a:ext>
            </a:extLst>
          </p:cNvPr>
          <p:cNvSpPr/>
          <p:nvPr/>
        </p:nvSpPr>
        <p:spPr>
          <a:xfrm>
            <a:off x="4715654" y="2295627"/>
            <a:ext cx="3685398" cy="857074"/>
          </a:xfrm>
          <a:prstGeom prst="roundRect">
            <a:avLst>
              <a:gd name="adj" fmla="val 10419"/>
            </a:avLst>
          </a:prstGeom>
          <a:solidFill>
            <a:srgbClr val="92D050"/>
          </a:solidFill>
          <a:effectLst/>
        </p:spPr>
        <p:txBody>
          <a:bodyPr wrap="square" lIns="135000" tIns="81000" rIns="108000" bIns="81000" anchor="ctr" anchorCtr="0">
            <a:noAutofit/>
          </a:bodyPr>
          <a:lstStyle/>
          <a:p>
            <a:r>
              <a:rPr lang="ru-RU" sz="1500" dirty="0">
                <a:solidFill>
                  <a:schemeClr val="bg1"/>
                </a:solidFill>
              </a:rPr>
              <a:t>Позволяет реализовать иные форматы (индивидуальная работа, практика, онлайн)</a:t>
            </a:r>
          </a:p>
        </p:txBody>
      </p:sp>
      <p:sp>
        <p:nvSpPr>
          <p:cNvPr id="24" name="Скругленный прямоугольник 10">
            <a:extLst>
              <a:ext uri="{FF2B5EF4-FFF2-40B4-BE49-F238E27FC236}">
                <a16:creationId xmlns:a16="http://schemas.microsoft.com/office/drawing/2014/main" id="{50514D92-C174-4969-B499-EF393FD75B7F}"/>
              </a:ext>
            </a:extLst>
          </p:cNvPr>
          <p:cNvSpPr/>
          <p:nvPr/>
        </p:nvSpPr>
        <p:spPr>
          <a:xfrm>
            <a:off x="4723519" y="3258662"/>
            <a:ext cx="3677532" cy="876329"/>
          </a:xfrm>
          <a:prstGeom prst="roundRect">
            <a:avLst>
              <a:gd name="adj" fmla="val 10419"/>
            </a:avLst>
          </a:prstGeom>
          <a:solidFill>
            <a:srgbClr val="92D050"/>
          </a:solidFill>
          <a:effectLst/>
        </p:spPr>
        <p:txBody>
          <a:bodyPr wrap="square" lIns="135000" tIns="81000" rIns="108000" bIns="81000" anchor="ctr" anchorCtr="0">
            <a:noAutofit/>
          </a:bodyPr>
          <a:lstStyle/>
          <a:p>
            <a:r>
              <a:rPr lang="ru-RU" sz="1500" dirty="0">
                <a:solidFill>
                  <a:schemeClr val="bg1"/>
                </a:solidFill>
              </a:rPr>
              <a:t>Выстраивать сетевое взаимодействие между школами/ организациями доп. образования/ объектами культуры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103F3C6D-78A2-4B46-A2A8-EF12083E6583}"/>
              </a:ext>
            </a:extLst>
          </p:cNvPr>
          <p:cNvSpPr txBox="1">
            <a:spLocks/>
          </p:cNvSpPr>
          <p:nvPr/>
        </p:nvSpPr>
        <p:spPr>
          <a:xfrm>
            <a:off x="8166" y="2"/>
            <a:ext cx="4267199" cy="1221580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73869">
              <a:lnSpc>
                <a:spcPct val="88000"/>
              </a:lnSpc>
              <a:tabLst>
                <a:tab pos="2762250" algn="l"/>
              </a:tabLst>
            </a:pPr>
            <a:r>
              <a:rPr lang="ru-RU">
                <a:solidFill>
                  <a:schemeClr val="bg1"/>
                </a:solidFill>
                <a:latin typeface="+mn-lt"/>
              </a:rPr>
              <a:t>Подходы к методике</a:t>
            </a:r>
            <a:br>
              <a:rPr lang="ru-RU">
                <a:solidFill>
                  <a:schemeClr val="bg1"/>
                </a:solidFill>
                <a:latin typeface="+mn-lt"/>
              </a:rPr>
            </a:br>
            <a:r>
              <a:rPr lang="ru-RU">
                <a:solidFill>
                  <a:schemeClr val="bg1"/>
                </a:solidFill>
                <a:latin typeface="+mn-lt"/>
              </a:rPr>
              <a:t>расчета норматива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7938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2BE8632B-6AA4-470B-BDB7-40B28797ED4D}"/>
              </a:ext>
            </a:extLst>
          </p:cNvPr>
          <p:cNvSpPr txBox="1">
            <a:spLocks/>
          </p:cNvSpPr>
          <p:nvPr/>
        </p:nvSpPr>
        <p:spPr>
          <a:xfrm>
            <a:off x="521494" y="8032"/>
            <a:ext cx="5381285" cy="1167493"/>
          </a:xfrm>
          <a:prstGeom prst="rect">
            <a:avLst/>
          </a:prstGeom>
          <a:noFill/>
          <a:ln>
            <a:noFill/>
          </a:ln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8000"/>
              </a:lnSpc>
            </a:pPr>
            <a:r>
              <a:rPr lang="ru-RU" dirty="0">
                <a:solidFill>
                  <a:schemeClr val="bg1"/>
                </a:solidFill>
                <a:latin typeface="+mn-lt"/>
              </a:rPr>
              <a:t>Оценка эффективности</a:t>
            </a:r>
          </a:p>
        </p:txBody>
      </p:sp>
      <p:sp>
        <p:nvSpPr>
          <p:cNvPr id="7" name="Скругленный прямоугольник 4">
            <a:extLst>
              <a:ext uri="{FF2B5EF4-FFF2-40B4-BE49-F238E27FC236}">
                <a16:creationId xmlns:a16="http://schemas.microsoft.com/office/drawing/2014/main" id="{4DE42087-69B0-4F56-BC73-3757320CD3FD}"/>
              </a:ext>
            </a:extLst>
          </p:cNvPr>
          <p:cNvSpPr/>
          <p:nvPr/>
        </p:nvSpPr>
        <p:spPr>
          <a:xfrm>
            <a:off x="521494" y="1478816"/>
            <a:ext cx="2572771" cy="3352790"/>
          </a:xfrm>
          <a:prstGeom prst="roundRect">
            <a:avLst>
              <a:gd name="adj" fmla="val 0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35000" rIns="6858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Оценка изменений системы</a:t>
            </a:r>
            <a:br>
              <a:rPr lang="ru-RU" sz="1600" b="1">
                <a:solidFill>
                  <a:schemeClr val="bg1"/>
                </a:solidFill>
              </a:rPr>
            </a:br>
            <a:r>
              <a:rPr lang="ru-RU" sz="1600" b="1">
                <a:solidFill>
                  <a:schemeClr val="bg1"/>
                </a:solidFill>
              </a:rPr>
              <a:t>управления</a:t>
            </a:r>
            <a:endParaRPr lang="ru-RU" sz="14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Номер слайда 1">
            <a:extLst>
              <a:ext uri="{FF2B5EF4-FFF2-40B4-BE49-F238E27FC236}">
                <a16:creationId xmlns:a16="http://schemas.microsoft.com/office/drawing/2014/main" id="{A96D54BD-968C-469C-BD39-FADFA89EA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9533" y="1145601"/>
            <a:ext cx="1070542" cy="448790"/>
          </a:xfr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800">
                <a:solidFill>
                  <a:schemeClr val="bg1"/>
                </a:solidFill>
              </a:rPr>
              <a:t>1 этап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2C1A930-DB1A-4832-A5AD-7D1D005FAAD9}"/>
              </a:ext>
            </a:extLst>
          </p:cNvPr>
          <p:cNvSpPr/>
          <p:nvPr/>
        </p:nvSpPr>
        <p:spPr>
          <a:xfrm>
            <a:off x="643036" y="2424856"/>
            <a:ext cx="2263938" cy="2270270"/>
          </a:xfrm>
          <a:prstGeom prst="rect">
            <a:avLst/>
          </a:prstGeom>
        </p:spPr>
        <p:txBody>
          <a:bodyPr wrap="square" lIns="72000" tIns="72000" rIns="72000" bIns="72000">
            <a:noAutofit/>
          </a:bodyPr>
          <a:lstStyle/>
          <a:p>
            <a:pPr marL="130969" indent="-130969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cs typeface="Calibri"/>
                <a:sym typeface="Calibri"/>
              </a:rPr>
              <a:t>Необходимо также расширить нормативную базу реализации сетевой формы образовательных программ.</a:t>
            </a:r>
            <a:endParaRPr lang="ru-RU" sz="12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2" name="Скругленный прямоугольник 4">
            <a:extLst>
              <a:ext uri="{FF2B5EF4-FFF2-40B4-BE49-F238E27FC236}">
                <a16:creationId xmlns:a16="http://schemas.microsoft.com/office/drawing/2014/main" id="{4DE42087-69B0-4F56-BC73-3757320CD3FD}"/>
              </a:ext>
            </a:extLst>
          </p:cNvPr>
          <p:cNvSpPr/>
          <p:nvPr/>
        </p:nvSpPr>
        <p:spPr>
          <a:xfrm>
            <a:off x="3436606" y="1478816"/>
            <a:ext cx="2637575" cy="3352790"/>
          </a:xfrm>
          <a:prstGeom prst="roundRect">
            <a:avLst>
              <a:gd name="adj" fmla="val 0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35000" rIns="6858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Оценка</a:t>
            </a:r>
            <a:br>
              <a:rPr lang="ru-RU" sz="1600" b="1">
                <a:solidFill>
                  <a:schemeClr val="bg1"/>
                </a:solidFill>
              </a:rPr>
            </a:br>
            <a:r>
              <a:rPr lang="ru-RU" sz="1600" b="1">
                <a:solidFill>
                  <a:schemeClr val="bg1"/>
                </a:solidFill>
              </a:rPr>
              <a:t>изменения</a:t>
            </a:r>
            <a:br>
              <a:rPr lang="ru-RU" sz="1600" b="1">
                <a:solidFill>
                  <a:schemeClr val="bg1"/>
                </a:solidFill>
              </a:rPr>
            </a:br>
            <a:r>
              <a:rPr lang="ru-RU" sz="1600" b="1">
                <a:solidFill>
                  <a:schemeClr val="bg1"/>
                </a:solidFill>
              </a:rPr>
              <a:t>содержания</a:t>
            </a:r>
            <a:endParaRPr lang="ru-RU" sz="14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3" name="Номер слайда 1">
            <a:extLst>
              <a:ext uri="{FF2B5EF4-FFF2-40B4-BE49-F238E27FC236}">
                <a16:creationId xmlns:a16="http://schemas.microsoft.com/office/drawing/2014/main" id="{A96D54BD-968C-469C-BD39-FADFA89EA9CB}"/>
              </a:ext>
            </a:extLst>
          </p:cNvPr>
          <p:cNvSpPr txBox="1">
            <a:spLocks/>
          </p:cNvSpPr>
          <p:nvPr/>
        </p:nvSpPr>
        <p:spPr>
          <a:xfrm>
            <a:off x="3264645" y="1145601"/>
            <a:ext cx="1070542" cy="4487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>
                <a:solidFill>
                  <a:schemeClr val="bg1"/>
                </a:solidFill>
              </a:rPr>
              <a:t>2 этап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2C1A930-DB1A-4832-A5AD-7D1D005FAAD9}"/>
              </a:ext>
            </a:extLst>
          </p:cNvPr>
          <p:cNvSpPr/>
          <p:nvPr/>
        </p:nvSpPr>
        <p:spPr>
          <a:xfrm>
            <a:off x="3615299" y="2424857"/>
            <a:ext cx="2219119" cy="2106685"/>
          </a:xfrm>
          <a:prstGeom prst="rect">
            <a:avLst/>
          </a:prstGeom>
        </p:spPr>
        <p:txBody>
          <a:bodyPr wrap="square" lIns="72000" tIns="72000" rIns="72000" bIns="72000">
            <a:noAutofit/>
          </a:bodyPr>
          <a:lstStyle/>
          <a:p>
            <a:pPr marL="130969" indent="-130969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cs typeface="Calibri"/>
                <a:sym typeface="Calibri"/>
              </a:rPr>
              <a:t>Возможность выбора учащимся формата/места/педагога для обучения вне географии муниципалитета</a:t>
            </a:r>
          </a:p>
          <a:p>
            <a:pPr marL="130969" indent="-130969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cs typeface="Calibri"/>
                <a:sym typeface="Calibri"/>
              </a:rPr>
              <a:t>Возможность обучения вне школы, слияние ОО с </a:t>
            </a:r>
            <a:r>
              <a:rPr lang="ru-RU" sz="1200" dirty="0" err="1">
                <a:solidFill>
                  <a:schemeClr val="bg1"/>
                </a:solidFill>
                <a:cs typeface="Calibri"/>
                <a:sym typeface="Calibri"/>
              </a:rPr>
              <a:t>ДопО</a:t>
            </a:r>
            <a:endParaRPr lang="ru-RU" sz="1200" dirty="0">
              <a:solidFill>
                <a:schemeClr val="bg1"/>
              </a:solidFill>
              <a:cs typeface="Calibri"/>
              <a:sym typeface="Calibri"/>
            </a:endParaRPr>
          </a:p>
          <a:p>
            <a:pPr marL="130969" indent="-130969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cs typeface="Calibri"/>
                <a:sym typeface="Calibri"/>
              </a:rPr>
              <a:t>Вовлеченность в цифровые платформы обучения</a:t>
            </a:r>
            <a:endParaRPr lang="ru-RU" sz="12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5" name="Скругленный прямоугольник 4">
            <a:extLst>
              <a:ext uri="{FF2B5EF4-FFF2-40B4-BE49-F238E27FC236}">
                <a16:creationId xmlns:a16="http://schemas.microsoft.com/office/drawing/2014/main" id="{4DE42087-69B0-4F56-BC73-3757320CD3FD}"/>
              </a:ext>
            </a:extLst>
          </p:cNvPr>
          <p:cNvSpPr/>
          <p:nvPr/>
        </p:nvSpPr>
        <p:spPr>
          <a:xfrm>
            <a:off x="6398261" y="1460726"/>
            <a:ext cx="2573778" cy="3352790"/>
          </a:xfrm>
          <a:prstGeom prst="roundRect">
            <a:avLst>
              <a:gd name="adj" fmla="val 0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35000" rIns="6858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Оценка</a:t>
            </a:r>
            <a:br>
              <a:rPr lang="ru-RU" sz="1600" b="1">
                <a:solidFill>
                  <a:schemeClr val="bg1"/>
                </a:solidFill>
              </a:rPr>
            </a:br>
            <a:r>
              <a:rPr lang="ru-RU" sz="1600" b="1">
                <a:solidFill>
                  <a:schemeClr val="bg1"/>
                </a:solidFill>
              </a:rPr>
              <a:t>качественных результатов изменений</a:t>
            </a:r>
            <a:endParaRPr lang="ru-RU" sz="14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6" name="Номер слайда 1">
            <a:extLst>
              <a:ext uri="{FF2B5EF4-FFF2-40B4-BE49-F238E27FC236}">
                <a16:creationId xmlns:a16="http://schemas.microsoft.com/office/drawing/2014/main" id="{A96D54BD-968C-469C-BD39-FADFA89EA9CB}"/>
              </a:ext>
            </a:extLst>
          </p:cNvPr>
          <p:cNvSpPr txBox="1">
            <a:spLocks/>
          </p:cNvSpPr>
          <p:nvPr/>
        </p:nvSpPr>
        <p:spPr>
          <a:xfrm>
            <a:off x="6226301" y="1145601"/>
            <a:ext cx="1070542" cy="4487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chemeClr val="bg1"/>
                </a:solidFill>
              </a:rPr>
              <a:t>3 этап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2C1A930-DB1A-4832-A5AD-7D1D005FAAD9}"/>
              </a:ext>
            </a:extLst>
          </p:cNvPr>
          <p:cNvSpPr/>
          <p:nvPr/>
        </p:nvSpPr>
        <p:spPr>
          <a:xfrm>
            <a:off x="6537651" y="2414443"/>
            <a:ext cx="2334900" cy="2205324"/>
          </a:xfrm>
          <a:prstGeom prst="rect">
            <a:avLst/>
          </a:prstGeom>
        </p:spPr>
        <p:txBody>
          <a:bodyPr wrap="square" lIns="72000" tIns="72000" rIns="72000" bIns="72000">
            <a:noAutofit/>
          </a:bodyPr>
          <a:lstStyle/>
          <a:p>
            <a:pPr marL="130969" indent="-130969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200">
                <a:solidFill>
                  <a:schemeClr val="bg1"/>
                </a:solidFill>
                <a:cs typeface="Calibri"/>
                <a:sym typeface="Calibri"/>
              </a:rPr>
              <a:t>Интерес, вовлеченность учащихся в образ.процесс</a:t>
            </a:r>
          </a:p>
          <a:p>
            <a:pPr marL="130969" indent="-130969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200">
                <a:solidFill>
                  <a:schemeClr val="bg1"/>
                </a:solidFill>
                <a:cs typeface="Calibri"/>
                <a:sym typeface="Calibri"/>
              </a:rPr>
              <a:t>Рост качества образования</a:t>
            </a:r>
          </a:p>
          <a:p>
            <a:pPr marL="130969" indent="-130969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200">
                <a:solidFill>
                  <a:schemeClr val="bg1"/>
                </a:solidFill>
                <a:cs typeface="Calibri"/>
                <a:sym typeface="Calibri"/>
              </a:rPr>
              <a:t>Профориентация, «личный путь»</a:t>
            </a:r>
          </a:p>
          <a:p>
            <a:pPr marL="130969" indent="-130969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200">
                <a:solidFill>
                  <a:schemeClr val="bg1"/>
                </a:solidFill>
                <a:cs typeface="Calibri"/>
                <a:sym typeface="Calibri"/>
              </a:rPr>
              <a:t>Изменение роли школы на тьюторскую позицию</a:t>
            </a:r>
          </a:p>
          <a:p>
            <a:pPr marL="130969" indent="-130969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200">
                <a:solidFill>
                  <a:schemeClr val="bg1"/>
                </a:solidFill>
                <a:cs typeface="Calibri"/>
                <a:sym typeface="Calibri"/>
              </a:rPr>
              <a:t>Принципиальное изменение роли учителя</a:t>
            </a:r>
            <a:endParaRPr lang="ru-RU" sz="12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9" name="Облачко с текстом: прямоугольное со скругленными углами 43">
            <a:extLst>
              <a:ext uri="{FF2B5EF4-FFF2-40B4-BE49-F238E27FC236}">
                <a16:creationId xmlns:a16="http://schemas.microsoft.com/office/drawing/2014/main" id="{BB99B85F-5285-43B9-8809-176EECFE54E2}"/>
              </a:ext>
            </a:extLst>
          </p:cNvPr>
          <p:cNvSpPr/>
          <p:nvPr/>
        </p:nvSpPr>
        <p:spPr>
          <a:xfrm>
            <a:off x="5339444" y="130629"/>
            <a:ext cx="3533106" cy="840922"/>
          </a:xfrm>
          <a:prstGeom prst="wedgeRoundRectCallout">
            <a:avLst>
              <a:gd name="adj1" fmla="val -38882"/>
              <a:gd name="adj2" fmla="val 74773"/>
              <a:gd name="adj3" fmla="val 16667"/>
            </a:avLst>
          </a:prstGeom>
          <a:solidFill>
            <a:srgbClr val="FFFFFF">
              <a:alpha val="80000"/>
            </a:srgbClr>
          </a:solidFill>
          <a:ln w="38100" cap="flat" cmpd="sng">
            <a:solidFill>
              <a:schemeClr val="accent1">
                <a:lumMod val="60000"/>
                <a:lumOff val="40000"/>
              </a:schemeClr>
            </a:solidFill>
            <a:prstDash val="sysDash"/>
            <a:miter lim="800000"/>
            <a:headEnd type="none" w="sm" len="sm"/>
            <a:tailEnd type="none" w="sm" len="sm"/>
          </a:ln>
        </p:spPr>
        <p:txBody>
          <a:bodyPr spcFirstLastPara="1" wrap="square" lIns="135000" tIns="135000" rIns="162000" bIns="135000" anchor="ctr" anchorCtr="0">
            <a:noAutofit/>
          </a:bodyPr>
          <a:lstStyle/>
          <a:p>
            <a:pPr>
              <a:lnSpc>
                <a:spcPct val="88000"/>
              </a:lnSpc>
            </a:pPr>
            <a:r>
              <a:rPr lang="ru-RU" sz="1600" dirty="0"/>
              <a:t>Различные показатели</a:t>
            </a:r>
            <a:br>
              <a:rPr lang="ru-RU" sz="1600" dirty="0"/>
            </a:br>
            <a:r>
              <a:rPr lang="ru-RU" sz="1600" dirty="0"/>
              <a:t>на каждом этапе внедрения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204075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D85629ED-5C9E-4963-9E49-9CE2EDBEC94C}"/>
              </a:ext>
            </a:extLst>
          </p:cNvPr>
          <p:cNvSpPr txBox="1">
            <a:spLocks/>
          </p:cNvSpPr>
          <p:nvPr/>
        </p:nvSpPr>
        <p:spPr>
          <a:xfrm>
            <a:off x="5902780" y="2570101"/>
            <a:ext cx="2007351" cy="2573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135000" tIns="81000" rIns="162000" bIns="81000" rtlCol="0" anchor="ctr">
            <a:noAutofit/>
          </a:bodyPr>
          <a:lstStyle/>
          <a:p>
            <a:pPr algn="ctr" defTabSz="914333">
              <a:lnSpc>
                <a:spcPct val="88000"/>
              </a:lnSpc>
              <a:defRPr/>
            </a:pPr>
            <a:endParaRPr lang="ru-RU" sz="1300" dirty="0">
              <a:solidFill>
                <a:schemeClr val="tx1"/>
              </a:solidFill>
            </a:endParaRPr>
          </a:p>
          <a:p>
            <a:pPr algn="ctr" defTabSz="914333">
              <a:lnSpc>
                <a:spcPct val="88000"/>
              </a:lnSpc>
              <a:defRPr/>
            </a:pPr>
            <a:endParaRPr lang="ru-RU" sz="1300" dirty="0">
              <a:solidFill>
                <a:schemeClr val="tx1"/>
              </a:solidFill>
            </a:endParaRPr>
          </a:p>
          <a:p>
            <a:pPr algn="ctr" defTabSz="914333">
              <a:lnSpc>
                <a:spcPct val="88000"/>
              </a:lnSpc>
              <a:defRPr/>
            </a:pPr>
            <a:r>
              <a:rPr lang="ru-RU" sz="1200" dirty="0">
                <a:solidFill>
                  <a:schemeClr val="tx1"/>
                </a:solidFill>
              </a:rPr>
              <a:t>Институт проблем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образовательной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политики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«Эврика»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33F2380-FB7A-4941-8012-BA996EE6C2B1}"/>
              </a:ext>
            </a:extLst>
          </p:cNvPr>
          <p:cNvSpPr/>
          <p:nvPr/>
        </p:nvSpPr>
        <p:spPr>
          <a:xfrm>
            <a:off x="6034647" y="4550607"/>
            <a:ext cx="18754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100000"/>
            </a:pPr>
            <a:r>
              <a:rPr lang="en-US" sz="1400" spc="200" dirty="0"/>
              <a:t>eurekanet.ru</a:t>
            </a:r>
            <a:endParaRPr lang="ru-RU" sz="1400" spc="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320" y="2880361"/>
            <a:ext cx="1143002" cy="61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6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 txBox="1">
            <a:spLocks/>
          </p:cNvSpPr>
          <p:nvPr/>
        </p:nvSpPr>
        <p:spPr>
          <a:xfrm>
            <a:off x="521494" y="1351947"/>
            <a:ext cx="4340828" cy="5545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08000" tIns="108000" rIns="108000" bIns="108000" rtlCol="0" anchor="ctr" anchorCtr="0">
            <a:noAutofit/>
          </a:bodyPr>
          <a:lstStyle/>
          <a:p>
            <a:pPr marL="136922"/>
            <a:r>
              <a:rPr lang="ru-RU" sz="1650" dirty="0"/>
              <a:t>Несоответствие предмета деятельности предмету оплаты 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21494" y="3090784"/>
            <a:ext cx="4340823" cy="8045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08000" tIns="108000" rIns="108000" bIns="108000" rtlCol="0" anchor="ctr" anchorCtr="0">
            <a:noAutofit/>
          </a:bodyPr>
          <a:lstStyle>
            <a:defPPr>
              <a:defRPr lang="ru-RU"/>
            </a:defPPr>
            <a:lvl1pPr marL="182563" lvl="0">
              <a:defRPr sz="2400"/>
            </a:lvl1pPr>
          </a:lstStyle>
          <a:p>
            <a:r>
              <a:rPr lang="ru-RU" sz="1650" dirty="0"/>
              <a:t>Невозможность единой государственной (региональной) кадровой политики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688896" y="3979072"/>
            <a:ext cx="3474009" cy="8882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334566" indent="-334566">
              <a:buFont typeface="Wingdings" panose="05000000000000000000" pitchFamily="2" charset="2"/>
              <a:buChar char="q"/>
            </a:pPr>
            <a:r>
              <a:rPr lang="ru-RU" sz="1500" dirty="0"/>
              <a:t> Между регионами</a:t>
            </a:r>
          </a:p>
          <a:p>
            <a:pPr marL="334566" indent="-334566">
              <a:buFont typeface="Wingdings" panose="05000000000000000000" pitchFamily="2" charset="2"/>
              <a:buChar char="q"/>
            </a:pPr>
            <a:r>
              <a:rPr lang="ru-RU" sz="1500" dirty="0"/>
              <a:t> Между муниципалитетами</a:t>
            </a:r>
          </a:p>
          <a:p>
            <a:pPr marL="334566" indent="-334566">
              <a:buFont typeface="Wingdings" panose="05000000000000000000" pitchFamily="2" charset="2"/>
              <a:buChar char="q"/>
            </a:pPr>
            <a:r>
              <a:rPr lang="ru-RU" sz="1500" dirty="0"/>
              <a:t> Между школами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521494" y="1979653"/>
            <a:ext cx="4340828" cy="1048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08000" tIns="108000" rIns="108000" bIns="108000" rtlCol="0" anchor="ctr" anchorCtr="0">
            <a:noAutofit/>
          </a:bodyPr>
          <a:lstStyle>
            <a:defPPr>
              <a:defRPr lang="ru-RU"/>
            </a:defPPr>
            <a:lvl1pPr marL="182563" lvl="0">
              <a:defRPr sz="2400"/>
            </a:lvl1pPr>
          </a:lstStyle>
          <a:p>
            <a:r>
              <a:rPr lang="ru-RU" sz="1650" dirty="0"/>
              <a:t>Отсутствие фактического нормативного (формульного) финансирования и единой системы оплата труда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91406EB-D114-4B95-BD82-A44984AF4D47}"/>
              </a:ext>
            </a:extLst>
          </p:cNvPr>
          <p:cNvCxnSpPr/>
          <p:nvPr/>
        </p:nvCxnSpPr>
        <p:spPr>
          <a:xfrm>
            <a:off x="7584931" y="-4081265"/>
            <a:ext cx="266203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">
            <a:extLst>
              <a:ext uri="{FF2B5EF4-FFF2-40B4-BE49-F238E27FC236}">
                <a16:creationId xmlns:a16="http://schemas.microsoft.com/office/drawing/2014/main" id="{103F3C6D-78A2-4B46-A2A8-EF12083E658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1" cy="1221581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7916"/>
            <a:r>
              <a:rPr lang="ru-RU" sz="4400">
                <a:solidFill>
                  <a:schemeClr val="bg1"/>
                </a:solidFill>
              </a:rPr>
              <a:t>Проблематика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24" name="Облачко с текстом: прямоугольное со скругленными углами 26">
            <a:extLst>
              <a:ext uri="{FF2B5EF4-FFF2-40B4-BE49-F238E27FC236}">
                <a16:creationId xmlns:a16="http://schemas.microsoft.com/office/drawing/2014/main" id="{8A08E46C-677A-49BF-9CF5-6BDF66D40784}"/>
              </a:ext>
            </a:extLst>
          </p:cNvPr>
          <p:cNvSpPr/>
          <p:nvPr/>
        </p:nvSpPr>
        <p:spPr>
          <a:xfrm>
            <a:off x="5143500" y="3251704"/>
            <a:ext cx="3714750" cy="1410725"/>
          </a:xfrm>
          <a:prstGeom prst="wedgeRoundRectCallout">
            <a:avLst>
              <a:gd name="adj1" fmla="val -49932"/>
              <a:gd name="adj2" fmla="val -8819"/>
              <a:gd name="adj3" fmla="val 16667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9000" tIns="34290" rIns="270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50">
                <a:solidFill>
                  <a:schemeClr val="tx1"/>
                </a:solidFill>
              </a:rPr>
              <a:t>Невозможность институциональной реализации страновых проектов – только</a:t>
            </a:r>
            <a:br>
              <a:rPr lang="en-US" sz="1650">
                <a:solidFill>
                  <a:schemeClr val="tx1"/>
                </a:solidFill>
              </a:rPr>
            </a:br>
            <a:r>
              <a:rPr lang="ru-RU" sz="1650">
                <a:solidFill>
                  <a:schemeClr val="tx1"/>
                </a:solidFill>
              </a:rPr>
              <a:t>в «ручном формате»</a:t>
            </a:r>
            <a:endParaRPr lang="ru-RU" sz="1650" dirty="0">
              <a:solidFill>
                <a:schemeClr val="tx1"/>
              </a:solidFill>
            </a:endParaRPr>
          </a:p>
        </p:txBody>
      </p:sp>
      <p:sp>
        <p:nvSpPr>
          <p:cNvPr id="25" name="Google Shape;175;p29">
            <a:extLst>
              <a:ext uri="{FF2B5EF4-FFF2-40B4-BE49-F238E27FC236}">
                <a16:creationId xmlns:a16="http://schemas.microsoft.com/office/drawing/2014/main" id="{A5E340E4-385E-4696-9900-09FD1B8E91CC}"/>
              </a:ext>
            </a:extLst>
          </p:cNvPr>
          <p:cNvSpPr/>
          <p:nvPr/>
        </p:nvSpPr>
        <p:spPr>
          <a:xfrm>
            <a:off x="5150324" y="1418792"/>
            <a:ext cx="3714750" cy="1623172"/>
          </a:xfrm>
          <a:prstGeom prst="wedgeRectCallout">
            <a:avLst>
              <a:gd name="adj1" fmla="val -38255"/>
              <a:gd name="adj2" fmla="val 69172"/>
            </a:avLst>
          </a:prstGeom>
          <a:solidFill>
            <a:schemeClr val="bg1"/>
          </a:solidFill>
          <a:ln w="38100" cap="flat" cmpd="sng">
            <a:solidFill>
              <a:schemeClr val="accent1">
                <a:lumMod val="60000"/>
                <a:lumOff val="40000"/>
              </a:schemeClr>
            </a:solidFill>
            <a:prstDash val="sysDash"/>
            <a:miter lim="800000"/>
            <a:headEnd type="none" w="sm" len="sm"/>
            <a:tailEnd type="none" w="sm" len="sm"/>
          </a:ln>
        </p:spPr>
        <p:txBody>
          <a:bodyPr spcFirstLastPara="1" wrap="square" lIns="135000" tIns="135000" rIns="270000" bIns="54000" anchor="ctr" anchorCtr="0">
            <a:noAutofit/>
          </a:bodyPr>
          <a:lstStyle/>
          <a:p>
            <a:pPr algn="r"/>
            <a:r>
              <a:rPr lang="ru-RU" sz="1800" kern="600" spc="75" dirty="0">
                <a:solidFill>
                  <a:srgbClr val="0070C0"/>
                </a:solidFill>
              </a:rPr>
              <a:t>Неравенство образовательных возможностей</a:t>
            </a:r>
            <a:br>
              <a:rPr lang="en-US" sz="1800" kern="600" spc="75" dirty="0">
                <a:solidFill>
                  <a:srgbClr val="0070C0"/>
                </a:solidFill>
              </a:rPr>
            </a:br>
            <a:r>
              <a:rPr lang="ru-RU" sz="1800" kern="600" spc="75" dirty="0">
                <a:solidFill>
                  <a:srgbClr val="0070C0"/>
                </a:solidFill>
              </a:rPr>
              <a:t>выступает ограничителем роста качества</a:t>
            </a:r>
            <a:endParaRPr lang="ru-RU" sz="3000" kern="600" spc="75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453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637" y="1942905"/>
            <a:ext cx="6374331" cy="2473648"/>
          </a:xfrm>
        </p:spPr>
        <p:txBody>
          <a:bodyPr>
            <a:noAutofit/>
          </a:bodyPr>
          <a:lstStyle/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ru-RU" b="1" dirty="0"/>
              <a:t>ЦЕЛЬ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ru-RU" dirty="0"/>
              <a:t>Создание институциональных условий для усиления государственных гарантий доступного и качественного образования 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ru-RU" dirty="0"/>
              <a:t>для всего населения Российской Федерации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5" y="2050542"/>
            <a:ext cx="1350344" cy="1350344"/>
          </a:xfrm>
          <a:prstGeom prst="rect">
            <a:avLst/>
          </a:prstGeom>
        </p:spPr>
      </p:pic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103F3C6D-78A2-4B46-A2A8-EF12083E6583}"/>
              </a:ext>
            </a:extLst>
          </p:cNvPr>
          <p:cNvSpPr txBox="1">
            <a:spLocks/>
          </p:cNvSpPr>
          <p:nvPr/>
        </p:nvSpPr>
        <p:spPr>
          <a:xfrm>
            <a:off x="1" y="2"/>
            <a:ext cx="9144001" cy="1221580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73869" indent="-2381">
              <a:lnSpc>
                <a:spcPct val="88000"/>
              </a:lnSpc>
            </a:pPr>
            <a:r>
              <a:rPr lang="ru-RU" sz="4400" dirty="0">
                <a:solidFill>
                  <a:schemeClr val="bg1"/>
                </a:solidFill>
                <a:latin typeface="+mn-lt"/>
              </a:rPr>
              <a:t>Проект</a:t>
            </a: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E36F06F2-D2CE-439A-B5B5-52DF14EF6D84}"/>
              </a:ext>
            </a:extLst>
          </p:cNvPr>
          <p:cNvSpPr txBox="1">
            <a:spLocks/>
          </p:cNvSpPr>
          <p:nvPr/>
        </p:nvSpPr>
        <p:spPr>
          <a:xfrm>
            <a:off x="2309960" y="851154"/>
            <a:ext cx="6312546" cy="9509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08000" tIns="108000" rIns="108000" bIns="108000" rtlCol="0" anchor="ctr" anchorCtr="0">
            <a:noAutofit/>
          </a:bodyPr>
          <a:lstStyle>
            <a:defPPr>
              <a:defRPr lang="ru-RU"/>
            </a:defPPr>
            <a:lvl1pPr marL="182563" lvl="0">
              <a:defRPr sz="22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1650" dirty="0"/>
              <a:t>Разработка эффективных муниципальных  моделей </a:t>
            </a:r>
          </a:p>
          <a:p>
            <a:r>
              <a:rPr lang="ru-RU" sz="1650" dirty="0"/>
              <a:t>управления системой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626264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ED432498-7DD5-4091-9412-F960FEB62AA0}"/>
              </a:ext>
            </a:extLst>
          </p:cNvPr>
          <p:cNvSpPr/>
          <p:nvPr/>
        </p:nvSpPr>
        <p:spPr>
          <a:xfrm>
            <a:off x="521494" y="1756345"/>
            <a:ext cx="1791135" cy="137873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54000" tIns="54000" rIns="54000" bIns="54000" anchor="ctr" anchorCtr="0">
            <a:noAutofit/>
          </a:bodyPr>
          <a:lstStyle/>
          <a:p>
            <a:pPr marL="90486" indent="-3175">
              <a:lnSpc>
                <a:spcPct val="88000"/>
              </a:lnSpc>
              <a:buClr>
                <a:schemeClr val="dk1"/>
              </a:buClr>
              <a:buSzPts val="2800"/>
            </a:pPr>
            <a:r>
              <a:rPr lang="ru-RU" sz="1500" b="1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Школа в столице региона</a:t>
            </a:r>
            <a:endParaRPr lang="ru-RU" sz="15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594D9C-97A1-4B7C-9320-5307CE8D060D}"/>
              </a:ext>
            </a:extLst>
          </p:cNvPr>
          <p:cNvSpPr/>
          <p:nvPr/>
        </p:nvSpPr>
        <p:spPr>
          <a:xfrm>
            <a:off x="2467996" y="1756345"/>
            <a:ext cx="1723829" cy="13787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txBody>
          <a:bodyPr wrap="square" lIns="108000" tIns="108000" rIns="108000" bIns="108000" anchor="ctr">
            <a:noAutofit/>
          </a:bodyPr>
          <a:lstStyle/>
          <a:p>
            <a:pPr marL="93661">
              <a:lnSpc>
                <a:spcPct val="88000"/>
              </a:lnSpc>
              <a:buClr>
                <a:schemeClr val="dk1"/>
              </a:buClr>
              <a:buSzPts val="2800"/>
            </a:pPr>
            <a:r>
              <a:rPr lang="ru-RU" sz="1200" dirty="0"/>
              <a:t>Объем бюджетного финансирования ГМЗ:</a:t>
            </a:r>
          </a:p>
          <a:p>
            <a:pPr marL="93661">
              <a:lnSpc>
                <a:spcPct val="88000"/>
              </a:lnSpc>
              <a:buClr>
                <a:schemeClr val="dk1"/>
              </a:buClr>
              <a:buSzPts val="2800"/>
            </a:pPr>
            <a:endParaRPr lang="ru-RU" sz="1600" b="1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93661">
              <a:lnSpc>
                <a:spcPct val="88000"/>
              </a:lnSpc>
              <a:buClr>
                <a:schemeClr val="dk1"/>
              </a:buClr>
              <a:buSzPts val="2800"/>
            </a:pPr>
            <a:r>
              <a:rPr lang="ru-RU" sz="16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66 тыс. руб.</a:t>
            </a:r>
            <a:endParaRPr lang="en-GB" sz="16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94AEDFC-3D76-4D01-B0B5-6195F32FB1EB}"/>
              </a:ext>
            </a:extLst>
          </p:cNvPr>
          <p:cNvSpPr/>
          <p:nvPr/>
        </p:nvSpPr>
        <p:spPr>
          <a:xfrm>
            <a:off x="560988" y="3299503"/>
            <a:ext cx="1791135" cy="9958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54000" tIns="54000" rIns="54000" bIns="54000" anchor="ctr" anchorCtr="0">
            <a:noAutofit/>
          </a:bodyPr>
          <a:lstStyle/>
          <a:p>
            <a:pPr marL="90486" indent="-3175">
              <a:lnSpc>
                <a:spcPct val="88000"/>
              </a:lnSpc>
              <a:buClr>
                <a:schemeClr val="dk1"/>
              </a:buClr>
              <a:buSzPts val="2800"/>
            </a:pPr>
            <a:r>
              <a:rPr lang="ru-RU" sz="1500" b="1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Школа в отдаленном муниципалитете</a:t>
            </a:r>
            <a:endParaRPr lang="ru-RU" sz="15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ADBCEE9-F5DD-4A58-8D75-A409EF723A09}"/>
              </a:ext>
            </a:extLst>
          </p:cNvPr>
          <p:cNvSpPr/>
          <p:nvPr/>
        </p:nvSpPr>
        <p:spPr>
          <a:xfrm>
            <a:off x="2467996" y="3299503"/>
            <a:ext cx="1675475" cy="10106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</p:spPr>
        <p:txBody>
          <a:bodyPr wrap="square" lIns="108000" tIns="108000" rIns="108000" bIns="108000" anchor="ctr">
            <a:noAutofit/>
          </a:bodyPr>
          <a:lstStyle/>
          <a:p>
            <a:pPr marL="93661">
              <a:lnSpc>
                <a:spcPct val="88000"/>
              </a:lnSpc>
              <a:buClr>
                <a:schemeClr val="dk1"/>
              </a:buClr>
              <a:buSzPts val="2800"/>
            </a:pPr>
            <a:r>
              <a:rPr lang="ru-RU" sz="16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126 тыс. руб.</a:t>
            </a:r>
            <a:endParaRPr lang="en-GB" sz="16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C83E840-B707-442E-A7F3-91F442DD2727}"/>
              </a:ext>
            </a:extLst>
          </p:cNvPr>
          <p:cNvSpPr/>
          <p:nvPr/>
        </p:nvSpPr>
        <p:spPr>
          <a:xfrm>
            <a:off x="4297169" y="1756345"/>
            <a:ext cx="1577132" cy="13787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txBody>
          <a:bodyPr wrap="square" lIns="108000" tIns="108000" rIns="108000" bIns="108000" anchor="ctr">
            <a:noAutofit/>
          </a:bodyPr>
          <a:lstStyle/>
          <a:p>
            <a:pPr marL="93661">
              <a:lnSpc>
                <a:spcPct val="88000"/>
              </a:lnSpc>
              <a:buClr>
                <a:schemeClr val="dk1"/>
              </a:buClr>
              <a:buSzPts val="2800"/>
            </a:pPr>
            <a:r>
              <a:rPr lang="ru-RU" sz="1200" dirty="0"/>
              <a:t>Объем целевых бюджетных субсидий:</a:t>
            </a:r>
          </a:p>
          <a:p>
            <a:pPr marL="93661">
              <a:lnSpc>
                <a:spcPct val="88000"/>
              </a:lnSpc>
              <a:buClr>
                <a:schemeClr val="dk1"/>
              </a:buClr>
              <a:buSzPts val="2800"/>
            </a:pPr>
            <a:endParaRPr lang="ru-RU" sz="1600" b="1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93661">
              <a:lnSpc>
                <a:spcPct val="88000"/>
              </a:lnSpc>
              <a:buClr>
                <a:schemeClr val="dk1"/>
              </a:buClr>
              <a:buSzPts val="2800"/>
            </a:pPr>
            <a:r>
              <a:rPr lang="ru-RU" sz="16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7 тыс. руб.</a:t>
            </a:r>
            <a:endParaRPr lang="en-GB" sz="16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366446F-72F8-4479-9AC6-D628837C6798}"/>
              </a:ext>
            </a:extLst>
          </p:cNvPr>
          <p:cNvSpPr/>
          <p:nvPr/>
        </p:nvSpPr>
        <p:spPr>
          <a:xfrm>
            <a:off x="4297168" y="3299503"/>
            <a:ext cx="1577132" cy="10106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</p:spPr>
        <p:txBody>
          <a:bodyPr wrap="square" lIns="108000" tIns="108000" rIns="108000" bIns="108000" anchor="ctr">
            <a:noAutofit/>
          </a:bodyPr>
          <a:lstStyle/>
          <a:p>
            <a:pPr marL="93661">
              <a:lnSpc>
                <a:spcPct val="88000"/>
              </a:lnSpc>
              <a:buClr>
                <a:schemeClr val="dk1"/>
              </a:buClr>
              <a:buSzPts val="2800"/>
            </a:pPr>
            <a:r>
              <a:rPr lang="ru-RU" sz="16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11 тыс. руб.</a:t>
            </a:r>
            <a:endParaRPr lang="en-GB" sz="16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3C722A3-973B-46D7-A122-629DFFDAF1E1}"/>
              </a:ext>
            </a:extLst>
          </p:cNvPr>
          <p:cNvSpPr/>
          <p:nvPr/>
        </p:nvSpPr>
        <p:spPr>
          <a:xfrm>
            <a:off x="6011670" y="1756345"/>
            <a:ext cx="1439503" cy="13787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txBody>
          <a:bodyPr wrap="square" lIns="108000" tIns="108000" rIns="108000" bIns="108000" anchor="ctr">
            <a:noAutofit/>
          </a:bodyPr>
          <a:lstStyle/>
          <a:p>
            <a:pPr marL="93661">
              <a:lnSpc>
                <a:spcPct val="88000"/>
              </a:lnSpc>
              <a:buClr>
                <a:schemeClr val="dk1"/>
              </a:buClr>
              <a:buSzPts val="2800"/>
            </a:pPr>
            <a:r>
              <a:rPr lang="ru-RU" sz="1200" dirty="0"/>
              <a:t>Расходы на ФОТ:</a:t>
            </a:r>
          </a:p>
          <a:p>
            <a:pPr marL="93661">
              <a:lnSpc>
                <a:spcPct val="88000"/>
              </a:lnSpc>
              <a:buClr>
                <a:schemeClr val="dk1"/>
              </a:buClr>
              <a:buSzPts val="2800"/>
            </a:pPr>
            <a:endParaRPr lang="ru-RU" sz="1600" b="1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93661">
              <a:lnSpc>
                <a:spcPct val="88000"/>
              </a:lnSpc>
              <a:buClr>
                <a:schemeClr val="dk1"/>
              </a:buClr>
              <a:buSzPts val="2800"/>
            </a:pPr>
            <a:endParaRPr lang="ru-RU" sz="1600" b="1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93661">
              <a:lnSpc>
                <a:spcPct val="88000"/>
              </a:lnSpc>
              <a:buClr>
                <a:schemeClr val="dk1"/>
              </a:buClr>
              <a:buSzPts val="2800"/>
            </a:pPr>
            <a:r>
              <a:rPr lang="ru-RU" sz="16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51 тыс. руб.</a:t>
            </a:r>
            <a:endParaRPr lang="en-GB" sz="16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1476C01-1D3B-4167-BF41-553ECCDFB6D3}"/>
              </a:ext>
            </a:extLst>
          </p:cNvPr>
          <p:cNvSpPr/>
          <p:nvPr/>
        </p:nvSpPr>
        <p:spPr>
          <a:xfrm>
            <a:off x="6011669" y="3299503"/>
            <a:ext cx="1439504" cy="10106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</p:spPr>
        <p:txBody>
          <a:bodyPr wrap="square" lIns="108000" tIns="108000" rIns="108000" bIns="108000" anchor="ctr">
            <a:noAutofit/>
          </a:bodyPr>
          <a:lstStyle/>
          <a:p>
            <a:pPr marL="93661">
              <a:lnSpc>
                <a:spcPct val="88000"/>
              </a:lnSpc>
              <a:buClr>
                <a:schemeClr val="dk1"/>
              </a:buClr>
              <a:buSzPts val="2800"/>
            </a:pPr>
            <a:r>
              <a:rPr lang="ru-RU" sz="16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98 тыс. руб.</a:t>
            </a:r>
            <a:endParaRPr lang="en-GB" sz="16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265DEC9-0697-468D-858A-E2704AAF311C}"/>
              </a:ext>
            </a:extLst>
          </p:cNvPr>
          <p:cNvSpPr/>
          <p:nvPr/>
        </p:nvSpPr>
        <p:spPr>
          <a:xfrm>
            <a:off x="7556517" y="1756345"/>
            <a:ext cx="1387457" cy="13787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txBody>
          <a:bodyPr wrap="square" lIns="108000" tIns="108000" rIns="108000" bIns="108000" anchor="ctr">
            <a:noAutofit/>
          </a:bodyPr>
          <a:lstStyle/>
          <a:p>
            <a:pPr marL="93661">
              <a:lnSpc>
                <a:spcPct val="88000"/>
              </a:lnSpc>
              <a:buClr>
                <a:schemeClr val="dk1"/>
              </a:buClr>
              <a:buSzPts val="2800"/>
            </a:pPr>
            <a:r>
              <a:rPr lang="ru-RU" sz="1200" dirty="0"/>
              <a:t>Материальное обеспечение:</a:t>
            </a:r>
          </a:p>
          <a:p>
            <a:pPr marL="93661">
              <a:lnSpc>
                <a:spcPct val="88000"/>
              </a:lnSpc>
              <a:buClr>
                <a:schemeClr val="dk1"/>
              </a:buClr>
              <a:buSzPts val="2800"/>
            </a:pPr>
            <a:endParaRPr lang="ru-RU" sz="1600" b="1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93661">
              <a:lnSpc>
                <a:spcPct val="88000"/>
              </a:lnSpc>
              <a:buClr>
                <a:schemeClr val="dk1"/>
              </a:buClr>
              <a:buSzPts val="2800"/>
            </a:pPr>
            <a:r>
              <a:rPr lang="ru-RU" sz="16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11 тыс. руб.</a:t>
            </a:r>
            <a:endParaRPr lang="en-GB" sz="16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24DDFE0-F07A-4773-86F4-EE5A2626E2B2}"/>
              </a:ext>
            </a:extLst>
          </p:cNvPr>
          <p:cNvSpPr/>
          <p:nvPr/>
        </p:nvSpPr>
        <p:spPr>
          <a:xfrm>
            <a:off x="7556517" y="3299503"/>
            <a:ext cx="1387456" cy="10106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</p:spPr>
        <p:txBody>
          <a:bodyPr wrap="square" lIns="108000" tIns="108000" rIns="108000" bIns="108000" anchor="ctr">
            <a:noAutofit/>
          </a:bodyPr>
          <a:lstStyle/>
          <a:p>
            <a:pPr marL="93661">
              <a:lnSpc>
                <a:spcPct val="88000"/>
              </a:lnSpc>
              <a:buClr>
                <a:schemeClr val="dk1"/>
              </a:buClr>
              <a:buSzPts val="2800"/>
            </a:pPr>
            <a:r>
              <a:rPr lang="ru-RU" sz="16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29 тыс. руб.</a:t>
            </a:r>
            <a:endParaRPr lang="en-GB" sz="16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99896DEC-242A-4DD3-B911-EECC07427107}"/>
              </a:ext>
            </a:extLst>
          </p:cNvPr>
          <p:cNvSpPr txBox="1">
            <a:spLocks/>
          </p:cNvSpPr>
          <p:nvPr/>
        </p:nvSpPr>
        <p:spPr>
          <a:xfrm>
            <a:off x="468803" y="1286742"/>
            <a:ext cx="4639662" cy="33981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500" dirty="0"/>
              <a:t> Неравенство между  муниципалитетами и школами</a:t>
            </a:r>
          </a:p>
        </p:txBody>
      </p:sp>
      <p:pic>
        <p:nvPicPr>
          <p:cNvPr id="31" name="Picture 2" descr="https://s3.amazonaws.com/media-p.slid.es/uploads/mopdobopot/images/1220476/2000px-GullBraceDown.svg.png">
            <a:extLst>
              <a:ext uri="{FF2B5EF4-FFF2-40B4-BE49-F238E27FC236}">
                <a16:creationId xmlns:a16="http://schemas.microsoft.com/office/drawing/2014/main" id="{CE567ED3-8415-4367-B3CA-5C9EFD812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67996" y="1508760"/>
            <a:ext cx="3406305" cy="24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Google Shape;175;p29">
            <a:extLst>
              <a:ext uri="{FF2B5EF4-FFF2-40B4-BE49-F238E27FC236}">
                <a16:creationId xmlns:a16="http://schemas.microsoft.com/office/drawing/2014/main" id="{A5E340E4-385E-4696-9900-09FD1B8E91CC}"/>
              </a:ext>
            </a:extLst>
          </p:cNvPr>
          <p:cNvSpPr/>
          <p:nvPr/>
        </p:nvSpPr>
        <p:spPr>
          <a:xfrm>
            <a:off x="564816" y="4377788"/>
            <a:ext cx="4791283" cy="614183"/>
          </a:xfrm>
          <a:prstGeom prst="wedgeRectCallout">
            <a:avLst>
              <a:gd name="adj1" fmla="val 34959"/>
              <a:gd name="adj2" fmla="val -87919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9000" tIns="34290" rIns="270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50"/>
              </a:spcAft>
            </a:pPr>
            <a:r>
              <a:rPr lang="ru-RU" sz="1275" spc="75" dirty="0">
                <a:solidFill>
                  <a:schemeClr val="tx1"/>
                </a:solidFill>
              </a:rPr>
              <a:t>Отдаленные школы обходятся бюджету вдвое дороже</a:t>
            </a:r>
            <a:r>
              <a:rPr lang="ru-RU" sz="1275" spc="75">
                <a:solidFill>
                  <a:schemeClr val="tx1"/>
                </a:solidFill>
              </a:rPr>
              <a:t>, </a:t>
            </a:r>
            <a:br>
              <a:rPr lang="en-US" sz="1275" spc="75">
                <a:solidFill>
                  <a:schemeClr val="tx1"/>
                </a:solidFill>
              </a:rPr>
            </a:br>
            <a:r>
              <a:rPr lang="ru-RU" sz="1275" spc="75">
                <a:solidFill>
                  <a:schemeClr val="tx1"/>
                </a:solidFill>
              </a:rPr>
              <a:t>но  </a:t>
            </a:r>
            <a:r>
              <a:rPr lang="ru-RU" sz="1275" spc="75" dirty="0">
                <a:solidFill>
                  <a:schemeClr val="tx1"/>
                </a:solidFill>
              </a:rPr>
              <a:t>качество образования значительно ниже.</a:t>
            </a:r>
          </a:p>
        </p:txBody>
      </p:sp>
      <p:sp>
        <p:nvSpPr>
          <p:cNvPr id="30" name="Заголовок 2">
            <a:extLst>
              <a:ext uri="{FF2B5EF4-FFF2-40B4-BE49-F238E27FC236}">
                <a16:creationId xmlns:a16="http://schemas.microsoft.com/office/drawing/2014/main" id="{E55C5C2C-7173-43A4-BF1A-2C7609BB3E03}"/>
              </a:ext>
            </a:extLst>
          </p:cNvPr>
          <p:cNvSpPr txBox="1">
            <a:spLocks/>
          </p:cNvSpPr>
          <p:nvPr/>
        </p:nvSpPr>
        <p:spPr>
          <a:xfrm>
            <a:off x="-1" y="3379"/>
            <a:ext cx="9144001" cy="1218203"/>
          </a:xfrm>
          <a:prstGeom prst="rect">
            <a:avLst/>
          </a:prstGeom>
          <a:solidFill>
            <a:srgbClr val="F79646"/>
          </a:solidFill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marL="631825" indent="-3175" defTabSz="685800">
              <a:lnSpc>
                <a:spcPct val="88000"/>
              </a:lnSpc>
              <a:spcBef>
                <a:spcPct val="0"/>
              </a:spcBef>
              <a:buNone/>
              <a:defRPr sz="4400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pPr marL="450850">
              <a:tabLst>
                <a:tab pos="450850" algn="l"/>
              </a:tabLst>
            </a:pPr>
            <a:r>
              <a:rPr lang="ru-RU" sz="3300"/>
              <a:t>Бюджетные расходы на 1 учащегося</a:t>
            </a:r>
            <a:endParaRPr lang="ru-RU" sz="3300" dirty="0"/>
          </a:p>
        </p:txBody>
      </p:sp>
      <p:sp>
        <p:nvSpPr>
          <p:cNvPr id="34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74CB907E-0636-4235-BBBE-14AA53E17EB0}"/>
              </a:ext>
            </a:extLst>
          </p:cNvPr>
          <p:cNvSpPr/>
          <p:nvPr/>
        </p:nvSpPr>
        <p:spPr>
          <a:xfrm>
            <a:off x="5781295" y="905256"/>
            <a:ext cx="3169835" cy="1001965"/>
          </a:xfrm>
          <a:prstGeom prst="wedgeRoundRectCallout">
            <a:avLst>
              <a:gd name="adj1" fmla="val -34773"/>
              <a:gd name="adj2" fmla="val 64690"/>
              <a:gd name="adj3" fmla="val 16667"/>
            </a:avLst>
          </a:prstGeom>
          <a:solidFill>
            <a:schemeClr val="bg1"/>
          </a:solidFill>
          <a:ln w="57150">
            <a:solidFill>
              <a:schemeClr val="accent6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08000" tIns="108000" rIns="108000" bIns="108000" rtlCol="0" anchor="ctr" anchorCtr="0">
            <a:noAutofit/>
          </a:bodyPr>
          <a:lstStyle/>
          <a:p>
            <a:pPr algn="r"/>
            <a:r>
              <a:rPr lang="ru-RU" sz="1275" dirty="0"/>
              <a:t>Усредненные данные по </a:t>
            </a:r>
            <a:r>
              <a:rPr lang="ru-RU" sz="1275"/>
              <a:t>выборке </a:t>
            </a:r>
            <a:br>
              <a:rPr lang="en-US" sz="1275"/>
            </a:br>
            <a:r>
              <a:rPr lang="ru-RU" sz="1275"/>
              <a:t>760 </a:t>
            </a:r>
            <a:r>
              <a:rPr lang="ru-RU" sz="1275" dirty="0"/>
              <a:t>школ из 79 регионов РФ </a:t>
            </a:r>
          </a:p>
          <a:p>
            <a:pPr algn="r"/>
            <a:r>
              <a:rPr lang="ru-RU" sz="1275" dirty="0"/>
              <a:t>на </a:t>
            </a:r>
            <a:r>
              <a:rPr lang="ru-RU" sz="1275"/>
              <a:t>основе отчетов</a:t>
            </a:r>
            <a:r>
              <a:rPr lang="en-US" sz="1275"/>
              <a:t> </a:t>
            </a:r>
            <a:r>
              <a:rPr lang="ru-RU" sz="1275"/>
              <a:t>о </a:t>
            </a:r>
            <a:r>
              <a:rPr lang="ru-RU" sz="1275" dirty="0"/>
              <a:t>финансово-хозяйственной деятельности ОО </a:t>
            </a:r>
            <a:r>
              <a:rPr lang="ru-RU" sz="1275"/>
              <a:t>за 2018.</a:t>
            </a:r>
            <a:endParaRPr lang="ru-RU" sz="1275" dirty="0"/>
          </a:p>
        </p:txBody>
      </p:sp>
    </p:spTree>
    <p:extLst>
      <p:ext uri="{BB962C8B-B14F-4D97-AF65-F5344CB8AC3E}">
        <p14:creationId xmlns:p14="http://schemas.microsoft.com/office/powerpoint/2010/main" val="1988674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скругленные углы 33">
            <a:extLst>
              <a:ext uri="{FF2B5EF4-FFF2-40B4-BE49-F238E27FC236}">
                <a16:creationId xmlns:a16="http://schemas.microsoft.com/office/drawing/2014/main" id="{CE3642C1-48FD-44AB-A997-E3DAA7A463D5}"/>
              </a:ext>
            </a:extLst>
          </p:cNvPr>
          <p:cNvSpPr/>
          <p:nvPr/>
        </p:nvSpPr>
        <p:spPr>
          <a:xfrm>
            <a:off x="3058106" y="2434593"/>
            <a:ext cx="5853039" cy="248945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57150">
            <a:solidFill>
              <a:schemeClr val="bg1">
                <a:lumMod val="8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9000" tIns="34290" rIns="270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57175" indent="-257175">
              <a:spcAft>
                <a:spcPts val="450"/>
              </a:spcAft>
              <a:buFont typeface="+mj-lt"/>
              <a:buAutoNum type="arabicPeriod"/>
            </a:pPr>
            <a:r>
              <a:rPr lang="ru-RU" sz="1275" spc="75">
                <a:solidFill>
                  <a:schemeClr val="tx1"/>
                </a:solidFill>
              </a:rPr>
              <a:t>Дифференциация </a:t>
            </a:r>
            <a:r>
              <a:rPr lang="ru-RU" sz="1275" spc="75" dirty="0">
                <a:solidFill>
                  <a:schemeClr val="tx1"/>
                </a:solidFill>
              </a:rPr>
              <a:t>по </a:t>
            </a:r>
            <a:r>
              <a:rPr lang="ru-RU" sz="1275" spc="75">
                <a:solidFill>
                  <a:schemeClr val="tx1"/>
                </a:solidFill>
              </a:rPr>
              <a:t>регионам – </a:t>
            </a:r>
            <a:r>
              <a:rPr lang="ru-RU" sz="1275" spc="75" dirty="0">
                <a:solidFill>
                  <a:schemeClr val="tx1"/>
                </a:solidFill>
              </a:rPr>
              <a:t>разница в 4,5 раз</a:t>
            </a:r>
          </a:p>
          <a:p>
            <a:pPr marL="257175" indent="-257175">
              <a:spcAft>
                <a:spcPts val="450"/>
              </a:spcAft>
              <a:buFont typeface="+mj-lt"/>
              <a:buAutoNum type="arabicPeriod"/>
            </a:pPr>
            <a:r>
              <a:rPr lang="ru-RU" sz="1275" spc="75">
                <a:solidFill>
                  <a:schemeClr val="tx1"/>
                </a:solidFill>
              </a:rPr>
              <a:t>Разная </a:t>
            </a:r>
            <a:r>
              <a:rPr lang="ru-RU" sz="1275" spc="75" dirty="0">
                <a:solidFill>
                  <a:schemeClr val="tx1"/>
                </a:solidFill>
              </a:rPr>
              <a:t>динамика роста зарплат: за 5 лет рост от +1% до +59% в разных регионах</a:t>
            </a:r>
          </a:p>
          <a:p>
            <a:pPr marL="257175" indent="-257175">
              <a:spcAft>
                <a:spcPts val="450"/>
              </a:spcAft>
              <a:buFont typeface="+mj-lt"/>
              <a:buAutoNum type="arabicPeriod"/>
            </a:pPr>
            <a:r>
              <a:rPr lang="ru-RU" sz="1275" spc="75">
                <a:solidFill>
                  <a:schemeClr val="tx1"/>
                </a:solidFill>
              </a:rPr>
              <a:t>В </a:t>
            </a:r>
            <a:r>
              <a:rPr lang="ru-RU" sz="1275" spc="75" dirty="0">
                <a:solidFill>
                  <a:schemeClr val="tx1"/>
                </a:solidFill>
              </a:rPr>
              <a:t>14 регионах педагоги получают в среднем менее 25 </a:t>
            </a:r>
            <a:r>
              <a:rPr lang="ru-RU" sz="1275" spc="75">
                <a:solidFill>
                  <a:schemeClr val="tx1"/>
                </a:solidFill>
              </a:rPr>
              <a:t>000 руб. </a:t>
            </a:r>
            <a:br>
              <a:rPr lang="ru-RU" sz="1275" spc="75">
                <a:solidFill>
                  <a:schemeClr val="tx1"/>
                </a:solidFill>
              </a:rPr>
            </a:br>
            <a:r>
              <a:rPr lang="ru-RU" sz="1275" spc="75">
                <a:solidFill>
                  <a:schemeClr val="tx1"/>
                </a:solidFill>
              </a:rPr>
              <a:t>(-</a:t>
            </a:r>
            <a:r>
              <a:rPr lang="ru-RU" sz="1275" spc="75" dirty="0">
                <a:solidFill>
                  <a:schemeClr val="tx1"/>
                </a:solidFill>
              </a:rPr>
              <a:t>13% НДФЛ)</a:t>
            </a:r>
          </a:p>
          <a:p>
            <a:pPr marL="257175" indent="-257175">
              <a:spcAft>
                <a:spcPts val="450"/>
              </a:spcAft>
              <a:buFont typeface="+mj-lt"/>
              <a:buAutoNum type="arabicPeriod"/>
            </a:pPr>
            <a:r>
              <a:rPr lang="ru-RU" sz="1275" spc="75">
                <a:solidFill>
                  <a:schemeClr val="tx1"/>
                </a:solidFill>
              </a:rPr>
              <a:t>17 </a:t>
            </a:r>
            <a:r>
              <a:rPr lang="ru-RU" sz="1275" spc="75" dirty="0">
                <a:solidFill>
                  <a:schemeClr val="tx1"/>
                </a:solidFill>
              </a:rPr>
              <a:t>субъектов в 2018 году не дотянули ЗП педагогов </a:t>
            </a:r>
            <a:r>
              <a:rPr lang="ru-RU" sz="1275" spc="75">
                <a:solidFill>
                  <a:schemeClr val="tx1"/>
                </a:solidFill>
              </a:rPr>
              <a:t>до средней</a:t>
            </a:r>
            <a:br>
              <a:rPr lang="ru-RU" sz="1275" spc="75">
                <a:solidFill>
                  <a:schemeClr val="tx1"/>
                </a:solidFill>
              </a:rPr>
            </a:br>
            <a:r>
              <a:rPr lang="ru-RU" sz="1275" spc="75">
                <a:solidFill>
                  <a:schemeClr val="tx1"/>
                </a:solidFill>
              </a:rPr>
              <a:t>по </a:t>
            </a:r>
            <a:r>
              <a:rPr lang="ru-RU" sz="1275" spc="75" dirty="0">
                <a:solidFill>
                  <a:schemeClr val="tx1"/>
                </a:solidFill>
              </a:rPr>
              <a:t>экономике</a:t>
            </a:r>
          </a:p>
          <a:p>
            <a:pPr marL="257175" indent="-257175">
              <a:spcAft>
                <a:spcPts val="450"/>
              </a:spcAft>
              <a:buFont typeface="+mj-lt"/>
              <a:buAutoNum type="arabicPeriod"/>
            </a:pPr>
            <a:r>
              <a:rPr lang="ru-RU" sz="1275" spc="75">
                <a:solidFill>
                  <a:schemeClr val="tx1"/>
                </a:solidFill>
              </a:rPr>
              <a:t>Средняя </a:t>
            </a:r>
            <a:r>
              <a:rPr lang="ru-RU" sz="1275" spc="75" dirty="0">
                <a:solidFill>
                  <a:schemeClr val="tx1"/>
                </a:solidFill>
              </a:rPr>
              <a:t>по экономике достигается при разной </a:t>
            </a:r>
            <a:r>
              <a:rPr lang="ru-RU" sz="1275" spc="75">
                <a:solidFill>
                  <a:schemeClr val="tx1"/>
                </a:solidFill>
              </a:rPr>
              <a:t>нагрузке учителя</a:t>
            </a:r>
            <a:br>
              <a:rPr lang="ru-RU" sz="1275" spc="75">
                <a:solidFill>
                  <a:schemeClr val="tx1"/>
                </a:solidFill>
              </a:rPr>
            </a:br>
            <a:r>
              <a:rPr lang="ru-RU" sz="1275" spc="75">
                <a:solidFill>
                  <a:schemeClr val="tx1"/>
                </a:solidFill>
              </a:rPr>
              <a:t>–  </a:t>
            </a:r>
            <a:r>
              <a:rPr lang="ru-RU" sz="1275" spc="75" dirty="0">
                <a:solidFill>
                  <a:schemeClr val="tx1"/>
                </a:solidFill>
              </a:rPr>
              <a:t>от 1,1 до 1,7 ставки</a:t>
            </a:r>
          </a:p>
          <a:p>
            <a:pPr marL="257175" indent="-257175">
              <a:spcAft>
                <a:spcPts val="450"/>
              </a:spcAft>
              <a:buFont typeface="+mj-lt"/>
              <a:buAutoNum type="arabicPeriod"/>
            </a:pPr>
            <a:r>
              <a:rPr lang="ru-RU" sz="1275" spc="75">
                <a:solidFill>
                  <a:schemeClr val="tx1"/>
                </a:solidFill>
              </a:rPr>
              <a:t>Действует </a:t>
            </a:r>
            <a:r>
              <a:rPr lang="ru-RU" sz="1275" spc="75" dirty="0">
                <a:solidFill>
                  <a:schemeClr val="tx1"/>
                </a:solidFill>
              </a:rPr>
              <a:t>несколько систем оплаты труда в </a:t>
            </a:r>
            <a:r>
              <a:rPr lang="ru-RU" sz="1275" spc="75">
                <a:solidFill>
                  <a:schemeClr val="tx1"/>
                </a:solidFill>
              </a:rPr>
              <a:t>разных регионах</a:t>
            </a:r>
            <a:endParaRPr lang="ru-RU" sz="1275" spc="75" dirty="0">
              <a:solidFill>
                <a:schemeClr val="tx1"/>
              </a:solidFill>
            </a:endParaRPr>
          </a:p>
        </p:txBody>
      </p:sp>
      <p:sp>
        <p:nvSpPr>
          <p:cNvPr id="11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74CB907E-0636-4235-BBBE-14AA53E17EB0}"/>
              </a:ext>
            </a:extLst>
          </p:cNvPr>
          <p:cNvSpPr/>
          <p:nvPr/>
        </p:nvSpPr>
        <p:spPr>
          <a:xfrm>
            <a:off x="7467328" y="196781"/>
            <a:ext cx="1443818" cy="557747"/>
          </a:xfrm>
          <a:prstGeom prst="wedgeRoundRectCallout">
            <a:avLst>
              <a:gd name="adj1" fmla="val -54750"/>
              <a:gd name="adj2" fmla="val 116735"/>
              <a:gd name="adj3" fmla="val 16667"/>
            </a:avLst>
          </a:prstGeom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08000" tIns="108000" rIns="108000" bIns="108000" rtlCol="0" anchor="ctr" anchorCtr="0">
            <a:noAutofit/>
          </a:bodyPr>
          <a:lstStyle/>
          <a:p>
            <a:pPr algn="r"/>
            <a:r>
              <a:rPr lang="ru-RU" sz="1013" dirty="0"/>
              <a:t>Данные Росстат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E55C5C2C-7173-43A4-BF1A-2C7609BB3E03}"/>
              </a:ext>
            </a:extLst>
          </p:cNvPr>
          <p:cNvSpPr txBox="1">
            <a:spLocks/>
          </p:cNvSpPr>
          <p:nvPr/>
        </p:nvSpPr>
        <p:spPr>
          <a:xfrm>
            <a:off x="-1" y="3379"/>
            <a:ext cx="9144001" cy="1218203"/>
          </a:xfrm>
          <a:prstGeom prst="rect">
            <a:avLst/>
          </a:prstGeom>
          <a:solidFill>
            <a:srgbClr val="F79646"/>
          </a:solidFill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73869" indent="-2381">
              <a:lnSpc>
                <a:spcPct val="88000"/>
              </a:lnSpc>
            </a:pPr>
            <a:r>
              <a:rPr lang="ru-RU">
                <a:solidFill>
                  <a:schemeClr val="bg1"/>
                </a:solidFill>
                <a:latin typeface="+mn-lt"/>
              </a:rPr>
              <a:t>Неравенство оплаты труда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Google Shape;175;p29">
            <a:extLst>
              <a:ext uri="{FF2B5EF4-FFF2-40B4-BE49-F238E27FC236}">
                <a16:creationId xmlns:a16="http://schemas.microsoft.com/office/drawing/2014/main" id="{A5E340E4-385E-4696-9900-09FD1B8E91CC}"/>
              </a:ext>
            </a:extLst>
          </p:cNvPr>
          <p:cNvSpPr/>
          <p:nvPr/>
        </p:nvSpPr>
        <p:spPr>
          <a:xfrm>
            <a:off x="521494" y="1447580"/>
            <a:ext cx="2904342" cy="840887"/>
          </a:xfrm>
          <a:prstGeom prst="wedgeRectCallout">
            <a:avLst>
              <a:gd name="adj1" fmla="val 7880"/>
              <a:gd name="adj2" fmla="val -48240"/>
            </a:avLst>
          </a:prstGeom>
          <a:solidFill>
            <a:schemeClr val="bg1"/>
          </a:solidFill>
          <a:ln w="57150">
            <a:solidFill>
              <a:schemeClr val="bg1">
                <a:lumMod val="8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9000" tIns="34290" rIns="270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50"/>
              </a:spcAft>
            </a:pPr>
            <a:r>
              <a:rPr lang="ru-RU" sz="1500">
                <a:solidFill>
                  <a:schemeClr val="tx1"/>
                </a:solidFill>
              </a:rPr>
              <a:t>Средняя зарплата педагогических работников РФ в I квартале 2019 года</a:t>
            </a:r>
            <a:endParaRPr lang="ru-RU" sz="1500" spc="75">
              <a:solidFill>
                <a:schemeClr val="tx1"/>
              </a:solidFill>
            </a:endParaRPr>
          </a:p>
        </p:txBody>
      </p:sp>
      <p:sp>
        <p:nvSpPr>
          <p:cNvPr id="17" name="Заголовок 2">
            <a:extLst>
              <a:ext uri="{FF2B5EF4-FFF2-40B4-BE49-F238E27FC236}">
                <a16:creationId xmlns:a16="http://schemas.microsoft.com/office/drawing/2014/main" id="{EC63406A-A16E-42F7-AA68-CCAF8FEC3F22}"/>
              </a:ext>
            </a:extLst>
          </p:cNvPr>
          <p:cNvSpPr txBox="1">
            <a:spLocks/>
          </p:cNvSpPr>
          <p:nvPr/>
        </p:nvSpPr>
        <p:spPr>
          <a:xfrm>
            <a:off x="3079242" y="1302995"/>
            <a:ext cx="1972831" cy="8675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08000" tIns="108000" rIns="108000" bIns="108000" rtlCol="0" anchor="ctr" anchorCtr="0">
            <a:noAutofit/>
          </a:bodyPr>
          <a:lstStyle>
            <a:defPPr>
              <a:defRPr lang="ru-RU"/>
            </a:defPPr>
            <a:lvl1pPr marL="182563" lvl="0">
              <a:defRPr sz="22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3300" b="0"/>
              <a:t>39 453</a:t>
            </a:r>
            <a:r>
              <a:rPr lang="en-US" sz="3300" b="0"/>
              <a:t> </a:t>
            </a:r>
            <a:r>
              <a:rPr lang="ru-RU" sz="3200" b="0"/>
              <a:t>р.</a:t>
            </a:r>
            <a:endParaRPr lang="ru-RU" sz="3000" b="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75826" y="2414019"/>
            <a:ext cx="1755648" cy="827913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>
                <a:solidFill>
                  <a:schemeClr val="bg1"/>
                </a:solidFill>
              </a:rPr>
              <a:t>При этом: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565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843915"/>
              </p:ext>
            </p:extLst>
          </p:nvPr>
        </p:nvGraphicFramePr>
        <p:xfrm>
          <a:off x="203550" y="1221582"/>
          <a:ext cx="8078629" cy="349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41790" y="2497805"/>
            <a:ext cx="598394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13" dirty="0"/>
              <a:t>+30%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40184" y="2765409"/>
            <a:ext cx="598394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13" dirty="0"/>
              <a:t>+8%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38578" y="2749267"/>
            <a:ext cx="598394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13" dirty="0">
                <a:solidFill>
                  <a:srgbClr val="FF0000"/>
                </a:solidFill>
              </a:rPr>
              <a:t>+1%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36972" y="2497805"/>
            <a:ext cx="598394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13" dirty="0"/>
              <a:t>+37%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81578" y="2497805"/>
            <a:ext cx="598394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13" dirty="0"/>
              <a:t>+30%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79972" y="2671257"/>
            <a:ext cx="598394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13" dirty="0"/>
              <a:t>+5%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78366" y="2578463"/>
            <a:ext cx="598394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13" dirty="0"/>
              <a:t>+4%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15981" y="2423846"/>
            <a:ext cx="598394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13" dirty="0"/>
              <a:t>+33%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49381" y="2399646"/>
            <a:ext cx="598394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13" dirty="0"/>
              <a:t>+30%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47775" y="2214084"/>
            <a:ext cx="598394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13" dirty="0"/>
              <a:t>+30%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78934" y="1622413"/>
            <a:ext cx="598394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13" dirty="0"/>
              <a:t>+52%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83784" y="1451654"/>
            <a:ext cx="598394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13" dirty="0"/>
              <a:t>+59%</a:t>
            </a:r>
          </a:p>
        </p:txBody>
      </p:sp>
      <p:sp>
        <p:nvSpPr>
          <p:cNvPr id="25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74CB907E-0636-4235-BBBE-14AA53E17EB0}"/>
              </a:ext>
            </a:extLst>
          </p:cNvPr>
          <p:cNvSpPr/>
          <p:nvPr/>
        </p:nvSpPr>
        <p:spPr>
          <a:xfrm>
            <a:off x="6880522" y="588999"/>
            <a:ext cx="1649330" cy="557747"/>
          </a:xfrm>
          <a:prstGeom prst="wedgeRoundRectCallout">
            <a:avLst>
              <a:gd name="adj1" fmla="val -39927"/>
              <a:gd name="adj2" fmla="val 80940"/>
              <a:gd name="adj3" fmla="val 16667"/>
            </a:avLst>
          </a:prstGeom>
          <a:solidFill>
            <a:schemeClr val="bg1"/>
          </a:solidFill>
          <a:ln w="57150">
            <a:solidFill>
              <a:schemeClr val="accent6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08000" tIns="108000" rIns="108000" bIns="108000" rtlCol="0" anchor="ctr" anchorCtr="0">
            <a:noAutofit/>
          </a:bodyPr>
          <a:lstStyle/>
          <a:p>
            <a:pPr algn="r"/>
            <a:r>
              <a:rPr lang="ru-RU" sz="1275"/>
              <a:t>Данные Росстата</a:t>
            </a:r>
            <a:endParaRPr lang="ru-RU" sz="1275" dirty="0"/>
          </a:p>
        </p:txBody>
      </p:sp>
      <p:sp>
        <p:nvSpPr>
          <p:cNvPr id="26" name="Google Shape;175;p29">
            <a:extLst>
              <a:ext uri="{FF2B5EF4-FFF2-40B4-BE49-F238E27FC236}">
                <a16:creationId xmlns:a16="http://schemas.microsoft.com/office/drawing/2014/main" id="{A5E340E4-385E-4696-9900-09FD1B8E91CC}"/>
              </a:ext>
            </a:extLst>
          </p:cNvPr>
          <p:cNvSpPr/>
          <p:nvPr/>
        </p:nvSpPr>
        <p:spPr>
          <a:xfrm>
            <a:off x="3061607" y="4265676"/>
            <a:ext cx="5605627" cy="614282"/>
          </a:xfrm>
          <a:prstGeom prst="wedgeRectCallout">
            <a:avLst>
              <a:gd name="adj1" fmla="val 35492"/>
              <a:gd name="adj2" fmla="val -47321"/>
            </a:avLst>
          </a:prstGeom>
          <a:solidFill>
            <a:schemeClr val="bg1"/>
          </a:solidFill>
          <a:ln w="57150">
            <a:solidFill>
              <a:schemeClr val="bg1">
                <a:lumMod val="8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9000" tIns="34290" rIns="270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ru-RU" sz="1275" spc="75" dirty="0">
                <a:solidFill>
                  <a:schemeClr val="tx1"/>
                </a:solidFill>
              </a:rPr>
              <a:t>За последние 5 лет средняя зарплата педагогов в одних регионах </a:t>
            </a:r>
          </a:p>
          <a:p>
            <a:pPr algn="r"/>
            <a:r>
              <a:rPr lang="ru-RU" sz="1275" spc="75" dirty="0">
                <a:solidFill>
                  <a:schemeClr val="tx1"/>
                </a:solidFill>
              </a:rPr>
              <a:t>выросла в 1,5 раза, в других – почти не изменилась</a:t>
            </a:r>
          </a:p>
        </p:txBody>
      </p:sp>
      <p:sp>
        <p:nvSpPr>
          <p:cNvPr id="27" name="Заголовок 2">
            <a:extLst>
              <a:ext uri="{FF2B5EF4-FFF2-40B4-BE49-F238E27FC236}">
                <a16:creationId xmlns:a16="http://schemas.microsoft.com/office/drawing/2014/main" id="{E55C5C2C-7173-43A4-BF1A-2C7609BB3E03}"/>
              </a:ext>
            </a:extLst>
          </p:cNvPr>
          <p:cNvSpPr txBox="1">
            <a:spLocks/>
          </p:cNvSpPr>
          <p:nvPr/>
        </p:nvSpPr>
        <p:spPr>
          <a:xfrm>
            <a:off x="-1" y="3379"/>
            <a:ext cx="6631687" cy="1218203"/>
          </a:xfrm>
          <a:prstGeom prst="rect">
            <a:avLst/>
          </a:prstGeom>
          <a:solidFill>
            <a:srgbClr val="F79646"/>
          </a:solidFill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73869" indent="-2381">
              <a:lnSpc>
                <a:spcPct val="88000"/>
              </a:lnSpc>
            </a:pPr>
            <a:r>
              <a:rPr lang="ru-RU">
                <a:solidFill>
                  <a:schemeClr val="bg1"/>
                </a:solidFill>
                <a:latin typeface="+mn-lt"/>
              </a:rPr>
              <a:t>Пример: динамика роста ЗП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7574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167837"/>
              </p:ext>
            </p:extLst>
          </p:nvPr>
        </p:nvGraphicFramePr>
        <p:xfrm>
          <a:off x="595284" y="1353459"/>
          <a:ext cx="7966680" cy="3121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1438835" y="2985686"/>
            <a:ext cx="19363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610436" y="2783980"/>
            <a:ext cx="19363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Google Shape;175;p29">
            <a:extLst>
              <a:ext uri="{FF2B5EF4-FFF2-40B4-BE49-F238E27FC236}">
                <a16:creationId xmlns:a16="http://schemas.microsoft.com/office/drawing/2014/main" id="{A5E340E4-385E-4696-9900-09FD1B8E91CC}"/>
              </a:ext>
            </a:extLst>
          </p:cNvPr>
          <p:cNvSpPr/>
          <p:nvPr/>
        </p:nvSpPr>
        <p:spPr>
          <a:xfrm>
            <a:off x="5905500" y="3289626"/>
            <a:ext cx="2808710" cy="1297614"/>
          </a:xfrm>
          <a:prstGeom prst="wedgeRectCallout">
            <a:avLst>
              <a:gd name="adj1" fmla="val 35492"/>
              <a:gd name="adj2" fmla="val -47321"/>
            </a:avLst>
          </a:prstGeom>
          <a:solidFill>
            <a:schemeClr val="bg1"/>
          </a:solidFill>
          <a:ln w="57150">
            <a:solidFill>
              <a:schemeClr val="bg1">
                <a:lumMod val="8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9000" tIns="34290" rIns="270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ru-RU" sz="1013" spc="75" dirty="0">
                <a:solidFill>
                  <a:schemeClr val="tx1"/>
                </a:solidFill>
              </a:rPr>
              <a:t>Зарплаты педагогов </a:t>
            </a:r>
            <a:r>
              <a:rPr lang="ru-RU" sz="1013" spc="75" dirty="0" err="1">
                <a:solidFill>
                  <a:schemeClr val="tx1"/>
                </a:solidFill>
              </a:rPr>
              <a:t>конкурентны</a:t>
            </a:r>
            <a:r>
              <a:rPr lang="ru-RU" sz="1013" spc="75" dirty="0">
                <a:solidFill>
                  <a:schemeClr val="tx1"/>
                </a:solidFill>
              </a:rPr>
              <a:t> </a:t>
            </a:r>
            <a:r>
              <a:rPr lang="ru-RU" sz="1013" spc="75">
                <a:solidFill>
                  <a:schemeClr val="tx1"/>
                </a:solidFill>
              </a:rPr>
              <a:t>в сравнении</a:t>
            </a:r>
            <a:br>
              <a:rPr lang="ru-RU" sz="1013" spc="75">
                <a:solidFill>
                  <a:schemeClr val="tx1"/>
                </a:solidFill>
              </a:rPr>
            </a:br>
            <a:r>
              <a:rPr lang="ru-RU" sz="1013" spc="75">
                <a:solidFill>
                  <a:schemeClr val="tx1"/>
                </a:solidFill>
              </a:rPr>
              <a:t>с </a:t>
            </a:r>
            <a:r>
              <a:rPr lang="ru-RU" sz="1013" spc="75" dirty="0">
                <a:solidFill>
                  <a:schemeClr val="tx1"/>
                </a:solidFill>
              </a:rPr>
              <a:t>ЗП наемных работников,</a:t>
            </a:r>
          </a:p>
          <a:p>
            <a:pPr algn="r"/>
            <a:r>
              <a:rPr lang="ru-RU" sz="1013" spc="75" dirty="0">
                <a:solidFill>
                  <a:schemeClr val="tx1"/>
                </a:solidFill>
              </a:rPr>
              <a:t>но в сравнении с ЗП всех работников – нет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7240" y="1218060"/>
            <a:ext cx="349072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13" b="1" dirty="0"/>
              <a:t>По России в среднем</a:t>
            </a: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E55C5C2C-7173-43A4-BF1A-2C7609BB3E03}"/>
              </a:ext>
            </a:extLst>
          </p:cNvPr>
          <p:cNvSpPr txBox="1">
            <a:spLocks/>
          </p:cNvSpPr>
          <p:nvPr/>
        </p:nvSpPr>
        <p:spPr>
          <a:xfrm>
            <a:off x="-1" y="3379"/>
            <a:ext cx="6631687" cy="1218203"/>
          </a:xfrm>
          <a:prstGeom prst="rect">
            <a:avLst/>
          </a:prstGeom>
          <a:solidFill>
            <a:srgbClr val="F79646"/>
          </a:solidFill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73869" indent="-2381">
              <a:lnSpc>
                <a:spcPct val="88000"/>
              </a:lnSpc>
            </a:pPr>
            <a:r>
              <a:rPr lang="ru-RU">
                <a:solidFill>
                  <a:schemeClr val="bg1"/>
                </a:solidFill>
                <a:latin typeface="+mn-lt"/>
              </a:rPr>
              <a:t>Пример: сравнение</a:t>
            </a:r>
            <a:br>
              <a:rPr lang="ru-RU">
                <a:solidFill>
                  <a:schemeClr val="bg1"/>
                </a:solidFill>
                <a:latin typeface="+mn-lt"/>
              </a:rPr>
            </a:br>
            <a:r>
              <a:rPr lang="ru-RU">
                <a:solidFill>
                  <a:schemeClr val="bg1"/>
                </a:solidFill>
                <a:latin typeface="+mn-lt"/>
              </a:rPr>
              <a:t>с экономикой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74CB907E-0636-4235-BBBE-14AA53E17EB0}"/>
              </a:ext>
            </a:extLst>
          </p:cNvPr>
          <p:cNvSpPr/>
          <p:nvPr/>
        </p:nvSpPr>
        <p:spPr>
          <a:xfrm>
            <a:off x="6880521" y="650414"/>
            <a:ext cx="1833689" cy="557747"/>
          </a:xfrm>
          <a:prstGeom prst="wedgeRoundRectCallout">
            <a:avLst>
              <a:gd name="adj1" fmla="val -39927"/>
              <a:gd name="adj2" fmla="val 80940"/>
              <a:gd name="adj3" fmla="val 16667"/>
            </a:avLst>
          </a:prstGeom>
          <a:solidFill>
            <a:schemeClr val="bg1"/>
          </a:solidFill>
          <a:ln w="57150">
            <a:solidFill>
              <a:schemeClr val="accent6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08000" tIns="108000" rIns="108000" bIns="108000" rtlCol="0" anchor="ctr" anchorCtr="0">
            <a:noAutofit/>
          </a:bodyPr>
          <a:lstStyle/>
          <a:p>
            <a:pPr algn="r"/>
            <a:r>
              <a:rPr lang="ru-RU" sz="1275" dirty="0"/>
              <a:t>Данные Росстат</a:t>
            </a:r>
          </a:p>
        </p:txBody>
      </p:sp>
    </p:spTree>
    <p:extLst>
      <p:ext uri="{BB962C8B-B14F-4D97-AF65-F5344CB8AC3E}">
        <p14:creationId xmlns:p14="http://schemas.microsoft.com/office/powerpoint/2010/main" val="1589731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84032" y="3753648"/>
            <a:ext cx="2133600" cy="273844"/>
          </a:xfrm>
        </p:spPr>
        <p:txBody>
          <a:bodyPr anchor="ctr"/>
          <a:lstStyle/>
          <a:p>
            <a:fld id="{979A06F3-2505-EC46-89D1-60D5BB0B19FF}" type="slidenum">
              <a:rPr lang="ru-RU" sz="1500"/>
              <a:t>8</a:t>
            </a:fld>
            <a:endParaRPr lang="ru-RU" sz="1500"/>
          </a:p>
        </p:txBody>
      </p:sp>
      <p:sp>
        <p:nvSpPr>
          <p:cNvPr id="8" name="Выноска со стрелкой влево 7"/>
          <p:cNvSpPr/>
          <p:nvPr/>
        </p:nvSpPr>
        <p:spPr>
          <a:xfrm>
            <a:off x="4644040" y="3018821"/>
            <a:ext cx="4269440" cy="1090893"/>
          </a:xfrm>
          <a:prstGeom prst="leftArrowCallout">
            <a:avLst>
              <a:gd name="adj1" fmla="val 25000"/>
              <a:gd name="adj2" fmla="val 25000"/>
              <a:gd name="adj3" fmla="val 15518"/>
              <a:gd name="adj4" fmla="val 86552"/>
            </a:avLst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schemeClr val="tx1"/>
              </a:solidFill>
            </a:endParaRPr>
          </a:p>
        </p:txBody>
      </p:sp>
      <p:sp>
        <p:nvSpPr>
          <p:cNvPr id="9" name="Выноска со стрелкой влево 8"/>
          <p:cNvSpPr/>
          <p:nvPr/>
        </p:nvSpPr>
        <p:spPr>
          <a:xfrm rot="10800000">
            <a:off x="521495" y="2707031"/>
            <a:ext cx="4269440" cy="1021976"/>
          </a:xfrm>
          <a:prstGeom prst="leftArrowCallout">
            <a:avLst>
              <a:gd name="adj1" fmla="val 25000"/>
              <a:gd name="adj2" fmla="val 25000"/>
              <a:gd name="adj3" fmla="val 15518"/>
              <a:gd name="adj4" fmla="val 87654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08000" tIns="108000" rIns="108000" bIns="108000" rtlCol="0" anchor="ctr" anchorCtr="0">
            <a:noAutofit/>
          </a:bodyPr>
          <a:lstStyle/>
          <a:p>
            <a:pPr marL="136922"/>
            <a:endParaRPr lang="ru-RU" sz="165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626" y="2913219"/>
            <a:ext cx="3388659" cy="65889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1500" dirty="0"/>
              <a:t>Принцип «оплата по результатам» и курс на результативность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77857" y="3137897"/>
            <a:ext cx="3084621" cy="7848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</a:rPr>
              <a:t>Указание соответствия зарплат педагогов среднему уровню заработной платы в регионе</a:t>
            </a:r>
          </a:p>
        </p:txBody>
      </p:sp>
      <p:sp>
        <p:nvSpPr>
          <p:cNvPr id="13" name="Выноска со стрелкой влево 12"/>
          <p:cNvSpPr/>
          <p:nvPr/>
        </p:nvSpPr>
        <p:spPr>
          <a:xfrm>
            <a:off x="4644040" y="1625433"/>
            <a:ext cx="4269440" cy="1175201"/>
          </a:xfrm>
          <a:prstGeom prst="leftArrowCallout">
            <a:avLst>
              <a:gd name="adj1" fmla="val 25000"/>
              <a:gd name="adj2" fmla="val 25000"/>
              <a:gd name="adj3" fmla="val 15518"/>
              <a:gd name="adj4" fmla="val 86552"/>
            </a:avLst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>
              <a:solidFill>
                <a:schemeClr val="tx1"/>
              </a:solidFill>
            </a:endParaRPr>
          </a:p>
        </p:txBody>
      </p:sp>
      <p:sp>
        <p:nvSpPr>
          <p:cNvPr id="14" name="Выноска со стрелкой влево 13"/>
          <p:cNvSpPr/>
          <p:nvPr/>
        </p:nvSpPr>
        <p:spPr>
          <a:xfrm rot="10800000">
            <a:off x="521494" y="1395286"/>
            <a:ext cx="4361710" cy="1021976"/>
          </a:xfrm>
          <a:prstGeom prst="leftArrowCallout">
            <a:avLst>
              <a:gd name="adj1" fmla="val 25000"/>
              <a:gd name="adj2" fmla="val 25000"/>
              <a:gd name="adj3" fmla="val 15518"/>
              <a:gd name="adj4" fmla="val 87654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08000" tIns="108000" rIns="108000" bIns="108000" rtlCol="0" anchor="ctr" anchorCtr="0">
            <a:noAutofit/>
          </a:bodyPr>
          <a:lstStyle/>
          <a:p>
            <a:pPr marL="136922"/>
            <a:endParaRPr lang="ru-RU" sz="1650"/>
          </a:p>
        </p:txBody>
      </p:sp>
      <p:sp>
        <p:nvSpPr>
          <p:cNvPr id="16" name="Прямоугольник 15"/>
          <p:cNvSpPr/>
          <p:nvPr/>
        </p:nvSpPr>
        <p:spPr>
          <a:xfrm>
            <a:off x="5396762" y="1691169"/>
            <a:ext cx="3420870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</a:rPr>
              <a:t>Допускается возможность «изменения норматива» при изменении объема бюджета муниципалитета, неравенство нормативов для школ муниципалитета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734726" y="1552901"/>
            <a:ext cx="3388659" cy="65889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/>
              <a:t>Нормативно-подушевое финансирование, единый норматив для всех школ муниципалитета</a:t>
            </a:r>
            <a:endParaRPr lang="ru-RU" sz="1500" dirty="0"/>
          </a:p>
        </p:txBody>
      </p:sp>
      <p:sp>
        <p:nvSpPr>
          <p:cNvPr id="19" name="Заголовок 2">
            <a:extLst>
              <a:ext uri="{FF2B5EF4-FFF2-40B4-BE49-F238E27FC236}">
                <a16:creationId xmlns:a16="http://schemas.microsoft.com/office/drawing/2014/main" id="{E55C5C2C-7173-43A4-BF1A-2C7609BB3E03}"/>
              </a:ext>
            </a:extLst>
          </p:cNvPr>
          <p:cNvSpPr txBox="1">
            <a:spLocks/>
          </p:cNvSpPr>
          <p:nvPr/>
        </p:nvSpPr>
        <p:spPr>
          <a:xfrm>
            <a:off x="-1" y="3379"/>
            <a:ext cx="9144001" cy="1218203"/>
          </a:xfrm>
          <a:prstGeom prst="rect">
            <a:avLst/>
          </a:prstGeom>
          <a:solidFill>
            <a:srgbClr val="F79646"/>
          </a:solidFill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73869" indent="-2381">
              <a:lnSpc>
                <a:spcPct val="88000"/>
              </a:lnSpc>
            </a:pPr>
            <a:r>
              <a:rPr lang="ru-RU">
                <a:solidFill>
                  <a:schemeClr val="bg1"/>
                </a:solidFill>
                <a:latin typeface="+mn-lt"/>
              </a:rPr>
              <a:t>Противоречие установок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Google Shape;175;p29">
            <a:extLst>
              <a:ext uri="{FF2B5EF4-FFF2-40B4-BE49-F238E27FC236}">
                <a16:creationId xmlns:a16="http://schemas.microsoft.com/office/drawing/2014/main" id="{A5E340E4-385E-4696-9900-09FD1B8E91CC}"/>
              </a:ext>
            </a:extLst>
          </p:cNvPr>
          <p:cNvSpPr/>
          <p:nvPr/>
        </p:nvSpPr>
        <p:spPr>
          <a:xfrm>
            <a:off x="2536052" y="4261757"/>
            <a:ext cx="3714750" cy="685800"/>
          </a:xfrm>
          <a:prstGeom prst="wedgeRectCallout">
            <a:avLst>
              <a:gd name="adj1" fmla="val -4084"/>
              <a:gd name="adj2" fmla="val -83208"/>
            </a:avLst>
          </a:prstGeom>
          <a:solidFill>
            <a:schemeClr val="bg1"/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ysDash"/>
            <a:miter lim="800000"/>
            <a:headEnd type="none" w="sm" len="sm"/>
            <a:tailEnd type="none" w="sm" len="sm"/>
          </a:ln>
        </p:spPr>
        <p:txBody>
          <a:bodyPr spcFirstLastPara="1" wrap="square" lIns="135000" tIns="36000" rIns="135000" bIns="54000" anchor="ctr" anchorCtr="0">
            <a:noAutofit/>
          </a:bodyPr>
          <a:lstStyle/>
          <a:p>
            <a:pPr algn="ctr"/>
            <a:r>
              <a:rPr lang="ru-RU" sz="1600" kern="600" spc="75"/>
              <a:t>Противоречия </a:t>
            </a:r>
            <a:br>
              <a:rPr lang="ru-RU" sz="1600" kern="600" spc="75"/>
            </a:br>
            <a:r>
              <a:rPr lang="ru-RU" sz="1600" kern="600" spc="75"/>
              <a:t>усиливают неравенство</a:t>
            </a:r>
            <a:endParaRPr lang="ru-RU" sz="1600" kern="600" spc="75" dirty="0"/>
          </a:p>
        </p:txBody>
      </p:sp>
    </p:spTree>
    <p:extLst>
      <p:ext uri="{BB962C8B-B14F-4D97-AF65-F5344CB8AC3E}">
        <p14:creationId xmlns:p14="http://schemas.microsoft.com/office/powerpoint/2010/main" val="1918846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2"/>
          <p:cNvSpPr>
            <a:spLocks noGrp="1"/>
          </p:cNvSpPr>
          <p:nvPr>
            <p:ph idx="1"/>
          </p:nvPr>
        </p:nvSpPr>
        <p:spPr>
          <a:xfrm>
            <a:off x="253082" y="3342936"/>
            <a:ext cx="1103746" cy="512784"/>
          </a:xfr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350" dirty="0">
                <a:solidFill>
                  <a:schemeClr val="tx1"/>
                </a:solidFill>
              </a:rPr>
              <a:t>Сократ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350" dirty="0">
                <a:solidFill>
                  <a:schemeClr val="tx1"/>
                </a:solidFill>
              </a:rPr>
              <a:t>V </a:t>
            </a:r>
            <a:r>
              <a:rPr lang="ru-RU" sz="1350" dirty="0">
                <a:solidFill>
                  <a:schemeClr val="tx1"/>
                </a:solidFill>
              </a:rPr>
              <a:t>век до н.э.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61803F6D-7621-4567-BB45-1609735981A1}"/>
              </a:ext>
            </a:extLst>
          </p:cNvPr>
          <p:cNvCxnSpPr>
            <a:cxnSpLocks/>
          </p:cNvCxnSpPr>
          <p:nvPr/>
        </p:nvCxnSpPr>
        <p:spPr>
          <a:xfrm flipH="1">
            <a:off x="945013" y="2811434"/>
            <a:ext cx="272471" cy="415636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Содержимое 2">
            <a:extLst>
              <a:ext uri="{FF2B5EF4-FFF2-40B4-BE49-F238E27FC236}">
                <a16:creationId xmlns:a16="http://schemas.microsoft.com/office/drawing/2014/main" id="{3042C11C-B982-4233-AE12-BBFC94D98D60}"/>
              </a:ext>
            </a:extLst>
          </p:cNvPr>
          <p:cNvSpPr txBox="1">
            <a:spLocks/>
          </p:cNvSpPr>
          <p:nvPr/>
        </p:nvSpPr>
        <p:spPr>
          <a:xfrm>
            <a:off x="1786252" y="2613661"/>
            <a:ext cx="1337948" cy="4598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 anchorCtr="0">
            <a:noAutofit/>
          </a:bodyPr>
          <a:lstStyle>
            <a:lvl1pPr indent="0" algn="r">
              <a:spcBef>
                <a:spcPct val="20000"/>
              </a:spcBef>
              <a:buFont typeface="Arial"/>
              <a:buNone/>
              <a:defRPr>
                <a:solidFill>
                  <a:schemeClr val="tx1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>
              <a:spcBef>
                <a:spcPts val="0"/>
              </a:spcBef>
            </a:pPr>
            <a:r>
              <a:rPr lang="ru-RU" sz="1013" dirty="0"/>
              <a:t>Средневековье</a:t>
            </a:r>
          </a:p>
          <a:p>
            <a:pPr algn="ctr">
              <a:spcBef>
                <a:spcPts val="0"/>
              </a:spcBef>
            </a:pPr>
            <a:r>
              <a:rPr lang="en-US" sz="1013" dirty="0"/>
              <a:t>XI–XIII</a:t>
            </a:r>
            <a:endParaRPr lang="ru-RU" sz="1013" dirty="0"/>
          </a:p>
        </p:txBody>
      </p:sp>
      <p:sp>
        <p:nvSpPr>
          <p:cNvPr id="25" name="Прямоугольник: скругленные углы 29">
            <a:extLst>
              <a:ext uri="{FF2B5EF4-FFF2-40B4-BE49-F238E27FC236}">
                <a16:creationId xmlns:a16="http://schemas.microsoft.com/office/drawing/2014/main" id="{2EB6E226-CE27-4847-8C8D-A9E8E2A12756}"/>
              </a:ext>
            </a:extLst>
          </p:cNvPr>
          <p:cNvSpPr/>
          <p:nvPr/>
        </p:nvSpPr>
        <p:spPr>
          <a:xfrm>
            <a:off x="1595464" y="3559980"/>
            <a:ext cx="1537787" cy="1088220"/>
          </a:xfrm>
          <a:prstGeom prst="roundRect">
            <a:avLst>
              <a:gd name="adj" fmla="val 60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13" b="1" dirty="0">
                <a:solidFill>
                  <a:srgbClr val="254061"/>
                </a:solidFill>
              </a:rPr>
              <a:t>Первые университеты. Церковь осуждает оплату профессоров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0893A283-18E7-4235-895F-F1BE610EAF85}"/>
              </a:ext>
            </a:extLst>
          </p:cNvPr>
          <p:cNvCxnSpPr>
            <a:cxnSpLocks/>
          </p:cNvCxnSpPr>
          <p:nvPr/>
        </p:nvCxnSpPr>
        <p:spPr>
          <a:xfrm flipH="1">
            <a:off x="2182755" y="3245382"/>
            <a:ext cx="272472" cy="314598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: скругленные углы 31">
            <a:extLst>
              <a:ext uri="{FF2B5EF4-FFF2-40B4-BE49-F238E27FC236}">
                <a16:creationId xmlns:a16="http://schemas.microsoft.com/office/drawing/2014/main" id="{ED7CB506-4E6D-4F3E-8D69-29E40EA5800C}"/>
              </a:ext>
            </a:extLst>
          </p:cNvPr>
          <p:cNvSpPr/>
          <p:nvPr/>
        </p:nvSpPr>
        <p:spPr>
          <a:xfrm>
            <a:off x="359349" y="1567125"/>
            <a:ext cx="1236114" cy="1452127"/>
          </a:xfrm>
          <a:prstGeom prst="roundRect">
            <a:avLst>
              <a:gd name="adj" fmla="val 60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13" b="1" dirty="0">
                <a:solidFill>
                  <a:srgbClr val="254061"/>
                </a:solidFill>
              </a:rPr>
              <a:t>За что платить учителю, обучающему мудрости?</a:t>
            </a:r>
          </a:p>
        </p:txBody>
      </p:sp>
      <p:sp>
        <p:nvSpPr>
          <p:cNvPr id="28" name="Содержимое 2">
            <a:extLst>
              <a:ext uri="{FF2B5EF4-FFF2-40B4-BE49-F238E27FC236}">
                <a16:creationId xmlns:a16="http://schemas.microsoft.com/office/drawing/2014/main" id="{A02CCEC8-7DD5-48AA-B626-B00790DE4CBD}"/>
              </a:ext>
            </a:extLst>
          </p:cNvPr>
          <p:cNvSpPr txBox="1">
            <a:spLocks/>
          </p:cNvSpPr>
          <p:nvPr/>
        </p:nvSpPr>
        <p:spPr>
          <a:xfrm>
            <a:off x="3336085" y="3348312"/>
            <a:ext cx="1436294" cy="5127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 anchorCtr="0">
            <a:noAutofit/>
          </a:bodyPr>
          <a:lstStyle>
            <a:lvl1pPr indent="0" algn="r">
              <a:spcBef>
                <a:spcPct val="20000"/>
              </a:spcBef>
              <a:buFont typeface="Arial"/>
              <a:buNone/>
              <a:defRPr>
                <a:solidFill>
                  <a:schemeClr val="tx1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>
              <a:spcBef>
                <a:spcPts val="0"/>
              </a:spcBef>
            </a:pPr>
            <a:r>
              <a:rPr lang="ru-RU" sz="1013" dirty="0"/>
              <a:t>1768 г.</a:t>
            </a:r>
          </a:p>
          <a:p>
            <a:pPr algn="ctr">
              <a:spcBef>
                <a:spcPts val="0"/>
              </a:spcBef>
            </a:pPr>
            <a:r>
              <a:rPr lang="ru-RU" sz="1013" dirty="0"/>
              <a:t>Екатерина </a:t>
            </a:r>
            <a:r>
              <a:rPr lang="en-US" sz="1013" dirty="0"/>
              <a:t>II</a:t>
            </a:r>
            <a:endParaRPr lang="ru-RU" sz="1013" dirty="0"/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84FEE207-716A-42F8-B3CF-BB66B2985E0E}"/>
              </a:ext>
            </a:extLst>
          </p:cNvPr>
          <p:cNvCxnSpPr>
            <a:cxnSpLocks/>
          </p:cNvCxnSpPr>
          <p:nvPr/>
        </p:nvCxnSpPr>
        <p:spPr>
          <a:xfrm flipH="1">
            <a:off x="4087084" y="2997391"/>
            <a:ext cx="136235" cy="207818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: скругленные углы 34">
            <a:extLst>
              <a:ext uri="{FF2B5EF4-FFF2-40B4-BE49-F238E27FC236}">
                <a16:creationId xmlns:a16="http://schemas.microsoft.com/office/drawing/2014/main" id="{784A56BA-1502-4A71-8484-1FBE0A5C7F78}"/>
              </a:ext>
            </a:extLst>
          </p:cNvPr>
          <p:cNvSpPr/>
          <p:nvPr/>
        </p:nvSpPr>
        <p:spPr>
          <a:xfrm>
            <a:off x="3396799" y="1613887"/>
            <a:ext cx="1553495" cy="1405364"/>
          </a:xfrm>
          <a:prstGeom prst="roundRect">
            <a:avLst>
              <a:gd name="adj" fmla="val 60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13" b="1" dirty="0">
                <a:solidFill>
                  <a:srgbClr val="254061"/>
                </a:solidFill>
              </a:rPr>
              <a:t>Система государственных начальных школ</a:t>
            </a:r>
            <a:r>
              <a:rPr lang="en-US" sz="1013" b="1" dirty="0">
                <a:solidFill>
                  <a:srgbClr val="254061"/>
                </a:solidFill>
              </a:rPr>
              <a:t> </a:t>
            </a:r>
            <a:r>
              <a:rPr lang="ru-RU" sz="1013" b="1" dirty="0">
                <a:solidFill>
                  <a:srgbClr val="254061"/>
                </a:solidFill>
              </a:rPr>
              <a:t>в Российской империи</a:t>
            </a:r>
          </a:p>
        </p:txBody>
      </p:sp>
      <p:sp>
        <p:nvSpPr>
          <p:cNvPr id="31" name="Содержимое 2">
            <a:extLst>
              <a:ext uri="{FF2B5EF4-FFF2-40B4-BE49-F238E27FC236}">
                <a16:creationId xmlns:a16="http://schemas.microsoft.com/office/drawing/2014/main" id="{C2F146B0-B75E-4284-96C2-B0E8B936E6CB}"/>
              </a:ext>
            </a:extLst>
          </p:cNvPr>
          <p:cNvSpPr txBox="1">
            <a:spLocks/>
          </p:cNvSpPr>
          <p:nvPr/>
        </p:nvSpPr>
        <p:spPr>
          <a:xfrm>
            <a:off x="5141562" y="2711563"/>
            <a:ext cx="1213519" cy="3869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 anchorCtr="0">
            <a:noAutofit/>
          </a:bodyPr>
          <a:lstStyle>
            <a:lvl1pPr indent="0" algn="r">
              <a:spcBef>
                <a:spcPct val="20000"/>
              </a:spcBef>
              <a:buFont typeface="Arial"/>
              <a:buNone/>
              <a:defRPr>
                <a:solidFill>
                  <a:schemeClr val="tx1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>
              <a:spcBef>
                <a:spcPts val="0"/>
              </a:spcBef>
            </a:pPr>
            <a:r>
              <a:rPr lang="ru-RU" sz="1013" dirty="0"/>
              <a:t>Александр </a:t>
            </a:r>
            <a:r>
              <a:rPr lang="en-US" sz="1013" dirty="0"/>
              <a:t>II</a:t>
            </a:r>
            <a:endParaRPr lang="ru-RU" sz="1013" dirty="0"/>
          </a:p>
        </p:txBody>
      </p:sp>
      <p:sp>
        <p:nvSpPr>
          <p:cNvPr id="32" name="Прямоугольник: скругленные углы 36">
            <a:extLst>
              <a:ext uri="{FF2B5EF4-FFF2-40B4-BE49-F238E27FC236}">
                <a16:creationId xmlns:a16="http://schemas.microsoft.com/office/drawing/2014/main" id="{D8DFFA57-2B02-4D23-8B1E-67C417BEA538}"/>
              </a:ext>
            </a:extLst>
          </p:cNvPr>
          <p:cNvSpPr/>
          <p:nvPr/>
        </p:nvSpPr>
        <p:spPr>
          <a:xfrm>
            <a:off x="4880524" y="3559981"/>
            <a:ext cx="1452128" cy="1197701"/>
          </a:xfrm>
          <a:prstGeom prst="roundRect">
            <a:avLst>
              <a:gd name="adj" fmla="val 60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13" b="1" dirty="0">
                <a:solidFill>
                  <a:srgbClr val="254061"/>
                </a:solidFill>
              </a:rPr>
              <a:t>Земские школы</a:t>
            </a:r>
            <a:r>
              <a:rPr lang="en-US" sz="1013" b="1" dirty="0">
                <a:solidFill>
                  <a:srgbClr val="254061"/>
                </a:solidFill>
              </a:rPr>
              <a:t>.</a:t>
            </a:r>
          </a:p>
          <a:p>
            <a:pPr algn="ctr"/>
            <a:r>
              <a:rPr lang="ru-RU" sz="1013" b="1" dirty="0">
                <a:solidFill>
                  <a:srgbClr val="254061"/>
                </a:solidFill>
              </a:rPr>
              <a:t>Учитель как символ гражданского подвижничества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B0C9CFE3-23F8-4BE6-93A7-0F01793A99AD}"/>
              </a:ext>
            </a:extLst>
          </p:cNvPr>
          <p:cNvCxnSpPr>
            <a:cxnSpLocks/>
          </p:cNvCxnSpPr>
          <p:nvPr/>
        </p:nvCxnSpPr>
        <p:spPr>
          <a:xfrm flipH="1">
            <a:off x="5464598" y="3239038"/>
            <a:ext cx="272472" cy="320942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Содержимое 2">
            <a:extLst>
              <a:ext uri="{FF2B5EF4-FFF2-40B4-BE49-F238E27FC236}">
                <a16:creationId xmlns:a16="http://schemas.microsoft.com/office/drawing/2014/main" id="{4F4B1705-3197-43F9-97DE-E8CB55ACC413}"/>
              </a:ext>
            </a:extLst>
          </p:cNvPr>
          <p:cNvSpPr txBox="1">
            <a:spLocks/>
          </p:cNvSpPr>
          <p:nvPr/>
        </p:nvSpPr>
        <p:spPr>
          <a:xfrm>
            <a:off x="6448507" y="3359742"/>
            <a:ext cx="1167998" cy="4062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 anchorCtr="0">
            <a:noAutofit/>
          </a:bodyPr>
          <a:lstStyle>
            <a:lvl1pPr indent="0" algn="r">
              <a:spcBef>
                <a:spcPct val="20000"/>
              </a:spcBef>
              <a:buFont typeface="Arial"/>
              <a:buNone/>
              <a:defRPr>
                <a:solidFill>
                  <a:schemeClr val="tx1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>
              <a:spcBef>
                <a:spcPts val="0"/>
              </a:spcBef>
            </a:pPr>
            <a:r>
              <a:rPr lang="ru-RU" sz="1013" dirty="0"/>
              <a:t>1900–1910-е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87114A47-F620-467C-BF1B-72FC874C61B6}"/>
              </a:ext>
            </a:extLst>
          </p:cNvPr>
          <p:cNvCxnSpPr>
            <a:cxnSpLocks/>
          </p:cNvCxnSpPr>
          <p:nvPr/>
        </p:nvCxnSpPr>
        <p:spPr>
          <a:xfrm flipH="1">
            <a:off x="7344034" y="2811434"/>
            <a:ext cx="272471" cy="415636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: скругленные углы 40">
            <a:extLst>
              <a:ext uri="{FF2B5EF4-FFF2-40B4-BE49-F238E27FC236}">
                <a16:creationId xmlns:a16="http://schemas.microsoft.com/office/drawing/2014/main" id="{58893D1A-A485-4E39-A3B4-E4CCCBF10637}"/>
              </a:ext>
            </a:extLst>
          </p:cNvPr>
          <p:cNvSpPr/>
          <p:nvPr/>
        </p:nvSpPr>
        <p:spPr>
          <a:xfrm>
            <a:off x="6546211" y="1605253"/>
            <a:ext cx="2140589" cy="1413998"/>
          </a:xfrm>
          <a:prstGeom prst="roundRect">
            <a:avLst>
              <a:gd name="adj" fmla="val 60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13" b="1" dirty="0">
                <a:solidFill>
                  <a:srgbClr val="254061"/>
                </a:solidFill>
              </a:rPr>
              <a:t>Учитель – средний класс, важный государственный служащий. </a:t>
            </a:r>
          </a:p>
          <a:p>
            <a:pPr algn="ctr"/>
            <a:r>
              <a:rPr lang="ru-RU" sz="1013" b="1" dirty="0">
                <a:solidFill>
                  <a:srgbClr val="254061"/>
                </a:solidFill>
              </a:rPr>
              <a:t>Зарплата в три раза выше, чем у рабочего</a:t>
            </a: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74157ECD-A68E-4191-A4AF-FC3B62B975B3}"/>
              </a:ext>
            </a:extLst>
          </p:cNvPr>
          <p:cNvCxnSpPr>
            <a:cxnSpLocks/>
          </p:cNvCxnSpPr>
          <p:nvPr/>
        </p:nvCxnSpPr>
        <p:spPr>
          <a:xfrm>
            <a:off x="251223" y="3227069"/>
            <a:ext cx="8729492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2" descr="Картинки по запросу Сокра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" t="3020" r="4093" b="29843"/>
          <a:stretch/>
        </p:blipFill>
        <p:spPr bwMode="auto">
          <a:xfrm>
            <a:off x="351632" y="3915364"/>
            <a:ext cx="1043675" cy="10624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0.liveinternet.ru/images/attach/c/1/60/123/60123824_1276145796_medieval_sorbonn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4" t="5079" r="21480" b="29010"/>
          <a:stretch/>
        </p:blipFill>
        <p:spPr bwMode="auto">
          <a:xfrm>
            <a:off x="1842991" y="1613887"/>
            <a:ext cx="1276809" cy="93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uz-prof.ru/images/7f6d3fb19a4e735d562b3ae8392c658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5" b="10946"/>
          <a:stretch/>
        </p:blipFill>
        <p:spPr bwMode="auto">
          <a:xfrm>
            <a:off x="3464506" y="3872050"/>
            <a:ext cx="1098199" cy="110571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get-pdb/1778306/7e2db221-5232-4c0e-aae7-001ad01915fe/s120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3" t="2948" r="14150" b="51770"/>
          <a:stretch/>
        </p:blipFill>
        <p:spPr bwMode="auto">
          <a:xfrm>
            <a:off x="5141488" y="1567124"/>
            <a:ext cx="1191164" cy="114443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vatars.mds.yandex.net/get-pdb/1360297/909e3645-9764-436f-88fd-919ab8599bbc/s120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" t="26405" r="62059" b="40775"/>
          <a:stretch/>
        </p:blipFill>
        <p:spPr bwMode="auto">
          <a:xfrm>
            <a:off x="6448507" y="3765988"/>
            <a:ext cx="1372652" cy="86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Название 1"/>
          <p:cNvSpPr txBox="1">
            <a:spLocks/>
          </p:cNvSpPr>
          <p:nvPr/>
        </p:nvSpPr>
        <p:spPr>
          <a:xfrm>
            <a:off x="521494" y="0"/>
            <a:ext cx="8622506" cy="1221581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54000" tIns="135000" rIns="54000" bIns="5400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7000"/>
              </a:lnSpc>
            </a:pPr>
            <a:r>
              <a:rPr lang="ru-RU" sz="3300">
                <a:solidFill>
                  <a:schemeClr val="bg1"/>
                </a:solidFill>
              </a:rPr>
              <a:t>Историческая дискуссия</a:t>
            </a:r>
            <a:br>
              <a:rPr lang="ru-RU" sz="4050">
                <a:solidFill>
                  <a:schemeClr val="bg1"/>
                </a:solidFill>
              </a:rPr>
            </a:br>
            <a:r>
              <a:rPr lang="ru-RU" sz="4050">
                <a:solidFill>
                  <a:schemeClr val="accent6"/>
                </a:solidFill>
              </a:rPr>
              <a:t>о статусе и оплате труда учителя</a:t>
            </a:r>
            <a:endParaRPr lang="ru-RU" sz="4050" dirty="0">
              <a:solidFill>
                <a:schemeClr val="accent6"/>
              </a:solidFill>
            </a:endParaRPr>
          </a:p>
        </p:txBody>
      </p:sp>
      <p:sp>
        <p:nvSpPr>
          <p:cNvPr id="38" name="Прямоугольная выноска 37"/>
          <p:cNvSpPr/>
          <p:nvPr/>
        </p:nvSpPr>
        <p:spPr>
          <a:xfrm>
            <a:off x="7616504" y="3359742"/>
            <a:ext cx="1384124" cy="1310826"/>
          </a:xfrm>
          <a:prstGeom prst="wedgeRectCallout">
            <a:avLst>
              <a:gd name="adj1" fmla="val -60993"/>
              <a:gd name="adj2" fmla="val -3686"/>
            </a:avLst>
          </a:prstGeom>
          <a:solidFill>
            <a:schemeClr val="accent6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34290" rIns="540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Оплата </a:t>
            </a:r>
            <a:r>
              <a:rPr lang="ru-RU" sz="1500">
                <a:solidFill>
                  <a:schemeClr val="tx1"/>
                </a:solidFill>
              </a:rPr>
              <a:t>труда основана</a:t>
            </a:r>
            <a:br>
              <a:rPr lang="ru-RU" sz="1500">
                <a:solidFill>
                  <a:schemeClr val="tx1"/>
                </a:solidFill>
              </a:rPr>
            </a:br>
            <a:r>
              <a:rPr lang="ru-RU" sz="1500">
                <a:solidFill>
                  <a:schemeClr val="tx1"/>
                </a:solidFill>
              </a:rPr>
              <a:t>на </a:t>
            </a:r>
            <a:r>
              <a:rPr lang="ru-RU" sz="1500" dirty="0">
                <a:solidFill>
                  <a:schemeClr val="tx1"/>
                </a:solidFill>
              </a:rPr>
              <a:t>статусе учителя</a:t>
            </a:r>
          </a:p>
        </p:txBody>
      </p:sp>
    </p:spTree>
    <p:extLst>
      <p:ext uri="{BB962C8B-B14F-4D97-AF65-F5344CB8AC3E}">
        <p14:creationId xmlns:p14="http://schemas.microsoft.com/office/powerpoint/2010/main" val="13524472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3628</TotalTime>
  <Words>817</Words>
  <Application>Microsoft Office PowerPoint</Application>
  <PresentationFormat>Экран (16:9)</PresentationFormat>
  <Paragraphs>165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Roboto Bold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имеем сейчас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Институты индивидуализации</dc:title>
  <dc:creator>Apple</dc:creator>
  <cp:lastModifiedBy>ПК</cp:lastModifiedBy>
  <cp:revision>426</cp:revision>
  <dcterms:created xsi:type="dcterms:W3CDTF">2017-10-29T21:44:37Z</dcterms:created>
  <dcterms:modified xsi:type="dcterms:W3CDTF">2019-08-21T02:57:41Z</dcterms:modified>
</cp:coreProperties>
</file>