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3.xml" ContentType="application/vnd.openxmlformats-officedocument.presentationml.notesSlide+xml"/>
  <Override PartName="/ppt/notesSlides/_rels/notesSlide1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1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6.png" ContentType="image/png"/>
  <Override PartName="/ppt/media/image4.jpeg" ContentType="image/jpeg"/>
  <Override PartName="/ppt/media/image10.jpeg" ContentType="image/jpeg"/>
  <Override PartName="/ppt/media/image5.jpeg" ContentType="image/jpeg"/>
  <Override PartName="/ppt/media/image7.jpeg" ContentType="image/jpeg"/>
  <Override PartName="/ppt/media/image12.jpeg" ContentType="image/jpeg"/>
  <Override PartName="/ppt/media/image8.jpeg" ContentType="image/jpeg"/>
  <Override PartName="/ppt/media/image13.jpeg" ContentType="image/jpeg"/>
  <Override PartName="/ppt/media/image9.jpeg" ContentType="image/jpeg"/>
  <Override PartName="/ppt/media/image14.jpeg" ContentType="image/jpeg"/>
  <Override PartName="/ppt/media/image11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8D613FB-2103-479D-ADDF-9D533144005B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  <a:ln w="0">
            <a:noFill/>
          </a:ln>
        </p:spPr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685800" y="440028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Номер слайда 3"/>
          <p:cNvSpPr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72413E7-E810-4BB2-8954-89351C120BA7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6213BDA-B47F-4089-AEE1-54B84177908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5E71AC4-9FFD-4DCA-B4AA-FFF6AAA808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0F95FB-9917-4636-9588-56DB0C83948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9ABEC5-12E3-4E66-A580-093E4033E2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45C220B-F773-4C2C-9E16-A6AA2BA4E2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C8A6746-1587-4F19-861C-996B63D015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F96CD4-13E1-4E6E-91DD-D3EA59845B5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2EB8D03-B87E-4314-9619-E7D3031D4B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71ECD7-D00C-4107-B8E3-9F63C0944E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3AA224E-DAED-4079-8770-0F00C6D736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1DC7F50-1462-48C8-8EAB-392A7BC006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00D20DE-97E2-45A5-BF2E-93D0363B82D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D354BB-BDE0-4E8E-B6CD-D707216C47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CD336BB-9133-4163-B2E3-F174A17554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8501D62-FAE3-410F-87C3-9FA846D479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77361D1-8011-400A-88E5-9DFAA74712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A8C763A-DF27-4C02-894C-77687655D06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A9F58E-5048-46D9-853E-90E59531EE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D13CC9C-21FB-402A-A009-C9419D0C14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5D40CC5-6D8F-4BBB-90B2-6E1B7DE013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B327DB-D663-4FFD-A66D-1FACFF4A7BC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7BFA802-5230-45E4-8B58-53EE1051CC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F0CA231-0CF6-4A38-8CB9-67962143E4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85332E9-B61C-4916-8F88-8F7E1BAE02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 7"/>
          <p:cNvSpPr/>
          <p:nvPr/>
        </p:nvSpPr>
        <p:spPr>
          <a:xfrm>
            <a:off x="609480" y="1219320"/>
            <a:ext cx="7924680" cy="914040"/>
          </a:xfrm>
          <a:custGeom>
            <a:avLst/>
            <a:gdLst>
              <a:gd name="textAreaLeft" fmla="*/ 0 w 7924680"/>
              <a:gd name="textAreaRight" fmla="*/ 7925040 w 7924680"/>
              <a:gd name="textAreaTop" fmla="*/ 0 h 914040"/>
              <a:gd name="textAreaBottom" fmla="*/ 914400 h 914040"/>
            </a:gdLst>
            <a:ahLst/>
            <a:rect l="textAreaLeft" t="textAreaTop" r="textAreaRight" b="textAreaBottom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Line 8"/>
          <p:cNvSpPr/>
          <p:nvPr/>
        </p:nvSpPr>
        <p:spPr>
          <a:xfrm>
            <a:off x="1981080" y="3962520"/>
            <a:ext cx="6512040" cy="36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6800" bIns="-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3124080" y="6243480"/>
            <a:ext cx="289548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>
          <a:xfrm>
            <a:off x="6552720" y="6243480"/>
            <a:ext cx="213336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Garamond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AF3AC68-9F8D-4E7F-844C-4CD258871547}" type="slidenum">
              <a:rPr b="0" lang="ru-RU" sz="1200" spc="-1" strike="noStrike">
                <a:solidFill>
                  <a:srgbClr val="000000"/>
                </a:solidFill>
                <a:latin typeface="Garamond"/>
              </a:rPr>
              <a:t>3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>
          <a:xfrm>
            <a:off x="456840" y="6243480"/>
            <a:ext cx="213336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7"/>
          <p:cNvSpPr/>
          <p:nvPr/>
        </p:nvSpPr>
        <p:spPr>
          <a:xfrm>
            <a:off x="380880" y="228600"/>
            <a:ext cx="8229240" cy="609120"/>
          </a:xfrm>
          <a:custGeom>
            <a:avLst/>
            <a:gdLst>
              <a:gd name="textAreaLeft" fmla="*/ 0 w 8229240"/>
              <a:gd name="textAreaRight" fmla="*/ 8229600 w 8229240"/>
              <a:gd name="textAreaTop" fmla="*/ 0 h 609120"/>
              <a:gd name="textAreaBottom" fmla="*/ 609480 h 609120"/>
            </a:gdLst>
            <a:ahLst/>
            <a:rect l="textAreaLeft" t="textAreaTop" r="textAreaRight" b="textAreaBottom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4" name="Line 8"/>
          <p:cNvSpPr/>
          <p:nvPr/>
        </p:nvSpPr>
        <p:spPr>
          <a:xfrm>
            <a:off x="457200" y="6172200"/>
            <a:ext cx="8229600" cy="36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6800" bIns="-46800" anchor="t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ftr" idx="4"/>
          </p:nvPr>
        </p:nvSpPr>
        <p:spPr>
          <a:xfrm>
            <a:off x="3124080" y="6248520"/>
            <a:ext cx="289548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5"/>
          </p:nvPr>
        </p:nvSpPr>
        <p:spPr>
          <a:xfrm>
            <a:off x="6552720" y="6243480"/>
            <a:ext cx="213336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Garamond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189777B-EC51-44F7-A9D3-473D8E0DA236}" type="slidenum">
              <a:rPr b="0" lang="ru-RU" sz="1200" spc="-1" strike="noStrike">
                <a:solidFill>
                  <a:srgbClr val="000000"/>
                </a:solidFill>
                <a:latin typeface="Garamond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6"/>
          </p:nvPr>
        </p:nvSpPr>
        <p:spPr>
          <a:xfrm>
            <a:off x="456840" y="6243480"/>
            <a:ext cx="213336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7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5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68360" y="1523520"/>
            <a:ext cx="8068680" cy="1752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5000" spc="-1" strike="noStrike">
                <a:solidFill>
                  <a:srgbClr val="006633"/>
                </a:solidFill>
                <a:latin typeface="Garamond"/>
              </a:rPr>
              <a:t>Индивидуальный  проект. </a:t>
            </a:r>
            <a:br>
              <a:rPr sz="5000"/>
            </a:br>
            <a:r>
              <a:rPr b="1" lang="ru-RU" sz="5000" spc="-1" strike="noStrike">
                <a:solidFill>
                  <a:srgbClr val="006633"/>
                </a:solidFill>
                <a:latin typeface="Garamond"/>
              </a:rPr>
              <a:t>Мой опыт</a:t>
            </a:r>
            <a:endParaRPr b="0" lang="ru-RU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Rectangle 0"/>
          <p:cNvSpPr/>
          <p:nvPr/>
        </p:nvSpPr>
        <p:spPr>
          <a:xfrm>
            <a:off x="684360" y="4076640"/>
            <a:ext cx="7859160" cy="103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rmAutofit/>
          </a:bodyPr>
          <a:p>
            <a:pPr algn="r"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Хомутова Марина Александровна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МАОУ Гимназия №13 «Академ»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Rectangle 0"/>
          <p:cNvSpPr/>
          <p:nvPr/>
        </p:nvSpPr>
        <p:spPr>
          <a:xfrm>
            <a:off x="1619280" y="6093000"/>
            <a:ext cx="5592240" cy="103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rmAutofit/>
          </a:bodyPr>
          <a:p>
            <a:pPr algn="ctr">
              <a:lnSpc>
                <a:spcPct val="100000"/>
              </a:lnSpc>
              <a:spcBef>
                <a:spcPts val="64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г. Красноярск 2023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4" descr="рис12-1"/>
          <p:cNvPicPr/>
          <p:nvPr/>
        </p:nvPicPr>
        <p:blipFill>
          <a:blip r:embed="rId1"/>
          <a:stretch/>
        </p:blipFill>
        <p:spPr>
          <a:xfrm>
            <a:off x="3708360" y="260280"/>
            <a:ext cx="4933800" cy="2290320"/>
          </a:xfrm>
          <a:prstGeom prst="rect">
            <a:avLst/>
          </a:prstGeom>
          <a:ln w="0">
            <a:noFill/>
          </a:ln>
        </p:spPr>
      </p:pic>
      <p:pic>
        <p:nvPicPr>
          <p:cNvPr id="131" name="Picture 6" descr="рис12-3"/>
          <p:cNvPicPr/>
          <p:nvPr/>
        </p:nvPicPr>
        <p:blipFill>
          <a:blip r:embed="rId2"/>
          <a:stretch/>
        </p:blipFill>
        <p:spPr>
          <a:xfrm>
            <a:off x="108000" y="1819440"/>
            <a:ext cx="4900320" cy="1966320"/>
          </a:xfrm>
          <a:prstGeom prst="rect">
            <a:avLst/>
          </a:prstGeom>
          <a:ln w="0">
            <a:noFill/>
          </a:ln>
        </p:spPr>
      </p:pic>
      <p:pic>
        <p:nvPicPr>
          <p:cNvPr id="132" name="Picture 4" descr="рис2"/>
          <p:cNvPicPr/>
          <p:nvPr/>
        </p:nvPicPr>
        <p:blipFill>
          <a:blip r:embed="rId3"/>
          <a:stretch/>
        </p:blipFill>
        <p:spPr>
          <a:xfrm>
            <a:off x="108000" y="4591080"/>
            <a:ext cx="5255640" cy="2155320"/>
          </a:xfrm>
          <a:prstGeom prst="rect">
            <a:avLst/>
          </a:prstGeom>
          <a:ln w="0">
            <a:noFill/>
          </a:ln>
        </p:spPr>
      </p:pic>
      <p:pic>
        <p:nvPicPr>
          <p:cNvPr id="133" name="Picture 4" descr="рис4"/>
          <p:cNvPicPr/>
          <p:nvPr/>
        </p:nvPicPr>
        <p:blipFill>
          <a:blip r:embed="rId4"/>
          <a:stretch/>
        </p:blipFill>
        <p:spPr>
          <a:xfrm>
            <a:off x="4475160" y="2997360"/>
            <a:ext cx="4701960" cy="1890360"/>
          </a:xfrm>
          <a:prstGeom prst="rect">
            <a:avLst/>
          </a:prstGeom>
          <a:ln w="0">
            <a:noFill/>
          </a:ln>
        </p:spPr>
      </p:pic>
      <p:sp>
        <p:nvSpPr>
          <p:cNvPr id="134" name="AutoShape 6"/>
          <p:cNvSpPr/>
          <p:nvPr/>
        </p:nvSpPr>
        <p:spPr>
          <a:xfrm>
            <a:off x="254160" y="431640"/>
            <a:ext cx="3310920" cy="1214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Оригинальная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работа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AutoShape 6"/>
          <p:cNvSpPr/>
          <p:nvPr/>
        </p:nvSpPr>
        <p:spPr>
          <a:xfrm>
            <a:off x="6200640" y="5124600"/>
            <a:ext cx="2118960" cy="968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Скромное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открытие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nodeType="clickEffect" fill="hold">
                      <p:stCondLst>
                        <p:cond delay="indefinite"/>
                      </p:stCondLst>
                      <p:childTnLst>
                        <p:par>
                          <p:cTn id="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6633"/>
                </a:solidFill>
                <a:latin typeface="Garamond"/>
              </a:rPr>
              <a:t>Методическое сопровождение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7" name="Picture 4" descr="Piramidy_1"/>
          <p:cNvPicPr/>
          <p:nvPr/>
        </p:nvPicPr>
        <p:blipFill>
          <a:blip r:embed="rId1"/>
          <a:stretch/>
        </p:blipFill>
        <p:spPr>
          <a:xfrm>
            <a:off x="684360" y="1413000"/>
            <a:ext cx="3023640" cy="1810800"/>
          </a:xfrm>
          <a:prstGeom prst="rect">
            <a:avLst/>
          </a:prstGeom>
          <a:ln w="0">
            <a:noFill/>
          </a:ln>
        </p:spPr>
      </p:pic>
      <p:pic>
        <p:nvPicPr>
          <p:cNvPr id="138" name="Picture 10" descr="luna_2"/>
          <p:cNvPicPr/>
          <p:nvPr/>
        </p:nvPicPr>
        <p:blipFill>
          <a:blip r:embed="rId2"/>
          <a:stretch/>
        </p:blipFill>
        <p:spPr>
          <a:xfrm>
            <a:off x="5940360" y="1413000"/>
            <a:ext cx="2518920" cy="178380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18" descr="08"/>
          <p:cNvPicPr/>
          <p:nvPr/>
        </p:nvPicPr>
        <p:blipFill>
          <a:blip r:embed="rId3"/>
          <a:stretch/>
        </p:blipFill>
        <p:spPr>
          <a:xfrm>
            <a:off x="684360" y="3429000"/>
            <a:ext cx="3023640" cy="1998360"/>
          </a:xfrm>
          <a:prstGeom prst="rect">
            <a:avLst/>
          </a:prstGeom>
          <a:ln w="0">
            <a:noFill/>
          </a:ln>
        </p:spPr>
      </p:pic>
      <p:pic>
        <p:nvPicPr>
          <p:cNvPr id="140" name="Picture 16" descr="1balet"/>
          <p:cNvPicPr/>
          <p:nvPr/>
        </p:nvPicPr>
        <p:blipFill>
          <a:blip r:embed="rId4"/>
          <a:stretch/>
        </p:blipFill>
        <p:spPr>
          <a:xfrm>
            <a:off x="3780000" y="1413000"/>
            <a:ext cx="2086920" cy="179496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21" descr="235"/>
          <p:cNvPicPr/>
          <p:nvPr/>
        </p:nvPicPr>
        <p:blipFill>
          <a:blip r:embed="rId5"/>
          <a:stretch/>
        </p:blipFill>
        <p:spPr>
          <a:xfrm>
            <a:off x="5940360" y="3357720"/>
            <a:ext cx="2566800" cy="2188800"/>
          </a:xfrm>
          <a:prstGeom prst="rect">
            <a:avLst/>
          </a:prstGeom>
          <a:ln w="0">
            <a:noFill/>
          </a:ln>
        </p:spPr>
      </p:pic>
      <p:pic>
        <p:nvPicPr>
          <p:cNvPr id="142" name="Picture 1024" descr="обложка"/>
          <p:cNvPicPr/>
          <p:nvPr/>
        </p:nvPicPr>
        <p:blipFill>
          <a:blip r:embed="rId6"/>
          <a:stretch/>
        </p:blipFill>
        <p:spPr>
          <a:xfrm>
            <a:off x="3780000" y="3429000"/>
            <a:ext cx="2066400" cy="2701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4"/>
          <p:cNvGrpSpPr/>
          <p:nvPr/>
        </p:nvGrpSpPr>
        <p:grpSpPr>
          <a:xfrm>
            <a:off x="1908000" y="2349360"/>
            <a:ext cx="5547960" cy="3298680"/>
            <a:chOff x="1908000" y="2349360"/>
            <a:chExt cx="5547960" cy="3298680"/>
          </a:xfrm>
        </p:grpSpPr>
        <p:sp>
          <p:nvSpPr>
            <p:cNvPr id="144" name="Text Box 5"/>
            <p:cNvSpPr/>
            <p:nvPr/>
          </p:nvSpPr>
          <p:spPr>
            <a:xfrm>
              <a:off x="4087440" y="3897720"/>
              <a:ext cx="1287360" cy="36144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МОРЕ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" name="Text Box 6"/>
            <p:cNvSpPr/>
            <p:nvPr/>
          </p:nvSpPr>
          <p:spPr>
            <a:xfrm>
              <a:off x="2205000" y="234936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морские профессии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" name="Text Box 7"/>
            <p:cNvSpPr/>
            <p:nvPr/>
          </p:nvSpPr>
          <p:spPr>
            <a:xfrm>
              <a:off x="1908000" y="3426480"/>
              <a:ext cx="153504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море в древних мифах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7" name="Text Box 8"/>
            <p:cNvSpPr/>
            <p:nvPr/>
          </p:nvSpPr>
          <p:spPr>
            <a:xfrm>
              <a:off x="1957320" y="4234320"/>
              <a:ext cx="1287360" cy="40356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море на кухне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8" name="Text Box 9"/>
            <p:cNvSpPr/>
            <p:nvPr/>
          </p:nvSpPr>
          <p:spPr>
            <a:xfrm>
              <a:off x="1957320" y="509976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морские баталии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Text Box 10"/>
            <p:cNvSpPr/>
            <p:nvPr/>
          </p:nvSpPr>
          <p:spPr>
            <a:xfrm>
              <a:off x="6069240" y="416736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морские обитатели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0" name="Text Box 11"/>
            <p:cNvSpPr/>
            <p:nvPr/>
          </p:nvSpPr>
          <p:spPr>
            <a:xfrm>
              <a:off x="6069240" y="342648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подводная археология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Text Box 12"/>
            <p:cNvSpPr/>
            <p:nvPr/>
          </p:nvSpPr>
          <p:spPr>
            <a:xfrm>
              <a:off x="3939120" y="517716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украшения из моря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2" name="Text Box 13"/>
            <p:cNvSpPr/>
            <p:nvPr/>
          </p:nvSpPr>
          <p:spPr>
            <a:xfrm>
              <a:off x="5672880" y="2484000"/>
              <a:ext cx="178308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книги, фильмы, картины о море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3" name="Text Box 14"/>
            <p:cNvSpPr/>
            <p:nvPr/>
          </p:nvSpPr>
          <p:spPr>
            <a:xfrm>
              <a:off x="3641760" y="2349360"/>
              <a:ext cx="208008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флот: история и современность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4" name="Text Box 15"/>
            <p:cNvSpPr/>
            <p:nvPr/>
          </p:nvSpPr>
          <p:spPr>
            <a:xfrm>
              <a:off x="5970240" y="5177160"/>
              <a:ext cx="1287360" cy="470880"/>
            </a:xfrm>
            <a:prstGeom prst="rect">
              <a:avLst/>
            </a:pr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ru-RU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кругосветные путешествия</a:t>
              </a:r>
              <a:endParaRPr b="0" lang="ru-RU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5" name="Line 16"/>
            <p:cNvSpPr/>
            <p:nvPr/>
          </p:nvSpPr>
          <p:spPr>
            <a:xfrm flipV="1">
              <a:off x="4731480" y="2887560"/>
              <a:ext cx="360" cy="7405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56" name="Line 17"/>
            <p:cNvSpPr/>
            <p:nvPr/>
          </p:nvSpPr>
          <p:spPr>
            <a:xfrm flipV="1">
              <a:off x="5177520" y="2954880"/>
              <a:ext cx="1287720" cy="8751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57" name="Line 18"/>
            <p:cNvSpPr/>
            <p:nvPr/>
          </p:nvSpPr>
          <p:spPr>
            <a:xfrm flipH="1" flipV="1">
              <a:off x="2997360" y="2887560"/>
              <a:ext cx="1287720" cy="87516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58" name="Line 19"/>
            <p:cNvSpPr/>
            <p:nvPr/>
          </p:nvSpPr>
          <p:spPr>
            <a:xfrm flipV="1">
              <a:off x="5329800" y="3695400"/>
              <a:ext cx="739080" cy="2869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59" name="Line 20"/>
            <p:cNvSpPr/>
            <p:nvPr/>
          </p:nvSpPr>
          <p:spPr>
            <a:xfrm flipH="1" flipV="1">
              <a:off x="3492720" y="3695400"/>
              <a:ext cx="739080" cy="2869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0" name="Line 21"/>
            <p:cNvSpPr/>
            <p:nvPr/>
          </p:nvSpPr>
          <p:spPr>
            <a:xfrm flipH="1">
              <a:off x="3492720" y="4099680"/>
              <a:ext cx="739080" cy="2869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1" name="Line 22"/>
            <p:cNvSpPr/>
            <p:nvPr/>
          </p:nvSpPr>
          <p:spPr>
            <a:xfrm>
              <a:off x="5326200" y="4099680"/>
              <a:ext cx="739080" cy="2869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2" name="Line 23"/>
            <p:cNvSpPr/>
            <p:nvPr/>
          </p:nvSpPr>
          <p:spPr>
            <a:xfrm flipH="1">
              <a:off x="2997720" y="4234320"/>
              <a:ext cx="1486080" cy="92484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3" name="Line 24"/>
            <p:cNvSpPr/>
            <p:nvPr/>
          </p:nvSpPr>
          <p:spPr>
            <a:xfrm>
              <a:off x="4929840" y="4234320"/>
              <a:ext cx="1486080" cy="92484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  <p:sp>
          <p:nvSpPr>
            <p:cNvPr id="164" name="Line 25"/>
            <p:cNvSpPr/>
            <p:nvPr/>
          </p:nvSpPr>
          <p:spPr>
            <a:xfrm flipV="1">
              <a:off x="4682160" y="4368960"/>
              <a:ext cx="360" cy="740520"/>
            </a:xfrm>
            <a:prstGeom prst="line">
              <a:avLst/>
            </a:prstGeom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endParaRPr b="0" lang="ru-RU" sz="1800" spc="-1" strike="noStrike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sp>
        <p:nvSpPr>
          <p:cNvPr id="165" name="Rectangle 26"/>
          <p:cNvSpPr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ff0000"/>
                </a:solidFill>
                <a:latin typeface="Garamond"/>
                <a:ea typeface="DejaVu Sans"/>
              </a:rPr>
              <a:t>Тема = интерес, доступность, посильность.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00b050"/>
                </a:solidFill>
                <a:latin typeface="Garamond"/>
                <a:ea typeface="DejaVu Sans"/>
              </a:rPr>
              <a:t>Методика = возможность ученика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Rectangle 27"/>
          <p:cNvSpPr/>
          <p:nvPr/>
        </p:nvSpPr>
        <p:spPr>
          <a:xfrm>
            <a:off x="468360" y="1268280"/>
            <a:ext cx="8424360" cy="79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Пример индивидуальных тем в рамках общей темы 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DejaVu Sans"/>
              </a:rPr>
              <a:t>«Море»</a:t>
            </a:r>
            <a:endParaRPr b="0" lang="ru-RU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006633"/>
                </a:solidFill>
                <a:latin typeface="Times New Roman"/>
                <a:ea typeface="Times New Roman"/>
              </a:rPr>
              <a:t>«Зеркало инновационных проблем в практике»</a:t>
            </a:r>
            <a:br>
              <a:rPr sz="2800"/>
            </a:br>
            <a:br>
              <a:rPr sz="2800"/>
            </a:b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Rectangle 4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9" name="Rectangle 5"/>
          <p:cNvSpPr/>
          <p:nvPr/>
        </p:nvSpPr>
        <p:spPr>
          <a:xfrm>
            <a:off x="0" y="45720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-46440" bIns="-46440" anchor="ctr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70" name="Прямоугольник 13"/>
          <p:cNvSpPr/>
          <p:nvPr/>
        </p:nvSpPr>
        <p:spPr>
          <a:xfrm>
            <a:off x="150840" y="1087560"/>
            <a:ext cx="9037080" cy="169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15000"/>
              </a:lnSpc>
              <a:spcAft>
                <a:spcPts val="100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0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Ситуация «минус»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0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______________________________________________________________________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0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70c0"/>
                </a:solidFill>
                <a:latin typeface="Times New Roman"/>
                <a:ea typeface="Times New Roman"/>
              </a:rPr>
              <a:t>Ситуация «плюс»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AutoShape 6"/>
          <p:cNvSpPr/>
          <p:nvPr/>
        </p:nvSpPr>
        <p:spPr>
          <a:xfrm>
            <a:off x="3565440" y="773280"/>
            <a:ext cx="211896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7030a0"/>
                </a:solidFill>
                <a:latin typeface="Times New Roman"/>
                <a:ea typeface="Times New Roman"/>
              </a:rPr>
              <a:t>Проблема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AutoShape 6"/>
          <p:cNvSpPr/>
          <p:nvPr/>
        </p:nvSpPr>
        <p:spPr>
          <a:xfrm>
            <a:off x="254160" y="1444680"/>
            <a:ext cx="211896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b050"/>
                </a:solidFill>
                <a:latin typeface="Arial"/>
                <a:ea typeface="DejaVu Sans"/>
              </a:rPr>
              <a:t>Причина 1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AutoShape 6"/>
          <p:cNvSpPr/>
          <p:nvPr/>
        </p:nvSpPr>
        <p:spPr>
          <a:xfrm>
            <a:off x="6567480" y="1509840"/>
            <a:ext cx="211896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d147"/>
                </a:solidFill>
                <a:latin typeface="Arial"/>
                <a:ea typeface="DejaVu Sans"/>
              </a:rPr>
              <a:t>Причина 2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AutoShape 6"/>
          <p:cNvSpPr/>
          <p:nvPr/>
        </p:nvSpPr>
        <p:spPr>
          <a:xfrm>
            <a:off x="3659040" y="3083040"/>
            <a:ext cx="211896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7030a0"/>
                </a:solidFill>
                <a:latin typeface="Times New Roman"/>
                <a:ea typeface="Times New Roman"/>
              </a:rPr>
              <a:t>Цель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AutoShape 6"/>
          <p:cNvSpPr/>
          <p:nvPr/>
        </p:nvSpPr>
        <p:spPr>
          <a:xfrm>
            <a:off x="439560" y="2865600"/>
            <a:ext cx="2118960" cy="542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b050"/>
                </a:solidFill>
                <a:latin typeface="Arial"/>
                <a:ea typeface="DejaVu Sans"/>
              </a:rPr>
              <a:t>Задача 1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AutoShape 6"/>
          <p:cNvSpPr/>
          <p:nvPr/>
        </p:nvSpPr>
        <p:spPr>
          <a:xfrm>
            <a:off x="6556320" y="291924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d147"/>
                </a:solidFill>
                <a:latin typeface="Arial"/>
                <a:ea typeface="DejaVu Sans"/>
              </a:rPr>
              <a:t>Задача 2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AutoShape 6"/>
          <p:cNvSpPr/>
          <p:nvPr/>
        </p:nvSpPr>
        <p:spPr>
          <a:xfrm>
            <a:off x="439560" y="4016520"/>
            <a:ext cx="228564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b050"/>
                </a:solidFill>
                <a:latin typeface="Arial"/>
                <a:ea typeface="DejaVu Sans"/>
              </a:rPr>
              <a:t>Мероприятия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AutoShape 6"/>
          <p:cNvSpPr/>
          <p:nvPr/>
        </p:nvSpPr>
        <p:spPr>
          <a:xfrm>
            <a:off x="6556320" y="4140360"/>
            <a:ext cx="2365200" cy="542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d147"/>
                </a:solidFill>
                <a:latin typeface="Arial"/>
                <a:ea typeface="DejaVu Sans"/>
              </a:rPr>
              <a:t>Мероприятия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AutoShape 6"/>
          <p:cNvSpPr/>
          <p:nvPr/>
        </p:nvSpPr>
        <p:spPr>
          <a:xfrm>
            <a:off x="3659040" y="4259160"/>
            <a:ext cx="2201760" cy="542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Актуальность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AutoShape 6"/>
          <p:cNvSpPr/>
          <p:nvPr/>
        </p:nvSpPr>
        <p:spPr>
          <a:xfrm>
            <a:off x="150840" y="4691160"/>
            <a:ext cx="305244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Новизна / Гипотеза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AutoShape 6"/>
          <p:cNvSpPr/>
          <p:nvPr/>
        </p:nvSpPr>
        <p:spPr>
          <a:xfrm>
            <a:off x="150840" y="5592600"/>
            <a:ext cx="2879280" cy="544320"/>
          </a:xfrm>
          <a:prstGeom prst="roundRect">
            <a:avLst>
              <a:gd name="adj" fmla="val 9028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Объект / Предмет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AutoShape 6"/>
          <p:cNvSpPr/>
          <p:nvPr/>
        </p:nvSpPr>
        <p:spPr>
          <a:xfrm>
            <a:off x="6499080" y="4964040"/>
            <a:ext cx="2422440" cy="102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Методы исследования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AutoShape 6"/>
          <p:cNvSpPr/>
          <p:nvPr/>
        </p:nvSpPr>
        <p:spPr>
          <a:xfrm>
            <a:off x="3741840" y="5519880"/>
            <a:ext cx="2269800" cy="9331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Практическая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значимость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4" name="AutoShape 3"/>
          <p:cNvCxnSpPr/>
          <p:nvPr/>
        </p:nvCxnSpPr>
        <p:spPr>
          <a:xfrm>
            <a:off x="4594320" y="1271160"/>
            <a:ext cx="50040" cy="1693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85" name="AutoShape 3"/>
          <p:cNvCxnSpPr/>
          <p:nvPr/>
        </p:nvCxnSpPr>
        <p:spPr>
          <a:xfrm>
            <a:off x="1363680" y="1976040"/>
            <a:ext cx="47160" cy="9122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86" name="AutoShape 3"/>
          <p:cNvCxnSpPr/>
          <p:nvPr/>
        </p:nvCxnSpPr>
        <p:spPr>
          <a:xfrm>
            <a:off x="7615080" y="2044440"/>
            <a:ext cx="47160" cy="9122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87" name="AutoShape 3"/>
          <p:cNvCxnSpPr/>
          <p:nvPr/>
        </p:nvCxnSpPr>
        <p:spPr>
          <a:xfrm flipH="1">
            <a:off x="3029760" y="4866840"/>
            <a:ext cx="1725120" cy="8330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88" name="AutoShape 3"/>
          <p:cNvCxnSpPr/>
          <p:nvPr/>
        </p:nvCxnSpPr>
        <p:spPr>
          <a:xfrm>
            <a:off x="4775040" y="4819680"/>
            <a:ext cx="1704600" cy="5979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89" name="AutoShape 3"/>
          <p:cNvCxnSpPr/>
          <p:nvPr/>
        </p:nvCxnSpPr>
        <p:spPr>
          <a:xfrm flipH="1">
            <a:off x="3157200" y="4682880"/>
            <a:ext cx="502200" cy="1850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90" name="AutoShape 3"/>
          <p:cNvCxnSpPr/>
          <p:nvPr/>
        </p:nvCxnSpPr>
        <p:spPr>
          <a:xfrm>
            <a:off x="4775040" y="4889520"/>
            <a:ext cx="47160" cy="6505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91" name="AutoShape 3"/>
          <p:cNvCxnSpPr/>
          <p:nvPr/>
        </p:nvCxnSpPr>
        <p:spPr>
          <a:xfrm>
            <a:off x="1535040" y="3495240"/>
            <a:ext cx="47160" cy="5220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92" name="AutoShape 3"/>
          <p:cNvCxnSpPr/>
          <p:nvPr/>
        </p:nvCxnSpPr>
        <p:spPr>
          <a:xfrm>
            <a:off x="7602480" y="3456000"/>
            <a:ext cx="45720" cy="6980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93" name="AutoShape 3"/>
          <p:cNvCxnSpPr/>
          <p:nvPr/>
        </p:nvCxnSpPr>
        <p:spPr>
          <a:xfrm flipH="1">
            <a:off x="4695480" y="3627000"/>
            <a:ext cx="47160" cy="545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6633"/>
                </a:solidFill>
                <a:latin typeface="Garamond"/>
              </a:rPr>
              <a:t>Логические связи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AutoShape 6"/>
          <p:cNvSpPr/>
          <p:nvPr/>
        </p:nvSpPr>
        <p:spPr>
          <a:xfrm>
            <a:off x="2124000" y="1203480"/>
            <a:ext cx="489564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Методы исследования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AutoShape 6"/>
          <p:cNvSpPr/>
          <p:nvPr/>
        </p:nvSpPr>
        <p:spPr>
          <a:xfrm>
            <a:off x="457200" y="2166840"/>
            <a:ext cx="289044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70c0"/>
                </a:solidFill>
                <a:latin typeface="Arial"/>
                <a:ea typeface="DejaVu Sans"/>
              </a:rPr>
              <a:t>Теоретические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AutoShape 6"/>
          <p:cNvSpPr/>
          <p:nvPr/>
        </p:nvSpPr>
        <p:spPr>
          <a:xfrm>
            <a:off x="611280" y="318924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0070c0"/>
                </a:solidFill>
                <a:latin typeface="Arial"/>
                <a:ea typeface="DejaVu Sans"/>
              </a:rPr>
              <a:t>I </a:t>
            </a:r>
            <a:r>
              <a:rPr b="1" lang="ru-RU" sz="2800" spc="-1" strike="noStrike">
                <a:solidFill>
                  <a:srgbClr val="0070c0"/>
                </a:solidFill>
                <a:latin typeface="Arial"/>
                <a:ea typeface="DejaVu Sans"/>
              </a:rPr>
              <a:t>глава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AutoShape 6"/>
          <p:cNvSpPr/>
          <p:nvPr/>
        </p:nvSpPr>
        <p:spPr>
          <a:xfrm>
            <a:off x="611280" y="421164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70c0"/>
                </a:solidFill>
                <a:latin typeface="Arial"/>
                <a:ea typeface="DejaVu Sans"/>
              </a:rPr>
              <a:t>1 задача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AutoShape 6"/>
          <p:cNvSpPr/>
          <p:nvPr/>
        </p:nvSpPr>
        <p:spPr>
          <a:xfrm>
            <a:off x="5022720" y="2178000"/>
            <a:ext cx="296208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Практические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AutoShape 6"/>
          <p:cNvSpPr/>
          <p:nvPr/>
        </p:nvSpPr>
        <p:spPr>
          <a:xfrm>
            <a:off x="5535720" y="474804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  <a:ea typeface="DejaVu Sans"/>
              </a:rPr>
              <a:t>I I </a:t>
            </a: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глава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AutoShape 6"/>
          <p:cNvSpPr/>
          <p:nvPr/>
        </p:nvSpPr>
        <p:spPr>
          <a:xfrm>
            <a:off x="5538960" y="3102120"/>
            <a:ext cx="2117160" cy="542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Тема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AutoShape 6"/>
          <p:cNvSpPr/>
          <p:nvPr/>
        </p:nvSpPr>
        <p:spPr>
          <a:xfrm>
            <a:off x="5443560" y="5610240"/>
            <a:ext cx="211896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2 задача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AutoShape 6"/>
          <p:cNvSpPr/>
          <p:nvPr/>
        </p:nvSpPr>
        <p:spPr>
          <a:xfrm>
            <a:off x="5572080" y="3887640"/>
            <a:ext cx="211752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Цель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4" name="AutoShape 3"/>
          <p:cNvCxnSpPr/>
          <p:nvPr/>
        </p:nvCxnSpPr>
        <p:spPr>
          <a:xfrm flipH="1">
            <a:off x="2195280" y="1774800"/>
            <a:ext cx="442440" cy="442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05" name="AutoShape 3"/>
          <p:cNvCxnSpPr/>
          <p:nvPr/>
        </p:nvCxnSpPr>
        <p:spPr>
          <a:xfrm flipH="1">
            <a:off x="1907280" y="2732040"/>
            <a:ext cx="288720" cy="4582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06" name="AutoShape 3"/>
          <p:cNvCxnSpPr/>
          <p:nvPr/>
        </p:nvCxnSpPr>
        <p:spPr>
          <a:xfrm flipH="1">
            <a:off x="1692360" y="3740040"/>
            <a:ext cx="359280" cy="4726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07" name="AutoShape 3"/>
          <p:cNvCxnSpPr/>
          <p:nvPr/>
        </p:nvCxnSpPr>
        <p:spPr>
          <a:xfrm>
            <a:off x="6311520" y="5256360"/>
            <a:ext cx="212400" cy="342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08" name="AutoShape 3"/>
          <p:cNvCxnSpPr/>
          <p:nvPr/>
        </p:nvCxnSpPr>
        <p:spPr>
          <a:xfrm>
            <a:off x="6382800" y="4459320"/>
            <a:ext cx="140760" cy="2898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09" name="AutoShape 3"/>
          <p:cNvCxnSpPr/>
          <p:nvPr/>
        </p:nvCxnSpPr>
        <p:spPr>
          <a:xfrm>
            <a:off x="6522840" y="3633840"/>
            <a:ext cx="224640" cy="3027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10" name="AutoShape 3"/>
          <p:cNvCxnSpPr/>
          <p:nvPr/>
        </p:nvCxnSpPr>
        <p:spPr>
          <a:xfrm>
            <a:off x="6522840" y="2706840"/>
            <a:ext cx="167400" cy="3963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11" name="AutoShape 3"/>
          <p:cNvCxnSpPr/>
          <p:nvPr/>
        </p:nvCxnSpPr>
        <p:spPr>
          <a:xfrm>
            <a:off x="6224760" y="1782360"/>
            <a:ext cx="88200" cy="4312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ff0000"/>
                </a:solidFill>
                <a:latin typeface="Garamond"/>
              </a:rPr>
              <a:t>Вопросы к ключевым понятиям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68360" y="1412640"/>
            <a:ext cx="8229240" cy="453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lnSpc>
                <a:spcPct val="9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500" spc="-1" strike="noStrike">
                <a:solidFill>
                  <a:srgbClr val="0070c0"/>
                </a:solidFill>
                <a:latin typeface="Arial"/>
              </a:rPr>
              <a:t>Актуальность</a:t>
            </a:r>
            <a:r>
              <a:rPr b="0" lang="ru-RU" sz="2500" spc="-1" strike="noStrike">
                <a:solidFill>
                  <a:srgbClr val="000000"/>
                </a:solidFill>
                <a:latin typeface="Arial"/>
              </a:rPr>
              <a:t> – (почему?) здесь и сейчас это важно?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500" spc="-1" strike="noStrike">
                <a:solidFill>
                  <a:srgbClr val="0070c0"/>
                </a:solidFill>
                <a:latin typeface="Arial"/>
              </a:rPr>
              <a:t>Новизна</a:t>
            </a:r>
            <a:r>
              <a:rPr b="0" lang="ru-RU" sz="2500" spc="-1" strike="noStrike">
                <a:solidFill>
                  <a:srgbClr val="000000"/>
                </a:solidFill>
                <a:latin typeface="Arial"/>
              </a:rPr>
              <a:t>-мы предприняли попытку разработать (что? для кого?).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500" spc="-1" strike="noStrike">
                <a:solidFill>
                  <a:srgbClr val="0070c0"/>
                </a:solidFill>
                <a:latin typeface="Arial"/>
              </a:rPr>
              <a:t>Гипотеза </a:t>
            </a:r>
            <a:r>
              <a:rPr b="0" lang="ru-RU" sz="2500" spc="-1" strike="noStrike">
                <a:solidFill>
                  <a:srgbClr val="000000"/>
                </a:solidFill>
                <a:latin typeface="Arial"/>
              </a:rPr>
              <a:t>- если мы разработаем (что?), будет ли это востребовано (кем?).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24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500" spc="-1" strike="noStrike">
                <a:solidFill>
                  <a:srgbClr val="0070c0"/>
                </a:solidFill>
                <a:latin typeface="Arial"/>
              </a:rPr>
              <a:t>Практическая значимость </a:t>
            </a:r>
            <a:r>
              <a:rPr b="0" lang="ru-RU" sz="2500" spc="-1" strike="noStrike">
                <a:solidFill>
                  <a:srgbClr val="000000"/>
                </a:solidFill>
                <a:latin typeface="Arial"/>
              </a:rPr>
              <a:t>проекта заключается в том, что его результаты могут быть использованы (где? кем?)</a:t>
            </a: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624"/>
              </a:spcBef>
              <a:buNone/>
              <a:tabLst>
                <a:tab algn="l" pos="0"/>
              </a:tabLst>
            </a:pPr>
            <a:endParaRPr b="0" lang="ru-RU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4" descr="рис57"/>
          <p:cNvPicPr/>
          <p:nvPr/>
        </p:nvPicPr>
        <p:blipFill>
          <a:blip r:embed="rId1"/>
          <a:stretch/>
        </p:blipFill>
        <p:spPr>
          <a:xfrm>
            <a:off x="-12600" y="115920"/>
            <a:ext cx="4277880" cy="2626920"/>
          </a:xfrm>
          <a:prstGeom prst="rect">
            <a:avLst/>
          </a:prstGeom>
          <a:ln w="0">
            <a:noFill/>
          </a:ln>
        </p:spPr>
      </p:pic>
      <p:pic>
        <p:nvPicPr>
          <p:cNvPr id="215" name="Picture 5" descr="рис59"/>
          <p:cNvPicPr/>
          <p:nvPr/>
        </p:nvPicPr>
        <p:blipFill>
          <a:blip r:embed="rId2"/>
          <a:stretch/>
        </p:blipFill>
        <p:spPr>
          <a:xfrm>
            <a:off x="4500720" y="4076640"/>
            <a:ext cx="4287240" cy="2295360"/>
          </a:xfrm>
          <a:prstGeom prst="rect">
            <a:avLst/>
          </a:prstGeom>
          <a:ln w="0">
            <a:noFill/>
          </a:ln>
        </p:spPr>
      </p:pic>
      <p:pic>
        <p:nvPicPr>
          <p:cNvPr id="216" name="Picture 2" descr="рис60"/>
          <p:cNvPicPr/>
          <p:nvPr/>
        </p:nvPicPr>
        <p:blipFill>
          <a:blip r:embed="rId3"/>
          <a:stretch/>
        </p:blipFill>
        <p:spPr>
          <a:xfrm>
            <a:off x="4237200" y="1195560"/>
            <a:ext cx="4631760" cy="2880720"/>
          </a:xfrm>
          <a:prstGeom prst="rect">
            <a:avLst/>
          </a:prstGeom>
          <a:ln w="0">
            <a:noFill/>
          </a:ln>
        </p:spPr>
      </p:pic>
      <p:pic>
        <p:nvPicPr>
          <p:cNvPr id="217" name="Picture 5" descr="рис62"/>
          <p:cNvPicPr/>
          <p:nvPr/>
        </p:nvPicPr>
        <p:blipFill>
          <a:blip r:embed="rId4"/>
          <a:stretch/>
        </p:blipFill>
        <p:spPr>
          <a:xfrm>
            <a:off x="684360" y="2778120"/>
            <a:ext cx="3131640" cy="2876040"/>
          </a:xfrm>
          <a:prstGeom prst="rect">
            <a:avLst/>
          </a:prstGeom>
          <a:ln w="0">
            <a:noFill/>
          </a:ln>
        </p:spPr>
      </p:pic>
      <p:sp>
        <p:nvSpPr>
          <p:cNvPr id="218" name="AutoShape 6"/>
          <p:cNvSpPr/>
          <p:nvPr/>
        </p:nvSpPr>
        <p:spPr>
          <a:xfrm>
            <a:off x="4248000" y="115920"/>
            <a:ext cx="4520880" cy="1225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ff0000"/>
                </a:solidFill>
                <a:latin typeface="Arial"/>
                <a:ea typeface="DejaVu Sans"/>
              </a:rPr>
              <a:t>Менеджер = актёрское мастерство + искусство адвоката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AutoShape 6"/>
          <p:cNvSpPr/>
          <p:nvPr/>
        </p:nvSpPr>
        <p:spPr>
          <a:xfrm>
            <a:off x="449280" y="5629320"/>
            <a:ext cx="3600000" cy="1031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Риторика + публичность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AutoShape 6"/>
          <p:cNvSpPr/>
          <p:nvPr/>
        </p:nvSpPr>
        <p:spPr>
          <a:xfrm rot="19784400">
            <a:off x="2843280" y="2993400"/>
            <a:ext cx="2480760" cy="828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000" spc="-1" strike="noStrike">
                <a:solidFill>
                  <a:srgbClr val="000000"/>
                </a:solidFill>
                <a:latin typeface="Arial"/>
                <a:ea typeface="DejaVu Sans"/>
              </a:rPr>
              <a:t>Защита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nodeType="clickEffect" fill="hold">
                      <p:stCondLst>
                        <p:cond delay="indefinite"/>
                      </p:stCondLst>
                      <p:childTnLst>
                        <p:par>
                          <p:cTn id="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27"/>
          <p:cNvSpPr/>
          <p:nvPr/>
        </p:nvSpPr>
        <p:spPr>
          <a:xfrm>
            <a:off x="1496880" y="628560"/>
            <a:ext cx="6532200" cy="79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Arial"/>
                <a:ea typeface="DejaVu Sans"/>
              </a:rPr>
              <a:t>Пример проектов по теме «Море»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Text Box 29"/>
          <p:cNvSpPr/>
          <p:nvPr/>
        </p:nvSpPr>
        <p:spPr>
          <a:xfrm>
            <a:off x="593640" y="2021040"/>
            <a:ext cx="1674360" cy="6058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Мероприятия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 Box 31"/>
          <p:cNvSpPr/>
          <p:nvPr/>
        </p:nvSpPr>
        <p:spPr>
          <a:xfrm>
            <a:off x="324000" y="2133720"/>
            <a:ext cx="4103280" cy="141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Реконструкция морского сражения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Показ мод «Морские мотивы»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Кулинарный праздник «Море на столе»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Виртуальная экскурсия «Художники-маринисты»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Мастер-класс «Морские узлы»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Text Box 32"/>
          <p:cNvSpPr/>
          <p:nvPr/>
        </p:nvSpPr>
        <p:spPr>
          <a:xfrm>
            <a:off x="4427640" y="2133720"/>
            <a:ext cx="4392000" cy="141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Макеты кораблей разных эпох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Действующие модели кораблей: парусник, корабль с гребным винтом, реактивный паровой корабль и т.д.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Мозаики, коллажи «Морское дно»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Проект лайнера или яхты повышенной комфортности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Text Box 33"/>
          <p:cNvSpPr/>
          <p:nvPr/>
        </p:nvSpPr>
        <p:spPr>
          <a:xfrm>
            <a:off x="5651640" y="1989000"/>
            <a:ext cx="1188360" cy="60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Поделки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Text Box 37"/>
          <p:cNvSpPr/>
          <p:nvPr/>
        </p:nvSpPr>
        <p:spPr>
          <a:xfrm>
            <a:off x="250920" y="4005360"/>
            <a:ext cx="4104720" cy="141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Словарь морских терминов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Брошюра или плакат «Морские азбуки» (азбука морзе, флажковая азбука, семафорная азбука)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Сборник кулинарных рецептов «Традиции Средиземноморья»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Text Box 38"/>
          <p:cNvSpPr/>
          <p:nvPr/>
        </p:nvSpPr>
        <p:spPr>
          <a:xfrm>
            <a:off x="826920" y="3933720"/>
            <a:ext cx="3024000" cy="60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Информационные проекты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Text Box 39"/>
          <p:cNvSpPr/>
          <p:nvPr/>
        </p:nvSpPr>
        <p:spPr>
          <a:xfrm>
            <a:off x="4572000" y="4292640"/>
            <a:ext cx="4463640" cy="86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Добывание соли из морской воды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Выращивание кристаллов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Text Box 40"/>
          <p:cNvSpPr/>
          <p:nvPr/>
        </p:nvSpPr>
        <p:spPr>
          <a:xfrm>
            <a:off x="4859280" y="4221000"/>
            <a:ext cx="3024000" cy="60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Исследования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Text Box 41"/>
          <p:cNvSpPr/>
          <p:nvPr/>
        </p:nvSpPr>
        <p:spPr>
          <a:xfrm>
            <a:off x="4175280" y="5229360"/>
            <a:ext cx="4968360" cy="86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4572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Экологическая проблема: как удалить разлитое машинное масло с поверхности воды?</a:t>
            </a:r>
            <a:r>
              <a:rPr b="0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Text Box 42"/>
          <p:cNvSpPr/>
          <p:nvPr/>
        </p:nvSpPr>
        <p:spPr>
          <a:xfrm>
            <a:off x="4716360" y="5084640"/>
            <a:ext cx="3024000" cy="60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Решения проблем</a:t>
            </a:r>
            <a:r>
              <a:rPr b="0" lang="ru-RU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7560"/>
            <a:ext cx="8229240" cy="132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6633"/>
                </a:solidFill>
                <a:latin typeface="Garamond"/>
              </a:rPr>
              <a:t>Медиа – волонтёрство (популяризация)</a:t>
            </a:r>
            <a:br>
              <a:rPr sz="4200"/>
            </a:br>
            <a:br>
              <a:rPr sz="4200"/>
            </a:br>
            <a:br>
              <a:rPr sz="4200"/>
            </a:br>
            <a:r>
              <a:rPr b="1" lang="ru-RU" sz="4200" spc="-1" strike="noStrike">
                <a:solidFill>
                  <a:srgbClr val="006633"/>
                </a:solidFill>
                <a:latin typeface="Garamond"/>
              </a:rPr>
              <a:t>               +              +              +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AutoShape 6"/>
          <p:cNvSpPr/>
          <p:nvPr/>
        </p:nvSpPr>
        <p:spPr>
          <a:xfrm>
            <a:off x="2465280" y="1741320"/>
            <a:ext cx="4608360" cy="72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Arial"/>
                <a:ea typeface="DejaVu Sans"/>
              </a:rPr>
              <a:t>Сторителлинг</a:t>
            </a: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AutoShape 6"/>
          <p:cNvSpPr/>
          <p:nvPr/>
        </p:nvSpPr>
        <p:spPr>
          <a:xfrm>
            <a:off x="2967120" y="2933640"/>
            <a:ext cx="175392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Arial"/>
                <a:ea typeface="DejaVu Sans"/>
              </a:rPr>
              <a:t>Вопросы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AutoShape 6"/>
          <p:cNvSpPr/>
          <p:nvPr/>
        </p:nvSpPr>
        <p:spPr>
          <a:xfrm>
            <a:off x="31680" y="2933640"/>
            <a:ext cx="243324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Arial"/>
                <a:ea typeface="DejaVu Sans"/>
              </a:rPr>
              <a:t>Сухие факты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AutoShape 6"/>
          <p:cNvSpPr/>
          <p:nvPr/>
        </p:nvSpPr>
        <p:spPr>
          <a:xfrm>
            <a:off x="4213080" y="4092480"/>
            <a:ext cx="2118960" cy="544320"/>
          </a:xfrm>
          <a:prstGeom prst="roundRect">
            <a:avLst>
              <a:gd name="adj" fmla="val 24306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Смысл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AutoShape 6"/>
          <p:cNvSpPr/>
          <p:nvPr/>
        </p:nvSpPr>
        <p:spPr>
          <a:xfrm>
            <a:off x="5222880" y="2933640"/>
            <a:ext cx="174924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Arial"/>
                <a:ea typeface="DejaVu Sans"/>
              </a:rPr>
              <a:t>Загадки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AutoShape 6"/>
          <p:cNvSpPr/>
          <p:nvPr/>
        </p:nvSpPr>
        <p:spPr>
          <a:xfrm>
            <a:off x="7392960" y="2933640"/>
            <a:ext cx="158544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70c0"/>
                </a:solidFill>
                <a:latin typeface="Arial"/>
                <a:ea typeface="DejaVu Sans"/>
              </a:rPr>
              <a:t>Рассказ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AutoShape 6"/>
          <p:cNvSpPr/>
          <p:nvPr/>
        </p:nvSpPr>
        <p:spPr>
          <a:xfrm>
            <a:off x="2071800" y="4132440"/>
            <a:ext cx="2118960" cy="54252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b050"/>
                </a:solidFill>
                <a:latin typeface="Arial"/>
                <a:ea typeface="DejaVu Sans"/>
              </a:rPr>
              <a:t>Чувства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AutoShape 6"/>
          <p:cNvSpPr/>
          <p:nvPr/>
        </p:nvSpPr>
        <p:spPr>
          <a:xfrm>
            <a:off x="2600280" y="5614920"/>
            <a:ext cx="394308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DejaVu Sans"/>
              </a:rPr>
              <a:t>Единомышленники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1" name="AutoShape 3"/>
          <p:cNvCxnSpPr/>
          <p:nvPr/>
        </p:nvCxnSpPr>
        <p:spPr>
          <a:xfrm flipV="1">
            <a:off x="2037960" y="2507760"/>
            <a:ext cx="2684160" cy="442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2" name="AutoShape 3"/>
          <p:cNvCxnSpPr/>
          <p:nvPr/>
        </p:nvCxnSpPr>
        <p:spPr>
          <a:xfrm flipH="1" flipV="1">
            <a:off x="4721400" y="2463120"/>
            <a:ext cx="1227600" cy="447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3" name="AutoShape 3"/>
          <p:cNvCxnSpPr/>
          <p:nvPr/>
        </p:nvCxnSpPr>
        <p:spPr>
          <a:xfrm flipV="1">
            <a:off x="3840120" y="2466720"/>
            <a:ext cx="882360" cy="4755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4" name="AutoShape 3"/>
          <p:cNvCxnSpPr/>
          <p:nvPr/>
        </p:nvCxnSpPr>
        <p:spPr>
          <a:xfrm flipH="1" flipV="1">
            <a:off x="4721040" y="2463480"/>
            <a:ext cx="3139560" cy="48348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5" name="AutoShape 3"/>
          <p:cNvCxnSpPr/>
          <p:nvPr/>
        </p:nvCxnSpPr>
        <p:spPr>
          <a:xfrm>
            <a:off x="3270240" y="3460320"/>
            <a:ext cx="960120" cy="6854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6" name="AutoShape 3"/>
          <p:cNvCxnSpPr/>
          <p:nvPr/>
        </p:nvCxnSpPr>
        <p:spPr>
          <a:xfrm flipH="1">
            <a:off x="4200120" y="3454200"/>
            <a:ext cx="1225080" cy="6804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7" name="AutoShape 3"/>
          <p:cNvCxnSpPr/>
          <p:nvPr/>
        </p:nvCxnSpPr>
        <p:spPr>
          <a:xfrm>
            <a:off x="2238480" y="3516480"/>
            <a:ext cx="1937880" cy="6296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8" name="AutoShape 3"/>
          <p:cNvCxnSpPr/>
          <p:nvPr/>
        </p:nvCxnSpPr>
        <p:spPr>
          <a:xfrm flipH="1">
            <a:off x="4237920" y="3516120"/>
            <a:ext cx="3352320" cy="6026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49" name="AutoShape 3"/>
          <p:cNvCxnSpPr/>
          <p:nvPr/>
        </p:nvCxnSpPr>
        <p:spPr>
          <a:xfrm>
            <a:off x="3492360" y="4637160"/>
            <a:ext cx="1230120" cy="10314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250" name="AutoShape 3"/>
          <p:cNvCxnSpPr/>
          <p:nvPr/>
        </p:nvCxnSpPr>
        <p:spPr>
          <a:xfrm flipH="1">
            <a:off x="4721040" y="4689000"/>
            <a:ext cx="585000" cy="9792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000" spc="-1" strike="noStrike">
                <a:solidFill>
                  <a:srgbClr val="ff0000"/>
                </a:solidFill>
                <a:latin typeface="Garamond"/>
              </a:rPr>
              <a:t>Алгоритм работы медиа-волонтера</a:t>
            </a:r>
            <a:r>
              <a:rPr b="1" lang="ru-RU" sz="4000" spc="-1" strike="noStrike">
                <a:solidFill>
                  <a:srgbClr val="006633"/>
                </a:solidFill>
                <a:latin typeface="Garamond"/>
              </a:rPr>
              <a:t>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457200" y="952560"/>
            <a:ext cx="8229240" cy="5571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Шаг 1.Создаём интересную историю для публикации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Шаг 2. Создаём медиа-план для выпуска новостей (об истории семьи и малой Родины)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000000"/>
                </a:solidFill>
                <a:latin typeface="Arial"/>
              </a:rPr>
              <a:t>1. Придумать рубрики!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000000"/>
                </a:solidFill>
                <a:latin typeface="Arial"/>
              </a:rPr>
              <a:t>2. Составляем график выхода новостей!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 algn="ctr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ff0000"/>
                </a:solidFill>
                <a:latin typeface="Arial"/>
              </a:rPr>
              <a:t>Медиа-план Добровольца локальной истории (пример)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3" name=""/>
          <p:cNvGraphicFramePr/>
          <p:nvPr/>
        </p:nvGraphicFramePr>
        <p:xfrm>
          <a:off x="324000" y="4149720"/>
          <a:ext cx="8495640" cy="2592360"/>
        </p:xfrm>
        <a:graphic>
          <a:graphicData uri="http://schemas.openxmlformats.org/drawingml/2006/table">
            <a:tbl>
              <a:tblPr/>
              <a:tblGrid>
                <a:gridCol w="769680"/>
                <a:gridCol w="1214640"/>
                <a:gridCol w="1058760"/>
                <a:gridCol w="1371600"/>
                <a:gridCol w="1103400"/>
                <a:gridCol w="1103400"/>
                <a:gridCol w="882360"/>
                <a:gridCol w="992160"/>
              </a:tblGrid>
              <a:tr h="77148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44280" indent="6048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Поне- дельник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38240" indent="-6048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Втор- ник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Среда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20600" indent="324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Чет- верг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74600" indent="-12060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Пятни- ца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68400" indent="-180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Суб- бота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 algn="ctr">
                        <a:lnSpc>
                          <a:spcPts val="998"/>
                        </a:lnSpc>
                        <a:spcBef>
                          <a:spcPts val="187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Вос- кресе- нье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182088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Руб- рики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Герои мо- его рода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074"/>
                        </a:lnSpc>
                        <a:spcBef>
                          <a:spcPts val="113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Со- бытия истории моей семьи в истории страны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Методичес- кие ма- териалы, обзоры архивов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Обзор семей- ных фото- графий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348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Викто- рины, ребусы, загадки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348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Песни воен- ных лет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Инте- ресные цитаты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4" descr="рис9"/>
          <p:cNvPicPr/>
          <p:nvPr/>
        </p:nvPicPr>
        <p:blipFill>
          <a:blip r:embed="rId1"/>
          <a:stretch/>
        </p:blipFill>
        <p:spPr>
          <a:xfrm>
            <a:off x="1476360" y="2060640"/>
            <a:ext cx="6389280" cy="3341160"/>
          </a:xfrm>
          <a:prstGeom prst="rect">
            <a:avLst/>
          </a:prstGeom>
          <a:ln w="0">
            <a:noFill/>
          </a:ln>
        </p:spPr>
      </p:pic>
      <p:pic>
        <p:nvPicPr>
          <p:cNvPr id="96" name="Picture 4" descr="рис9"/>
          <p:cNvPicPr/>
          <p:nvPr/>
        </p:nvPicPr>
        <p:blipFill>
          <a:blip r:embed="rId2"/>
          <a:stretch/>
        </p:blipFill>
        <p:spPr>
          <a:xfrm>
            <a:off x="228600" y="1125360"/>
            <a:ext cx="8883360" cy="4643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000" spc="-1" strike="noStrike">
                <a:solidFill>
                  <a:srgbClr val="006633"/>
                </a:solidFill>
                <a:latin typeface="Garamond"/>
              </a:rPr>
              <a:t>Медиа-план Добровольца локальной истории (пример)</a:t>
            </a:r>
            <a:br>
              <a:rPr sz="4000"/>
            </a:b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55" name=""/>
          <p:cNvGraphicFramePr/>
          <p:nvPr/>
        </p:nvGraphicFramePr>
        <p:xfrm>
          <a:off x="179280" y="1628640"/>
          <a:ext cx="8785080" cy="4257720"/>
        </p:xfrm>
        <a:graphic>
          <a:graphicData uri="http://schemas.openxmlformats.org/drawingml/2006/table">
            <a:tbl>
              <a:tblPr/>
              <a:tblGrid>
                <a:gridCol w="860400"/>
                <a:gridCol w="1251000"/>
                <a:gridCol w="1014480"/>
                <a:gridCol w="1344600"/>
                <a:gridCol w="1112760"/>
                <a:gridCol w="1144800"/>
                <a:gridCol w="866520"/>
                <a:gridCol w="1190880"/>
              </a:tblGrid>
              <a:tr h="48744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42840" indent="6048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Поне- дельник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20600" indent="-6012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Втор- ник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Среда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15920" indent="324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Чет- верг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177840" indent="-12060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Пятни- ца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60480" indent="-1800">
                        <a:lnSpc>
                          <a:spcPct val="86000"/>
                        </a:lnSpc>
                        <a:spcBef>
                          <a:spcPts val="711"/>
                        </a:spcBef>
                        <a:tabLst>
                          <a:tab algn="l" pos="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Суб- бота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71280" algn="ctr">
                        <a:lnSpc>
                          <a:spcPts val="998"/>
                        </a:lnSpc>
                        <a:spcBef>
                          <a:spcPts val="187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Вос- кресе- нье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139212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Руб- рики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Герои мо- его рода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074"/>
                        </a:lnSpc>
                        <a:spcBef>
                          <a:spcPts val="113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Со- бытия исто- рии моей семьи в исто- рии страны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Методиче- ские ма- териалы, обзоры архивов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Обзор семей- ных фото- графий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Викто- рины, ребусы, загадки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Песни воен- ных лет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3000"/>
                        </a:lnSpc>
                        <a:spcBef>
                          <a:spcPts val="150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Инте- ресные цитаты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48924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95000"/>
                        </a:lnSpc>
                        <a:spcBef>
                          <a:spcPts val="13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но- ябрь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8.11,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22.11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9.11,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16.11,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074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23.11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24.11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18.11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25.11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12.11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19.11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27.11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23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14.11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920">
                        <a:lnSpc>
                          <a:spcPts val="1123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28.11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33480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00"/>
                        </a:lnSpc>
                        <a:spcBef>
                          <a:spcPts val="88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де- кабрь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33516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00"/>
                        </a:lnSpc>
                        <a:spcBef>
                          <a:spcPts val="88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ян- варь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33480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00"/>
                        </a:lnSpc>
                        <a:spcBef>
                          <a:spcPts val="88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фев- раль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24444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00"/>
                        </a:lnSpc>
                        <a:spcBef>
                          <a:spcPts val="99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март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ecdec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f6ef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335160"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ts val="1100"/>
                        </a:lnSpc>
                        <a:spcBef>
                          <a:spcPts val="88"/>
                        </a:spcBef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ап- рель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marL="34920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b="0" lang="ru-RU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sp>
        <p:nvSpPr>
          <p:cNvPr id="256" name="Прямоугольник 3"/>
          <p:cNvSpPr/>
          <p:nvPr/>
        </p:nvSpPr>
        <p:spPr>
          <a:xfrm>
            <a:off x="179280" y="5794200"/>
            <a:ext cx="8785080" cy="9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0000"/>
                </a:solidFill>
                <a:latin typeface="Arial"/>
                <a:ea typeface="Arial"/>
              </a:rPr>
              <a:t>Наличие рубрик привлечет к вашим постам постоянных читателей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ff0000"/>
                </a:solidFill>
                <a:latin typeface="Garamond"/>
              </a:rPr>
              <a:t>Спасибо за внимание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8" name="Picture 5" descr="ромашка 3"/>
          <p:cNvPicPr/>
          <p:nvPr/>
        </p:nvPicPr>
        <p:blipFill>
          <a:blip r:embed="rId1"/>
          <a:stretch/>
        </p:blipFill>
        <p:spPr>
          <a:xfrm>
            <a:off x="1692360" y="1155600"/>
            <a:ext cx="5316120" cy="5003640"/>
          </a:xfrm>
          <a:prstGeom prst="rect">
            <a:avLst/>
          </a:prstGeom>
          <a:ln w="0">
            <a:noFill/>
          </a:ln>
        </p:spPr>
      </p:pic>
      <p:sp>
        <p:nvSpPr>
          <p:cNvPr id="259" name="Text Box 9"/>
          <p:cNvSpPr/>
          <p:nvPr/>
        </p:nvSpPr>
        <p:spPr>
          <a:xfrm>
            <a:off x="3635280" y="3500280"/>
            <a:ext cx="151272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проекты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Text Box 10"/>
          <p:cNvSpPr/>
          <p:nvPr/>
        </p:nvSpPr>
        <p:spPr>
          <a:xfrm>
            <a:off x="2987640" y="1916280"/>
            <a:ext cx="100764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успех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Text Box 11"/>
          <p:cNvSpPr/>
          <p:nvPr/>
        </p:nvSpPr>
        <p:spPr>
          <a:xfrm>
            <a:off x="1908000" y="3284640"/>
            <a:ext cx="194436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организация действий,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общение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Text Box 12"/>
          <p:cNvSpPr/>
          <p:nvPr/>
        </p:nvSpPr>
        <p:spPr>
          <a:xfrm>
            <a:off x="2843280" y="4797360"/>
            <a:ext cx="144108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родители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Text Box 13"/>
          <p:cNvSpPr/>
          <p:nvPr/>
        </p:nvSpPr>
        <p:spPr>
          <a:xfrm>
            <a:off x="5219640" y="3500280"/>
            <a:ext cx="172692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применение знаний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Text Box 14"/>
          <p:cNvSpPr/>
          <p:nvPr/>
        </p:nvSpPr>
        <p:spPr>
          <a:xfrm>
            <a:off x="4427640" y="1844640"/>
            <a:ext cx="14392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  <a:ea typeface="DejaVu Sans"/>
              </a:rPr>
              <a:t>поиск сведений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Text Box 15"/>
          <p:cNvSpPr/>
          <p:nvPr/>
        </p:nvSpPr>
        <p:spPr>
          <a:xfrm>
            <a:off x="4284720" y="4797360"/>
            <a:ext cx="16552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  <a:ea typeface="DejaVu Sans"/>
              </a:rPr>
              <a:t>творчество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800" spc="-1" strike="noStrike">
                <a:solidFill>
                  <a:srgbClr val="006633"/>
                </a:solidFill>
                <a:latin typeface="Garamond"/>
              </a:rPr>
              <a:t>Альфред Вебер (1868 -1958)</a:t>
            </a:r>
            <a:br>
              <a:rPr sz="3800"/>
            </a:br>
            <a:r>
              <a:rPr b="0" lang="ru-RU" sz="3200" spc="-1" strike="noStrike">
                <a:solidFill>
                  <a:srgbClr val="7030a0"/>
                </a:solidFill>
                <a:latin typeface="Garamond"/>
              </a:rPr>
              <a:t>«</a:t>
            </a:r>
            <a:r>
              <a:rPr b="1" lang="ru-RU" sz="3200" spc="-1" strike="noStrike">
                <a:solidFill>
                  <a:srgbClr val="7030a0"/>
                </a:solidFill>
                <a:latin typeface="Garamond"/>
              </a:rPr>
              <a:t>Третий или четвёртый человек»(1953 г.)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219280" y="1599840"/>
            <a:ext cx="3466800" cy="453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9" name="Рисунок 5" descr=""/>
          <p:cNvPicPr/>
          <p:nvPr/>
        </p:nvPicPr>
        <p:blipFill>
          <a:blip r:embed="rId1"/>
          <a:stretch/>
        </p:blipFill>
        <p:spPr>
          <a:xfrm>
            <a:off x="5219640" y="1628640"/>
            <a:ext cx="3342960" cy="4501800"/>
          </a:xfrm>
          <a:prstGeom prst="rect">
            <a:avLst/>
          </a:prstGeom>
          <a:ln w="0">
            <a:noFill/>
          </a:ln>
        </p:spPr>
      </p:pic>
      <p:sp>
        <p:nvSpPr>
          <p:cNvPr id="100" name="Прямоугольник 1"/>
          <p:cNvSpPr/>
          <p:nvPr/>
        </p:nvSpPr>
        <p:spPr>
          <a:xfrm>
            <a:off x="1042920" y="2205000"/>
            <a:ext cx="3796920" cy="277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человек неандерталец;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человек разумный;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человек эпохи цивилизаций;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000000"/>
              </a:buClr>
              <a:buFont typeface="Symbol"/>
              <a:buChar char="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человек к.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XIX – XX </a:t>
            </a:r>
            <a:r>
              <a:rPr b="0" lang="ru-RU" sz="2800" spc="-1" strike="noStrike">
                <a:solidFill>
                  <a:srgbClr val="000000"/>
                </a:solidFill>
                <a:latin typeface="Arial"/>
                <a:ea typeface="DejaVu Sans"/>
              </a:rPr>
              <a:t>вв.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69920" y="19836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3800" spc="-1" strike="noStrike">
                <a:solidFill>
                  <a:srgbClr val="006633"/>
                </a:solidFill>
                <a:latin typeface="Garamond"/>
              </a:rPr>
              <a:t>Пятый человек   </a:t>
            </a:r>
            <a:r>
              <a:rPr b="0" lang="en-US" sz="4000" spc="-1" strike="noStrike">
                <a:solidFill>
                  <a:srgbClr val="006633"/>
                </a:solidFill>
                <a:latin typeface="Garamond"/>
              </a:rPr>
              <a:t>XXI</a:t>
            </a:r>
            <a:r>
              <a:rPr b="0" lang="ru-RU" sz="4000" spc="-1" strike="noStrike">
                <a:solidFill>
                  <a:srgbClr val="006633"/>
                </a:solidFill>
                <a:latin typeface="Garamond"/>
              </a:rPr>
              <a:t>вв.      </a:t>
            </a:r>
            <a:br>
              <a:rPr sz="4000"/>
            </a:br>
            <a:r>
              <a:rPr b="0" lang="ru-RU" sz="4000" spc="-1" strike="noStrike">
                <a:solidFill>
                  <a:srgbClr val="006633"/>
                </a:solidFill>
                <a:latin typeface="Garamond"/>
              </a:rPr>
              <a:t>          </a:t>
            </a:r>
            <a:r>
              <a:rPr b="1" lang="ru-RU" sz="9600" spc="-1" strike="noStrike">
                <a:solidFill>
                  <a:srgbClr val="006633"/>
                </a:solidFill>
                <a:latin typeface="Garamond"/>
              </a:rPr>
              <a:t> Р</a:t>
            </a:r>
            <a:br>
              <a:rPr sz="9600"/>
            </a:br>
            <a:endParaRPr b="0" lang="ru-RU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3827160" cy="453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3600" spc="-1" strike="noStrike">
                <a:solidFill>
                  <a:srgbClr val="946a32"/>
                </a:solidFill>
                <a:latin typeface="Arial"/>
              </a:rPr>
              <a:t>C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убъективность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600" spc="-1" strike="noStrike">
                <a:solidFill>
                  <a:srgbClr val="946a32"/>
                </a:solidFill>
                <a:latin typeface="Arial"/>
              </a:rPr>
              <a:t>С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амоактуализация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600" spc="-1" strike="noStrike">
                <a:solidFill>
                  <a:srgbClr val="946a32"/>
                </a:solidFill>
                <a:latin typeface="Arial"/>
              </a:rPr>
              <a:t>С</a:t>
            </a: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амореализация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Oval 11"/>
          <p:cNvSpPr/>
          <p:nvPr/>
        </p:nvSpPr>
        <p:spPr>
          <a:xfrm>
            <a:off x="4794120" y="1052640"/>
            <a:ext cx="4322520" cy="3945960"/>
          </a:xfrm>
          <a:prstGeom prst="ellipse">
            <a:avLst/>
          </a:prstGeom>
          <a:solidFill>
            <a:srgbClr val="cc9900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4" name="Oval 12"/>
          <p:cNvSpPr/>
          <p:nvPr/>
        </p:nvSpPr>
        <p:spPr>
          <a:xfrm>
            <a:off x="6545160" y="2263680"/>
            <a:ext cx="714240" cy="634680"/>
          </a:xfrm>
          <a:prstGeom prst="ellipse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05" name="Равнобедренный треугольник 8"/>
          <p:cNvSpPr/>
          <p:nvPr/>
        </p:nvSpPr>
        <p:spPr>
          <a:xfrm>
            <a:off x="6372360" y="2903400"/>
            <a:ext cx="1059840" cy="91404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2600">
            <a:solidFill>
              <a:srgbClr val="956f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106" name="Рисунок 9" descr="https://avatars.mds.yandex.net/i?id=109dbafd447a502e542854fa12b2379b_l-5668729-images-thumbs&amp;n=13"/>
          <p:cNvPicPr/>
          <p:nvPr/>
        </p:nvPicPr>
        <p:blipFill>
          <a:blip r:embed="rId1"/>
          <a:stretch/>
        </p:blipFill>
        <p:spPr>
          <a:xfrm>
            <a:off x="12600" y="4059360"/>
            <a:ext cx="2045880" cy="1980720"/>
          </a:xfrm>
          <a:prstGeom prst="rect">
            <a:avLst/>
          </a:prstGeom>
          <a:ln w="0">
            <a:noFill/>
          </a:ln>
        </p:spPr>
      </p:pic>
      <p:pic>
        <p:nvPicPr>
          <p:cNvPr id="107" name="Рисунок 10" descr="https://printonic.ru/uploads/images/2016/05/11/img_5733361f5708b.jpg"/>
          <p:cNvPicPr/>
          <p:nvPr/>
        </p:nvPicPr>
        <p:blipFill>
          <a:blip r:embed="rId2"/>
          <a:stretch/>
        </p:blipFill>
        <p:spPr>
          <a:xfrm>
            <a:off x="2106720" y="4219560"/>
            <a:ext cx="2366640" cy="2076120"/>
          </a:xfrm>
          <a:prstGeom prst="rect">
            <a:avLst/>
          </a:prstGeom>
          <a:ln w="0">
            <a:noFill/>
          </a:ln>
        </p:spPr>
      </p:pic>
      <p:pic>
        <p:nvPicPr>
          <p:cNvPr id="108" name="Рисунок 11" descr="https://avatars.mds.yandex.net/get-zen_doc/3770780/pub_5f1abc8f9f8ca04a61e1d414_5f320e5b4c263c2627d1b4b4/scale_1200"/>
          <p:cNvPicPr/>
          <p:nvPr/>
        </p:nvPicPr>
        <p:blipFill>
          <a:blip r:embed="rId3"/>
          <a:stretch/>
        </p:blipFill>
        <p:spPr>
          <a:xfrm>
            <a:off x="4599000" y="4379760"/>
            <a:ext cx="888480" cy="1755720"/>
          </a:xfrm>
          <a:prstGeom prst="rect">
            <a:avLst/>
          </a:prstGeom>
          <a:ln w="0">
            <a:noFill/>
          </a:ln>
        </p:spPr>
      </p:pic>
      <p:sp>
        <p:nvSpPr>
          <p:cNvPr id="109" name="Месяц 15"/>
          <p:cNvSpPr/>
          <p:nvPr/>
        </p:nvSpPr>
        <p:spPr>
          <a:xfrm>
            <a:off x="7753320" y="2755800"/>
            <a:ext cx="742680" cy="819000"/>
          </a:xfrm>
          <a:custGeom>
            <a:avLst/>
            <a:gdLst>
              <a:gd name="textAreaLeft" fmla="*/ 0 w 742680"/>
              <a:gd name="textAreaRight" fmla="*/ 743040 w 742680"/>
              <a:gd name="textAreaTop" fmla="*/ 0 h 819000"/>
              <a:gd name="textAreaBottom" fmla="*/ 819360 h 819000"/>
            </a:gdLst>
            <a:ahLst/>
            <a:rect l="textAreaLeft" t="textAreaTop" r="textAreaRight" b="textAreaBottom"/>
            <a:pathLst>
              <a:path w="21600" h="21600">
                <a:moveTo>
                  <a:pt x="21600" y="0"/>
                </a:moveTo>
                <a:cubicBezTo>
                  <a:pt x="13454" y="952"/>
                  <a:pt x="5308" y="5080"/>
                  <a:pt x="5308" y="10800"/>
                </a:cubicBezTo>
                <a:cubicBezTo>
                  <a:pt x="5308" y="16520"/>
                  <a:pt x="13454" y="20648"/>
                  <a:pt x="21600" y="21600"/>
                </a:cubicBezTo>
                <a:cubicBezTo>
                  <a:pt x="9740" y="21600"/>
                  <a:pt x="0" y="16730"/>
                  <a:pt x="0" y="10800"/>
                </a:cubicBezTo>
                <a:cubicBezTo>
                  <a:pt x="0" y="4870"/>
                  <a:pt x="9740" y="0"/>
                  <a:pt x="21600" y="0"/>
                </a:cubicBezTo>
                <a:close/>
              </a:path>
            </a:pathLst>
          </a:custGeom>
          <a:solidFill>
            <a:srgbClr val="000000"/>
          </a:solidFill>
          <a:ln w="12600">
            <a:solidFill>
              <a:srgbClr val="956f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nodeType="clickEffect" fill="hold">
                      <p:stCondLst>
                        <p:cond delay="indefinite"/>
                      </p:stCondLst>
                      <p:childTnLst>
                        <p:par>
                          <p:cTn id="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nodeType="clickEffect" fill="hold">
                      <p:stCondLst>
                        <p:cond delay="indefinite"/>
                      </p:stCondLst>
                      <p:childTnLst>
                        <p:par>
                          <p:cTn id="1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"/>
          <p:cNvGraphicFramePr/>
          <p:nvPr/>
        </p:nvGraphicFramePr>
        <p:xfrm>
          <a:off x="324000" y="1413000"/>
          <a:ext cx="3526920" cy="3171600"/>
        </p:xfrm>
        <a:graphic>
          <a:graphicData uri="http://schemas.openxmlformats.org/drawingml/2006/table">
            <a:tbl>
              <a:tblPr/>
              <a:tblGrid>
                <a:gridCol w="3527280"/>
              </a:tblGrid>
              <a:tr h="1585800">
                <a:tc>
                  <a:txBody>
                    <a:bodyPr lIns="68400" rIns="68400" anchor="t">
                      <a:noAutofit/>
                    </a:bodyPr>
                    <a:p>
                      <a:pPr marL="343080" indent="-343080">
                        <a:lnSpc>
                          <a:spcPct val="107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  <a:tabLst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Репродуктивное образование      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1585800">
                <a:tc>
                  <a:txBody>
                    <a:bodyPr lIns="68400" rIns="68400" anchor="t">
                      <a:noAutofit/>
                    </a:bodyPr>
                    <a:p>
                      <a:pPr marL="343080" indent="-343080">
                        <a:lnSpc>
                          <a:spcPct val="107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  <a:tabLst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Отчуждение («Испорченный телефон»)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"/>
          <p:cNvGraphicFramePr/>
          <p:nvPr/>
        </p:nvGraphicFramePr>
        <p:xfrm>
          <a:off x="5508720" y="1598760"/>
          <a:ext cx="3239640" cy="2798640"/>
        </p:xfrm>
        <a:graphic>
          <a:graphicData uri="http://schemas.openxmlformats.org/drawingml/2006/table">
            <a:tbl>
              <a:tblPr/>
              <a:tblGrid>
                <a:gridCol w="3240000"/>
              </a:tblGrid>
              <a:tr h="1428480">
                <a:tc>
                  <a:txBody>
                    <a:bodyPr lIns="68400" rIns="68400" anchor="t">
                      <a:noAutofit/>
                    </a:bodyPr>
                    <a:p>
                      <a:pPr marL="343080" indent="-343080">
                        <a:lnSpc>
                          <a:spcPct val="107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  <a:tabLst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Исследовательская позиция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5760">
                      <a:solidFill>
                        <a:srgbClr val="ffffff"/>
                      </a:solidFill>
                      <a:prstDash val="solid"/>
                    </a:lnT>
                    <a:lnB w="1872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  <a:tr h="1370160">
                <a:tc>
                  <a:txBody>
                    <a:bodyPr lIns="68400" rIns="68400" anchor="t">
                      <a:noAutofit/>
                    </a:bodyPr>
                    <a:p>
                      <a:pPr marL="343080" indent="-343080">
                        <a:lnSpc>
                          <a:spcPct val="107000"/>
                        </a:lnSpc>
                        <a:buClr>
                          <a:srgbClr val="ffffff"/>
                        </a:buClr>
                        <a:buFont typeface="Symbol"/>
                        <a:buChar char=""/>
                        <a:tabLst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Авторская позиция («Мой Пушкин»)</a:t>
                      </a:r>
                      <a:endParaRPr b="0" lang="ru-RU" sz="2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5760">
                      <a:solidFill>
                        <a:srgbClr val="ffffff"/>
                      </a:solidFill>
                      <a:prstDash val="solid"/>
                    </a:lnL>
                    <a:lnR w="5760">
                      <a:solidFill>
                        <a:srgbClr val="ffffff"/>
                      </a:solidFill>
                      <a:prstDash val="solid"/>
                    </a:lnR>
                    <a:lnT w="18720">
                      <a:solidFill>
                        <a:srgbClr val="ffffff"/>
                      </a:solidFill>
                      <a:prstDash val="solid"/>
                    </a:lnT>
                    <a:lnB w="5760">
                      <a:solidFill>
                        <a:srgbClr val="ffffff"/>
                      </a:solidFill>
                      <a:prstDash val="solid"/>
                    </a:lnB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  <p:sp>
        <p:nvSpPr>
          <p:cNvPr id="112" name="Не равно 5"/>
          <p:cNvSpPr/>
          <p:nvPr/>
        </p:nvSpPr>
        <p:spPr>
          <a:xfrm>
            <a:off x="3851280" y="2637000"/>
            <a:ext cx="1490400" cy="914040"/>
          </a:xfrm>
          <a:custGeom>
            <a:avLst/>
            <a:gdLst>
              <a:gd name="textAreaLeft" fmla="*/ 0 w 1490400"/>
              <a:gd name="textAreaRight" fmla="*/ 1490760 w 1490400"/>
              <a:gd name="textAreaTop" fmla="*/ 0 h 914040"/>
              <a:gd name="textAreaBottom" fmla="*/ 914400 h 914040"/>
            </a:gdLst>
            <a:ahLst/>
            <a:rect l="textAreaLeft" t="textAreaTop" r="textAreaRight" b="textAreaBottom"/>
            <a:pathLst>
              <a:path w="1490663" h="914400">
                <a:moveTo>
                  <a:pt x="197587" y="188366"/>
                </a:moveTo>
                <a:lnTo>
                  <a:pt x="728744" y="188366"/>
                </a:lnTo>
                <a:lnTo>
                  <a:pt x="797304" y="0"/>
                </a:lnTo>
                <a:lnTo>
                  <a:pt x="999401" y="73557"/>
                </a:lnTo>
                <a:lnTo>
                  <a:pt x="957614" y="188366"/>
                </a:lnTo>
                <a:lnTo>
                  <a:pt x="1293076" y="188366"/>
                </a:lnTo>
                <a:lnTo>
                  <a:pt x="1293076" y="403433"/>
                </a:lnTo>
                <a:lnTo>
                  <a:pt x="879336" y="403433"/>
                </a:lnTo>
                <a:lnTo>
                  <a:pt x="840197" y="510967"/>
                </a:lnTo>
                <a:lnTo>
                  <a:pt x="1293076" y="510967"/>
                </a:lnTo>
                <a:lnTo>
                  <a:pt x="1293076" y="726034"/>
                </a:lnTo>
                <a:lnTo>
                  <a:pt x="761919" y="726034"/>
                </a:lnTo>
                <a:lnTo>
                  <a:pt x="693359" y="914400"/>
                </a:lnTo>
                <a:lnTo>
                  <a:pt x="491262" y="840843"/>
                </a:lnTo>
                <a:lnTo>
                  <a:pt x="533049" y="726034"/>
                </a:lnTo>
                <a:lnTo>
                  <a:pt x="197587" y="726034"/>
                </a:lnTo>
                <a:lnTo>
                  <a:pt x="197587" y="510967"/>
                </a:lnTo>
                <a:lnTo>
                  <a:pt x="611327" y="510967"/>
                </a:lnTo>
                <a:lnTo>
                  <a:pt x="650466" y="403433"/>
                </a:lnTo>
                <a:lnTo>
                  <a:pt x="197587" y="403433"/>
                </a:lnTo>
                <a:lnTo>
                  <a:pt x="197587" y="188366"/>
                </a:lnTo>
                <a:close/>
              </a:path>
            </a:pathLst>
          </a:custGeom>
          <a:solidFill>
            <a:srgbClr val="cc9900"/>
          </a:solidFill>
          <a:ln w="12600">
            <a:solidFill>
              <a:srgbClr val="956f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рис1"/>
          <p:cNvPicPr/>
          <p:nvPr/>
        </p:nvPicPr>
        <p:blipFill>
          <a:blip r:embed="rId1"/>
          <a:stretch/>
        </p:blipFill>
        <p:spPr>
          <a:xfrm>
            <a:off x="755640" y="287280"/>
            <a:ext cx="7776720" cy="6003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рис43"/>
          <p:cNvPicPr/>
          <p:nvPr/>
        </p:nvPicPr>
        <p:blipFill>
          <a:blip r:embed="rId1"/>
          <a:stretch/>
        </p:blipFill>
        <p:spPr>
          <a:xfrm>
            <a:off x="1353960" y="1197000"/>
            <a:ext cx="6433920" cy="4462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200" spc="-1" strike="noStrike">
                <a:solidFill>
                  <a:srgbClr val="0070c0"/>
                </a:solidFill>
                <a:latin typeface="Garamond"/>
              </a:rPr>
              <a:t>Этапы проектной деятельности</a:t>
            </a:r>
            <a:br>
              <a:rPr sz="4200"/>
            </a:br>
            <a:r>
              <a:rPr b="1" lang="ru-RU" sz="4200" spc="-1" strike="noStrike">
                <a:solidFill>
                  <a:srgbClr val="ff0000"/>
                </a:solidFill>
                <a:latin typeface="Garamond"/>
              </a:rPr>
              <a:t>1. Мотивация</a:t>
            </a:r>
            <a:br>
              <a:rPr sz="4200"/>
            </a:br>
            <a:r>
              <a:rPr b="1" lang="ru-RU" sz="4200" spc="-1" strike="noStrike">
                <a:solidFill>
                  <a:srgbClr val="00b050"/>
                </a:solidFill>
                <a:latin typeface="Garamond"/>
              </a:rPr>
              <a:t>2. Методическое сопровождение</a:t>
            </a:r>
            <a:br>
              <a:rPr sz="4200"/>
            </a:br>
            <a:r>
              <a:rPr b="1" lang="ru-RU" sz="4200" spc="-1" strike="noStrike">
                <a:solidFill>
                  <a:srgbClr val="00b050"/>
                </a:solidFill>
                <a:latin typeface="Garamond"/>
              </a:rPr>
              <a:t>3. Защита</a:t>
            </a:r>
            <a:br>
              <a:rPr sz="4200"/>
            </a:br>
            <a:r>
              <a:rPr b="1" lang="ru-RU" sz="4200" spc="-1" strike="noStrike">
                <a:solidFill>
                  <a:srgbClr val="ff0000"/>
                </a:solidFill>
                <a:latin typeface="Garamond"/>
              </a:rPr>
              <a:t>4. Медиа - грамотность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4200" spc="-1" strike="noStrike">
                <a:solidFill>
                  <a:srgbClr val="006633"/>
                </a:solidFill>
                <a:latin typeface="Garamond"/>
              </a:rPr>
              <a:t>Мотивация</a:t>
            </a:r>
            <a:endParaRPr b="0" lang="ru-RU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599840"/>
            <a:ext cx="3898440" cy="453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Picture 4" descr="рис7"/>
          <p:cNvPicPr/>
          <p:nvPr/>
        </p:nvPicPr>
        <p:blipFill>
          <a:blip r:embed="rId1"/>
          <a:stretch/>
        </p:blipFill>
        <p:spPr>
          <a:xfrm>
            <a:off x="457200" y="1614600"/>
            <a:ext cx="3322440" cy="3830040"/>
          </a:xfrm>
          <a:prstGeom prst="rect">
            <a:avLst/>
          </a:prstGeom>
          <a:ln w="0">
            <a:noFill/>
          </a:ln>
        </p:spPr>
      </p:pic>
      <p:sp>
        <p:nvSpPr>
          <p:cNvPr id="119" name="AutoShape 6"/>
          <p:cNvSpPr/>
          <p:nvPr/>
        </p:nvSpPr>
        <p:spPr>
          <a:xfrm>
            <a:off x="5022720" y="1473120"/>
            <a:ext cx="26445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0000"/>
                </a:solidFill>
                <a:latin typeface="Arial"/>
                <a:ea typeface="DejaVu Sans"/>
              </a:rPr>
              <a:t>Слабая позиция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AutoShape 6"/>
          <p:cNvSpPr/>
          <p:nvPr/>
        </p:nvSpPr>
        <p:spPr>
          <a:xfrm>
            <a:off x="5022720" y="2855880"/>
            <a:ext cx="26445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b050"/>
                </a:solidFill>
                <a:latin typeface="Arial"/>
                <a:ea typeface="DejaVu Sans"/>
              </a:rPr>
              <a:t>Достойная работа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AutoShape 6"/>
          <p:cNvSpPr/>
          <p:nvPr/>
        </p:nvSpPr>
        <p:spPr>
          <a:xfrm>
            <a:off x="3584520" y="402732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b050"/>
                </a:solidFill>
                <a:latin typeface="Arial"/>
                <a:ea typeface="DejaVu Sans"/>
              </a:rPr>
              <a:t>Опыт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AutoShape 6"/>
          <p:cNvSpPr/>
          <p:nvPr/>
        </p:nvSpPr>
        <p:spPr>
          <a:xfrm>
            <a:off x="6488280" y="4027320"/>
            <a:ext cx="2118960" cy="5443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b050"/>
                </a:solidFill>
                <a:latin typeface="Arial"/>
                <a:ea typeface="DejaVu Sans"/>
              </a:rPr>
              <a:t>Инструменты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AutoShape 6"/>
          <p:cNvSpPr/>
          <p:nvPr/>
        </p:nvSpPr>
        <p:spPr>
          <a:xfrm>
            <a:off x="3578400" y="5173560"/>
            <a:ext cx="2118600" cy="5425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b050"/>
                </a:solidFill>
                <a:latin typeface="Arial"/>
                <a:ea typeface="DejaVu Sans"/>
              </a:rPr>
              <a:t>Серьёзность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AutoShape 6"/>
          <p:cNvSpPr/>
          <p:nvPr/>
        </p:nvSpPr>
        <p:spPr>
          <a:xfrm>
            <a:off x="6073920" y="5199120"/>
            <a:ext cx="2807640" cy="5439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b050"/>
                </a:solidFill>
                <a:latin typeface="Arial"/>
                <a:ea typeface="DejaVu Sans"/>
              </a:rPr>
              <a:t>Удовлетворённость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5" name="AutoShape 3"/>
          <p:cNvCxnSpPr/>
          <p:nvPr/>
        </p:nvCxnSpPr>
        <p:spPr>
          <a:xfrm flipH="1">
            <a:off x="6405120" y="2014560"/>
            <a:ext cx="47160" cy="84564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26" name="AutoShape 3"/>
          <p:cNvCxnSpPr/>
          <p:nvPr/>
        </p:nvCxnSpPr>
        <p:spPr>
          <a:xfrm flipH="1">
            <a:off x="5027400" y="3424320"/>
            <a:ext cx="267480" cy="5835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27" name="AutoShape 3"/>
          <p:cNvCxnSpPr/>
          <p:nvPr/>
        </p:nvCxnSpPr>
        <p:spPr>
          <a:xfrm flipH="1">
            <a:off x="5640120" y="3423960"/>
            <a:ext cx="250200" cy="17503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28" name="AutoShape 3"/>
          <p:cNvCxnSpPr/>
          <p:nvPr/>
        </p:nvCxnSpPr>
        <p:spPr>
          <a:xfrm>
            <a:off x="7295760" y="3423960"/>
            <a:ext cx="174240" cy="66456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  <p:cxnSp>
        <p:nvCxnSpPr>
          <p:cNvPr id="129" name="AutoShape 3"/>
          <p:cNvCxnSpPr/>
          <p:nvPr/>
        </p:nvCxnSpPr>
        <p:spPr>
          <a:xfrm>
            <a:off x="6357960" y="3392280"/>
            <a:ext cx="48600" cy="178200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Application>LibreOffice/7.5.4.2$Windows_X86_64 LibreOffice_project/36ccfdc35048b057fd9854c757a8b67ec53977b6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2005-10-30T21:32:14Z</dcterms:created>
  <dc:creator>Александр</dc:creator>
  <dc:description/>
  <dc:language>ru-RU</dc:language>
  <cp:lastModifiedBy/>
  <dcterms:modified xsi:type="dcterms:W3CDTF">2023-09-05T17:57:24Z</dcterms:modified>
  <cp:revision>172</cp:revision>
  <dc:subject/>
  <dc:title>Организация проектной деятельности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