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8">
  <p:sldMasterIdLst>
    <p:sldMasterId id="2147483648" r:id="rId1"/>
  </p:sldMasterIdLst>
  <p:sldIdLst>
    <p:sldId id="301" r:id="rId2"/>
    <p:sldId id="302" r:id="rId3"/>
    <p:sldId id="286" r:id="rId4"/>
    <p:sldId id="304" r:id="rId5"/>
    <p:sldId id="305" r:id="rId6"/>
    <p:sldId id="287" r:id="rId7"/>
    <p:sldId id="289" r:id="rId8"/>
    <p:sldId id="263" r:id="rId9"/>
    <p:sldId id="293" r:id="rId10"/>
    <p:sldId id="303" r:id="rId11"/>
    <p:sldId id="294" r:id="rId12"/>
    <p:sldId id="295" r:id="rId13"/>
    <p:sldId id="299" r:id="rId14"/>
    <p:sldId id="296" r:id="rId15"/>
    <p:sldId id="298" r:id="rId16"/>
    <p:sldId id="30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9906C-7368-3EC6-6BC4-F63C6C587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4F9222-71D4-BB1A-0EDC-C1917AB7B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40FF3-85CF-6592-18C7-DA222861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CE8E4E-2343-4AF3-63FF-E6913406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B97BD6-76F3-8F15-4C4E-8C400C1E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E5DDF-507F-F7BF-BEA9-8718E9B1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1DF8BB-DE3E-421A-433B-D5745B63F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2F1098-96D1-5B58-BCFB-8F09D74D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ACA082-AE6A-1DDB-5DEC-0A15E7E2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28CE1-21A7-B24E-D37D-FB176350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2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0B16A8-9566-591E-2D1D-13C722071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E3ADBD-A76C-1B9F-7562-D69C12952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7F13CB-40D7-7CD2-63D3-E9BFE78F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D1889-3840-43E8-7BC9-99C9982D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A797B5-D175-C1FB-3BF8-2DAE52A3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4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D875E-5E02-9824-4D6E-8523130F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993AA3-31D1-1726-4496-87C74A369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4E0D61-B7F4-117B-68B9-DA6126B7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646D69-B0B6-82F3-74BC-51BBBA5F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1437E0-B470-5326-B0EE-A79CC1A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CA51E-ED58-EF08-AA9C-8BFCBABF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8FE73A-58C9-5751-A721-372D35AD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B141DB-2491-6CA3-93C5-2A830AF2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5EB07-1846-9FC4-0768-3EC9329C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A257DE-E9B1-B01C-A087-5CB6CA06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08E48-6E5C-B675-4590-A31C137A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596F78-0C05-E14A-E032-9F777AD29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4187C7-7E6B-F525-CEC9-55DAF47A0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D3063F-CAC2-7B56-B275-AC6D6BB8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90D587-70B0-FAB2-CDDB-58B880D8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C9A6DA-E283-5528-0B59-EA4780D9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57B18-D2F2-364F-B13C-DC97C3C5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383158-16C2-F92A-D84B-F1D6B82F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895183-0D48-4BBA-7B0E-BD295453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7C9AD17-DC56-A184-66AE-861A5AD9E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37DEB9-3F6F-A0F3-295F-7B8C7EE86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4F1FFED-17EB-0FD7-FDCD-129D6BD3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0FF1A8-0AF1-E928-E515-8797C54B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561511-DCDB-F4BC-4C0B-A4EC1E87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67080-C2BB-AA37-D45C-00E30801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563350-0BB7-01E9-1064-1F650685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B0843F-B70B-8F63-1270-196DC4A9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613783-8DBC-B717-1FB2-9DFEBE3A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DBE8E2-46DD-F52E-F8A6-AD83E186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8F8845-1326-BB34-CAED-42EF55AD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F0D456-FDCC-C816-8DD5-DC0E10E9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56513-37D0-378E-652A-8E200D9C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2DDE9-F665-60C0-D7B4-7FE42845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4A80D2-D194-550D-8397-CC7258401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128006-6534-7E85-36E5-008E94BD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8E987B-9E4E-EAAC-069C-EE2643D5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1CD8DA-1FC6-C143-2F4E-11E08522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3E5E2-B8E4-7D34-EF19-C3BAFCB8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8D882C-BACC-D8C7-0959-AAE0AB117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E88838-7185-731D-7BF4-119AEC5B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B1445C-14D2-BFEC-0A07-740076D9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FC6D4A-3E85-AE3C-19CC-8366BB20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B31D7B-F5F3-D26A-9468-F1FD6C65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D5CD3-F038-FD58-C24E-CE65BEC6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84A44F-0046-2C01-E4CF-8FFBB00E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244831-3C43-6A0D-F11F-F9B58E02C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2B04-6C43-45AD-AB08-0D30D1129B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F47D53-F65E-FA58-9FD1-B33A39239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6673F-3782-234A-C36D-48564247F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B723-F7F4-4C6D-A201-839743F26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5442" y="2484408"/>
            <a:ext cx="4140680" cy="200691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04944" y="1337433"/>
            <a:ext cx="6581954" cy="439947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DDE06-4041-6A0F-6965-025533F9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64" y="2474936"/>
            <a:ext cx="4230989" cy="17205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Жвания Виктория Александровна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  <a:cs typeface="Times New Roman" panose="02020603050405020304" pitchFamily="18" charset="0"/>
              </a:rPr>
              <a:t>учитель истории и обществознания МАОУ СШ№144</a:t>
            </a:r>
            <a:endParaRPr lang="ru-RU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E723898-38B3-F778-264D-9FAC6FC39CBA}"/>
              </a:ext>
            </a:extLst>
          </p:cNvPr>
          <p:cNvSpPr txBox="1">
            <a:spLocks/>
          </p:cNvSpPr>
          <p:nvPr/>
        </p:nvSpPr>
        <p:spPr>
          <a:xfrm>
            <a:off x="5387788" y="1563071"/>
            <a:ext cx="6619530" cy="449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32800"/>
              </a:lnSpc>
              <a:spcBef>
                <a:spcPts val="90"/>
              </a:spcBef>
              <a:buNone/>
            </a:pPr>
            <a:endParaRPr lang="ru-RU" sz="2400" b="1" spc="10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0" marR="5080" indent="0" algn="ctr">
              <a:lnSpc>
                <a:spcPct val="132800"/>
              </a:lnSpc>
              <a:spcBef>
                <a:spcPts val="90"/>
              </a:spcBef>
              <a:buNone/>
            </a:pPr>
            <a:r>
              <a:rPr lang="ru-RU" sz="4000" b="1" spc="105" dirty="0" smtClean="0">
                <a:latin typeface="+mj-lt"/>
                <a:cs typeface="Trebuchet MS"/>
              </a:rPr>
              <a:t>«Мотивационный этап урока: </a:t>
            </a:r>
          </a:p>
          <a:p>
            <a:pPr marL="0" marR="5080" indent="0" algn="ctr">
              <a:lnSpc>
                <a:spcPct val="132800"/>
              </a:lnSpc>
              <a:spcBef>
                <a:spcPts val="90"/>
              </a:spcBef>
              <a:buNone/>
            </a:pPr>
            <a:r>
              <a:rPr lang="ru-RU" sz="4000" b="1" spc="105" dirty="0" smtClean="0">
                <a:latin typeface="+mj-lt"/>
                <a:cs typeface="Trebuchet MS"/>
              </a:rPr>
              <a:t>его формы и значимость»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-6473" y="-20311"/>
            <a:ext cx="2180335" cy="2135283"/>
          </a:xfrm>
          <a:custGeom>
            <a:avLst/>
            <a:gdLst>
              <a:gd name="connsiteX0" fmla="*/ 0 w 2674189"/>
              <a:gd name="connsiteY0" fmla="*/ 1229264 h 2458528"/>
              <a:gd name="connsiteX1" fmla="*/ 432152 w 2674189"/>
              <a:gd name="connsiteY1" fmla="*/ 324320 h 2458528"/>
              <a:gd name="connsiteX2" fmla="*/ 1337097 w 2674189"/>
              <a:gd name="connsiteY2" fmla="*/ 2 h 2458528"/>
              <a:gd name="connsiteX3" fmla="*/ 2242042 w 2674189"/>
              <a:gd name="connsiteY3" fmla="*/ 324323 h 2458528"/>
              <a:gd name="connsiteX4" fmla="*/ 2674191 w 2674189"/>
              <a:gd name="connsiteY4" fmla="*/ 1229269 h 2458528"/>
              <a:gd name="connsiteX5" fmla="*/ 2242040 w 2674189"/>
              <a:gd name="connsiteY5" fmla="*/ 2134214 h 2458528"/>
              <a:gd name="connsiteX6" fmla="*/ 1337095 w 2674189"/>
              <a:gd name="connsiteY6" fmla="*/ 2458533 h 2458528"/>
              <a:gd name="connsiteX7" fmla="*/ 432150 w 2674189"/>
              <a:gd name="connsiteY7" fmla="*/ 2134213 h 2458528"/>
              <a:gd name="connsiteX8" fmla="*/ 0 w 2674189"/>
              <a:gd name="connsiteY8" fmla="*/ 1229268 h 2458528"/>
              <a:gd name="connsiteX9" fmla="*/ 0 w 2674189"/>
              <a:gd name="connsiteY9" fmla="*/ 1229264 h 2458528"/>
              <a:gd name="connsiteX0" fmla="*/ 500332 w 2674192"/>
              <a:gd name="connsiteY0" fmla="*/ 1265122 h 2458532"/>
              <a:gd name="connsiteX1" fmla="*/ 432152 w 2674192"/>
              <a:gd name="connsiteY1" fmla="*/ 324319 h 2458532"/>
              <a:gd name="connsiteX2" fmla="*/ 1337097 w 2674192"/>
              <a:gd name="connsiteY2" fmla="*/ 1 h 2458532"/>
              <a:gd name="connsiteX3" fmla="*/ 2242042 w 2674192"/>
              <a:gd name="connsiteY3" fmla="*/ 324322 h 2458532"/>
              <a:gd name="connsiteX4" fmla="*/ 2674191 w 2674192"/>
              <a:gd name="connsiteY4" fmla="*/ 1229268 h 2458532"/>
              <a:gd name="connsiteX5" fmla="*/ 2242040 w 2674192"/>
              <a:gd name="connsiteY5" fmla="*/ 2134213 h 2458532"/>
              <a:gd name="connsiteX6" fmla="*/ 1337095 w 2674192"/>
              <a:gd name="connsiteY6" fmla="*/ 2458532 h 2458532"/>
              <a:gd name="connsiteX7" fmla="*/ 432150 w 2674192"/>
              <a:gd name="connsiteY7" fmla="*/ 2134212 h 2458532"/>
              <a:gd name="connsiteX8" fmla="*/ 0 w 2674192"/>
              <a:gd name="connsiteY8" fmla="*/ 1229267 h 2458532"/>
              <a:gd name="connsiteX9" fmla="*/ 500332 w 2674192"/>
              <a:gd name="connsiteY9" fmla="*/ 1265122 h 2458532"/>
              <a:gd name="connsiteX0" fmla="*/ 343595 w 2517455"/>
              <a:gd name="connsiteY0" fmla="*/ 1265122 h 2458532"/>
              <a:gd name="connsiteX1" fmla="*/ 275415 w 2517455"/>
              <a:gd name="connsiteY1" fmla="*/ 324319 h 2458532"/>
              <a:gd name="connsiteX2" fmla="*/ 1180360 w 2517455"/>
              <a:gd name="connsiteY2" fmla="*/ 1 h 2458532"/>
              <a:gd name="connsiteX3" fmla="*/ 2085305 w 2517455"/>
              <a:gd name="connsiteY3" fmla="*/ 324322 h 2458532"/>
              <a:gd name="connsiteX4" fmla="*/ 2517454 w 2517455"/>
              <a:gd name="connsiteY4" fmla="*/ 1229268 h 2458532"/>
              <a:gd name="connsiteX5" fmla="*/ 2085303 w 2517455"/>
              <a:gd name="connsiteY5" fmla="*/ 2134213 h 2458532"/>
              <a:gd name="connsiteX6" fmla="*/ 1180358 w 2517455"/>
              <a:gd name="connsiteY6" fmla="*/ 2458532 h 2458532"/>
              <a:gd name="connsiteX7" fmla="*/ 275413 w 2517455"/>
              <a:gd name="connsiteY7" fmla="*/ 2134212 h 2458532"/>
              <a:gd name="connsiteX8" fmla="*/ 343594 w 2517455"/>
              <a:gd name="connsiteY8" fmla="*/ 1704396 h 2458532"/>
              <a:gd name="connsiteX9" fmla="*/ 343595 w 2517455"/>
              <a:gd name="connsiteY9" fmla="*/ 1265122 h 2458532"/>
              <a:gd name="connsiteX0" fmla="*/ 343594 w 2517454"/>
              <a:gd name="connsiteY0" fmla="*/ 1265122 h 2460026"/>
              <a:gd name="connsiteX1" fmla="*/ 275414 w 2517454"/>
              <a:gd name="connsiteY1" fmla="*/ 324319 h 2460026"/>
              <a:gd name="connsiteX2" fmla="*/ 1180359 w 2517454"/>
              <a:gd name="connsiteY2" fmla="*/ 1 h 2460026"/>
              <a:gd name="connsiteX3" fmla="*/ 2085304 w 2517454"/>
              <a:gd name="connsiteY3" fmla="*/ 324322 h 2460026"/>
              <a:gd name="connsiteX4" fmla="*/ 2517453 w 2517454"/>
              <a:gd name="connsiteY4" fmla="*/ 1229268 h 2460026"/>
              <a:gd name="connsiteX5" fmla="*/ 2085302 w 2517454"/>
              <a:gd name="connsiteY5" fmla="*/ 2134213 h 2460026"/>
              <a:gd name="connsiteX6" fmla="*/ 1180357 w 2517454"/>
              <a:gd name="connsiteY6" fmla="*/ 2458532 h 2460026"/>
              <a:gd name="connsiteX7" fmla="*/ 343593 w 2517454"/>
              <a:gd name="connsiteY7" fmla="*/ 2125248 h 2460026"/>
              <a:gd name="connsiteX8" fmla="*/ 343593 w 2517454"/>
              <a:gd name="connsiteY8" fmla="*/ 1704396 h 2460026"/>
              <a:gd name="connsiteX9" fmla="*/ 343594 w 2517454"/>
              <a:gd name="connsiteY9" fmla="*/ 1265122 h 2460026"/>
              <a:gd name="connsiteX0" fmla="*/ 343594 w 2517454"/>
              <a:gd name="connsiteY0" fmla="*/ 1265122 h 2460026"/>
              <a:gd name="connsiteX1" fmla="*/ 275414 w 2517454"/>
              <a:gd name="connsiteY1" fmla="*/ 324319 h 2460026"/>
              <a:gd name="connsiteX2" fmla="*/ 1180359 w 2517454"/>
              <a:gd name="connsiteY2" fmla="*/ 1 h 2460026"/>
              <a:gd name="connsiteX3" fmla="*/ 2085304 w 2517454"/>
              <a:gd name="connsiteY3" fmla="*/ 324322 h 2460026"/>
              <a:gd name="connsiteX4" fmla="*/ 2517453 w 2517454"/>
              <a:gd name="connsiteY4" fmla="*/ 1229268 h 2460026"/>
              <a:gd name="connsiteX5" fmla="*/ 2085302 w 2517454"/>
              <a:gd name="connsiteY5" fmla="*/ 2134213 h 2460026"/>
              <a:gd name="connsiteX6" fmla="*/ 1180357 w 2517454"/>
              <a:gd name="connsiteY6" fmla="*/ 2458532 h 2460026"/>
              <a:gd name="connsiteX7" fmla="*/ 343593 w 2517454"/>
              <a:gd name="connsiteY7" fmla="*/ 2125248 h 2460026"/>
              <a:gd name="connsiteX8" fmla="*/ 343593 w 2517454"/>
              <a:gd name="connsiteY8" fmla="*/ 1704396 h 2460026"/>
              <a:gd name="connsiteX9" fmla="*/ 343594 w 2517454"/>
              <a:gd name="connsiteY9" fmla="*/ 1265122 h 2460026"/>
              <a:gd name="connsiteX0" fmla="*/ 275416 w 2449276"/>
              <a:gd name="connsiteY0" fmla="*/ 1268576 h 2463480"/>
              <a:gd name="connsiteX1" fmla="*/ 275414 w 2449276"/>
              <a:gd name="connsiteY1" fmla="*/ 348508 h 2463480"/>
              <a:gd name="connsiteX2" fmla="*/ 1112181 w 2449276"/>
              <a:gd name="connsiteY2" fmla="*/ 3455 h 2463480"/>
              <a:gd name="connsiteX3" fmla="*/ 2017126 w 2449276"/>
              <a:gd name="connsiteY3" fmla="*/ 327776 h 2463480"/>
              <a:gd name="connsiteX4" fmla="*/ 2449275 w 2449276"/>
              <a:gd name="connsiteY4" fmla="*/ 1232722 h 2463480"/>
              <a:gd name="connsiteX5" fmla="*/ 2017124 w 2449276"/>
              <a:gd name="connsiteY5" fmla="*/ 2137667 h 2463480"/>
              <a:gd name="connsiteX6" fmla="*/ 1112179 w 2449276"/>
              <a:gd name="connsiteY6" fmla="*/ 2461986 h 2463480"/>
              <a:gd name="connsiteX7" fmla="*/ 275415 w 2449276"/>
              <a:gd name="connsiteY7" fmla="*/ 2128702 h 2463480"/>
              <a:gd name="connsiteX8" fmla="*/ 275415 w 2449276"/>
              <a:gd name="connsiteY8" fmla="*/ 1707850 h 2463480"/>
              <a:gd name="connsiteX9" fmla="*/ 275416 w 2449276"/>
              <a:gd name="connsiteY9" fmla="*/ 1268576 h 2463480"/>
              <a:gd name="connsiteX0" fmla="*/ 60263 w 2234123"/>
              <a:gd name="connsiteY0" fmla="*/ 1268576 h 2463480"/>
              <a:gd name="connsiteX1" fmla="*/ 60261 w 2234123"/>
              <a:gd name="connsiteY1" fmla="*/ 348508 h 2463480"/>
              <a:gd name="connsiteX2" fmla="*/ 897028 w 2234123"/>
              <a:gd name="connsiteY2" fmla="*/ 3455 h 2463480"/>
              <a:gd name="connsiteX3" fmla="*/ 1801973 w 2234123"/>
              <a:gd name="connsiteY3" fmla="*/ 327776 h 2463480"/>
              <a:gd name="connsiteX4" fmla="*/ 2234122 w 2234123"/>
              <a:gd name="connsiteY4" fmla="*/ 1232722 h 2463480"/>
              <a:gd name="connsiteX5" fmla="*/ 1801971 w 2234123"/>
              <a:gd name="connsiteY5" fmla="*/ 2137667 h 2463480"/>
              <a:gd name="connsiteX6" fmla="*/ 897026 w 2234123"/>
              <a:gd name="connsiteY6" fmla="*/ 2461986 h 2463480"/>
              <a:gd name="connsiteX7" fmla="*/ 60262 w 2234123"/>
              <a:gd name="connsiteY7" fmla="*/ 2128702 h 2463480"/>
              <a:gd name="connsiteX8" fmla="*/ 60262 w 2234123"/>
              <a:gd name="connsiteY8" fmla="*/ 1707850 h 2463480"/>
              <a:gd name="connsiteX9" fmla="*/ 60263 w 2234123"/>
              <a:gd name="connsiteY9" fmla="*/ 1268576 h 2463480"/>
              <a:gd name="connsiteX0" fmla="*/ 6475 w 2180335"/>
              <a:gd name="connsiteY0" fmla="*/ 1268576 h 2463480"/>
              <a:gd name="connsiteX1" fmla="*/ 6473 w 2180335"/>
              <a:gd name="connsiteY1" fmla="*/ 348508 h 2463480"/>
              <a:gd name="connsiteX2" fmla="*/ 843240 w 2180335"/>
              <a:gd name="connsiteY2" fmla="*/ 3455 h 2463480"/>
              <a:gd name="connsiteX3" fmla="*/ 1748185 w 2180335"/>
              <a:gd name="connsiteY3" fmla="*/ 327776 h 2463480"/>
              <a:gd name="connsiteX4" fmla="*/ 2180334 w 2180335"/>
              <a:gd name="connsiteY4" fmla="*/ 1232722 h 2463480"/>
              <a:gd name="connsiteX5" fmla="*/ 1748183 w 2180335"/>
              <a:gd name="connsiteY5" fmla="*/ 2137667 h 2463480"/>
              <a:gd name="connsiteX6" fmla="*/ 843238 w 2180335"/>
              <a:gd name="connsiteY6" fmla="*/ 2461986 h 2463480"/>
              <a:gd name="connsiteX7" fmla="*/ 6474 w 2180335"/>
              <a:gd name="connsiteY7" fmla="*/ 2128702 h 2463480"/>
              <a:gd name="connsiteX8" fmla="*/ 6474 w 2180335"/>
              <a:gd name="connsiteY8" fmla="*/ 1707850 h 2463480"/>
              <a:gd name="connsiteX9" fmla="*/ 6475 w 2180335"/>
              <a:gd name="connsiteY9" fmla="*/ 1268576 h 2463480"/>
              <a:gd name="connsiteX0" fmla="*/ 6475 w 2180335"/>
              <a:gd name="connsiteY0" fmla="*/ 1268576 h 2463480"/>
              <a:gd name="connsiteX1" fmla="*/ 6473 w 2180335"/>
              <a:gd name="connsiteY1" fmla="*/ 348508 h 2463480"/>
              <a:gd name="connsiteX2" fmla="*/ 843240 w 2180335"/>
              <a:gd name="connsiteY2" fmla="*/ 3455 h 2463480"/>
              <a:gd name="connsiteX3" fmla="*/ 1748185 w 2180335"/>
              <a:gd name="connsiteY3" fmla="*/ 327776 h 2463480"/>
              <a:gd name="connsiteX4" fmla="*/ 2180334 w 2180335"/>
              <a:gd name="connsiteY4" fmla="*/ 1232722 h 2463480"/>
              <a:gd name="connsiteX5" fmla="*/ 1748183 w 2180335"/>
              <a:gd name="connsiteY5" fmla="*/ 2137667 h 2463480"/>
              <a:gd name="connsiteX6" fmla="*/ 843238 w 2180335"/>
              <a:gd name="connsiteY6" fmla="*/ 2461986 h 2463480"/>
              <a:gd name="connsiteX7" fmla="*/ 6474 w 2180335"/>
              <a:gd name="connsiteY7" fmla="*/ 2128702 h 2463480"/>
              <a:gd name="connsiteX8" fmla="*/ 6474 w 2180335"/>
              <a:gd name="connsiteY8" fmla="*/ 1707850 h 2463480"/>
              <a:gd name="connsiteX9" fmla="*/ 6475 w 2180335"/>
              <a:gd name="connsiteY9" fmla="*/ 1268576 h 2463480"/>
              <a:gd name="connsiteX0" fmla="*/ 6475 w 2180335"/>
              <a:gd name="connsiteY0" fmla="*/ 1268576 h 2463480"/>
              <a:gd name="connsiteX1" fmla="*/ 6473 w 2180335"/>
              <a:gd name="connsiteY1" fmla="*/ 348508 h 2463480"/>
              <a:gd name="connsiteX2" fmla="*/ 843240 w 2180335"/>
              <a:gd name="connsiteY2" fmla="*/ 3455 h 2463480"/>
              <a:gd name="connsiteX3" fmla="*/ 1748185 w 2180335"/>
              <a:gd name="connsiteY3" fmla="*/ 327776 h 2463480"/>
              <a:gd name="connsiteX4" fmla="*/ 2180334 w 2180335"/>
              <a:gd name="connsiteY4" fmla="*/ 1232722 h 2463480"/>
              <a:gd name="connsiteX5" fmla="*/ 1748183 w 2180335"/>
              <a:gd name="connsiteY5" fmla="*/ 2137667 h 2463480"/>
              <a:gd name="connsiteX6" fmla="*/ 843238 w 2180335"/>
              <a:gd name="connsiteY6" fmla="*/ 2461986 h 2463480"/>
              <a:gd name="connsiteX7" fmla="*/ 6474 w 2180335"/>
              <a:gd name="connsiteY7" fmla="*/ 2128702 h 2463480"/>
              <a:gd name="connsiteX8" fmla="*/ 6474 w 2180335"/>
              <a:gd name="connsiteY8" fmla="*/ 1707850 h 2463480"/>
              <a:gd name="connsiteX9" fmla="*/ 6475 w 2180335"/>
              <a:gd name="connsiteY9" fmla="*/ 1268576 h 2463480"/>
              <a:gd name="connsiteX0" fmla="*/ 6475 w 2180335"/>
              <a:gd name="connsiteY0" fmla="*/ 1149370 h 2344274"/>
              <a:gd name="connsiteX1" fmla="*/ 6473 w 2180335"/>
              <a:gd name="connsiteY1" fmla="*/ 229302 h 2344274"/>
              <a:gd name="connsiteX2" fmla="*/ 1058393 w 2180335"/>
              <a:gd name="connsiteY2" fmla="*/ 229302 h 2344274"/>
              <a:gd name="connsiteX3" fmla="*/ 1748185 w 2180335"/>
              <a:gd name="connsiteY3" fmla="*/ 208570 h 2344274"/>
              <a:gd name="connsiteX4" fmla="*/ 2180334 w 2180335"/>
              <a:gd name="connsiteY4" fmla="*/ 1113516 h 2344274"/>
              <a:gd name="connsiteX5" fmla="*/ 1748183 w 2180335"/>
              <a:gd name="connsiteY5" fmla="*/ 2018461 h 2344274"/>
              <a:gd name="connsiteX6" fmla="*/ 843238 w 2180335"/>
              <a:gd name="connsiteY6" fmla="*/ 2342780 h 2344274"/>
              <a:gd name="connsiteX7" fmla="*/ 6474 w 2180335"/>
              <a:gd name="connsiteY7" fmla="*/ 2009496 h 2344274"/>
              <a:gd name="connsiteX8" fmla="*/ 6474 w 2180335"/>
              <a:gd name="connsiteY8" fmla="*/ 1588644 h 2344274"/>
              <a:gd name="connsiteX9" fmla="*/ 6475 w 2180335"/>
              <a:gd name="connsiteY9" fmla="*/ 1149370 h 2344274"/>
              <a:gd name="connsiteX0" fmla="*/ 6475 w 2180335"/>
              <a:gd name="connsiteY0" fmla="*/ 1128638 h 2323542"/>
              <a:gd name="connsiteX1" fmla="*/ 6473 w 2180335"/>
              <a:gd name="connsiteY1" fmla="*/ 208570 h 2323542"/>
              <a:gd name="connsiteX2" fmla="*/ 1058393 w 2180335"/>
              <a:gd name="connsiteY2" fmla="*/ 208570 h 2323542"/>
              <a:gd name="connsiteX3" fmla="*/ 1793009 w 2180335"/>
              <a:gd name="connsiteY3" fmla="*/ 208570 h 2323542"/>
              <a:gd name="connsiteX4" fmla="*/ 2180334 w 2180335"/>
              <a:gd name="connsiteY4" fmla="*/ 1092784 h 2323542"/>
              <a:gd name="connsiteX5" fmla="*/ 1748183 w 2180335"/>
              <a:gd name="connsiteY5" fmla="*/ 1997729 h 2323542"/>
              <a:gd name="connsiteX6" fmla="*/ 843238 w 2180335"/>
              <a:gd name="connsiteY6" fmla="*/ 2322048 h 2323542"/>
              <a:gd name="connsiteX7" fmla="*/ 6474 w 2180335"/>
              <a:gd name="connsiteY7" fmla="*/ 1988764 h 2323542"/>
              <a:gd name="connsiteX8" fmla="*/ 6474 w 2180335"/>
              <a:gd name="connsiteY8" fmla="*/ 1567912 h 2323542"/>
              <a:gd name="connsiteX9" fmla="*/ 6475 w 2180335"/>
              <a:gd name="connsiteY9" fmla="*/ 1128638 h 2323542"/>
              <a:gd name="connsiteX0" fmla="*/ 6475 w 2180335"/>
              <a:gd name="connsiteY0" fmla="*/ 940379 h 2135283"/>
              <a:gd name="connsiteX1" fmla="*/ 6473 w 2180335"/>
              <a:gd name="connsiteY1" fmla="*/ 20311 h 2135283"/>
              <a:gd name="connsiteX2" fmla="*/ 1058393 w 2180335"/>
              <a:gd name="connsiteY2" fmla="*/ 20311 h 2135283"/>
              <a:gd name="connsiteX3" fmla="*/ 1793009 w 2180335"/>
              <a:gd name="connsiteY3" fmla="*/ 20311 h 2135283"/>
              <a:gd name="connsiteX4" fmla="*/ 2180334 w 2180335"/>
              <a:gd name="connsiteY4" fmla="*/ 904525 h 2135283"/>
              <a:gd name="connsiteX5" fmla="*/ 1748183 w 2180335"/>
              <a:gd name="connsiteY5" fmla="*/ 1809470 h 2135283"/>
              <a:gd name="connsiteX6" fmla="*/ 843238 w 2180335"/>
              <a:gd name="connsiteY6" fmla="*/ 2133789 h 2135283"/>
              <a:gd name="connsiteX7" fmla="*/ 6474 w 2180335"/>
              <a:gd name="connsiteY7" fmla="*/ 1800505 h 2135283"/>
              <a:gd name="connsiteX8" fmla="*/ 6474 w 2180335"/>
              <a:gd name="connsiteY8" fmla="*/ 1379653 h 2135283"/>
              <a:gd name="connsiteX9" fmla="*/ 6475 w 2180335"/>
              <a:gd name="connsiteY9" fmla="*/ 940379 h 2135283"/>
              <a:gd name="connsiteX0" fmla="*/ 6475 w 2180335"/>
              <a:gd name="connsiteY0" fmla="*/ 940379 h 2135283"/>
              <a:gd name="connsiteX1" fmla="*/ 6473 w 2180335"/>
              <a:gd name="connsiteY1" fmla="*/ 20311 h 2135283"/>
              <a:gd name="connsiteX2" fmla="*/ 1058393 w 2180335"/>
              <a:gd name="connsiteY2" fmla="*/ 20311 h 2135283"/>
              <a:gd name="connsiteX3" fmla="*/ 1793009 w 2180335"/>
              <a:gd name="connsiteY3" fmla="*/ 20311 h 2135283"/>
              <a:gd name="connsiteX4" fmla="*/ 2180334 w 2180335"/>
              <a:gd name="connsiteY4" fmla="*/ 904525 h 2135283"/>
              <a:gd name="connsiteX5" fmla="*/ 1748183 w 2180335"/>
              <a:gd name="connsiteY5" fmla="*/ 1809470 h 2135283"/>
              <a:gd name="connsiteX6" fmla="*/ 843238 w 2180335"/>
              <a:gd name="connsiteY6" fmla="*/ 2133789 h 2135283"/>
              <a:gd name="connsiteX7" fmla="*/ 6474 w 2180335"/>
              <a:gd name="connsiteY7" fmla="*/ 1800505 h 2135283"/>
              <a:gd name="connsiteX8" fmla="*/ 6474 w 2180335"/>
              <a:gd name="connsiteY8" fmla="*/ 1379653 h 2135283"/>
              <a:gd name="connsiteX9" fmla="*/ 6475 w 2180335"/>
              <a:gd name="connsiteY9" fmla="*/ 940379 h 213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0335" h="2135283">
                <a:moveTo>
                  <a:pt x="6475" y="940379"/>
                </a:moveTo>
                <a:cubicBezTo>
                  <a:pt x="6475" y="596432"/>
                  <a:pt x="0" y="387564"/>
                  <a:pt x="6473" y="20311"/>
                </a:cubicBezTo>
                <a:cubicBezTo>
                  <a:pt x="773192" y="8965"/>
                  <a:pt x="760637" y="20311"/>
                  <a:pt x="1058393" y="20311"/>
                </a:cubicBezTo>
                <a:cubicBezTo>
                  <a:pt x="1356149" y="20311"/>
                  <a:pt x="1591067" y="0"/>
                  <a:pt x="1793009" y="20311"/>
                </a:cubicBezTo>
                <a:cubicBezTo>
                  <a:pt x="2068422" y="253094"/>
                  <a:pt x="2180335" y="560578"/>
                  <a:pt x="2180334" y="904525"/>
                </a:cubicBezTo>
                <a:cubicBezTo>
                  <a:pt x="2180334" y="1248472"/>
                  <a:pt x="2023597" y="1576687"/>
                  <a:pt x="1748183" y="1809470"/>
                </a:cubicBezTo>
                <a:cubicBezTo>
                  <a:pt x="1501417" y="2018039"/>
                  <a:pt x="1133523" y="2135283"/>
                  <a:pt x="843238" y="2133789"/>
                </a:cubicBezTo>
                <a:cubicBezTo>
                  <a:pt x="552953" y="2132295"/>
                  <a:pt x="253240" y="2009075"/>
                  <a:pt x="6474" y="1800505"/>
                </a:cubicBezTo>
                <a:cubicBezTo>
                  <a:pt x="2" y="1406357"/>
                  <a:pt x="6474" y="1723599"/>
                  <a:pt x="6474" y="1379653"/>
                </a:cubicBezTo>
                <a:cubicBezTo>
                  <a:pt x="6474" y="1233228"/>
                  <a:pt x="6475" y="1086804"/>
                  <a:pt x="6475" y="9403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432648" y="-33811"/>
            <a:ext cx="2104847" cy="1529062"/>
          </a:xfrm>
          <a:custGeom>
            <a:avLst/>
            <a:gdLst>
              <a:gd name="connsiteX0" fmla="*/ 0 w 2104846"/>
              <a:gd name="connsiteY0" fmla="*/ 954657 h 1909313"/>
              <a:gd name="connsiteX1" fmla="*/ 345336 w 2104846"/>
              <a:gd name="connsiteY1" fmla="*/ 247569 h 1909313"/>
              <a:gd name="connsiteX2" fmla="*/ 1052424 w 2104846"/>
              <a:gd name="connsiteY2" fmla="*/ 1 h 1909313"/>
              <a:gd name="connsiteX3" fmla="*/ 1759512 w 2104846"/>
              <a:gd name="connsiteY3" fmla="*/ 247571 h 1909313"/>
              <a:gd name="connsiteX4" fmla="*/ 2104846 w 2104846"/>
              <a:gd name="connsiteY4" fmla="*/ 954660 h 1909313"/>
              <a:gd name="connsiteX5" fmla="*/ 1759511 w 2104846"/>
              <a:gd name="connsiteY5" fmla="*/ 1661748 h 1909313"/>
              <a:gd name="connsiteX6" fmla="*/ 1052423 w 2104846"/>
              <a:gd name="connsiteY6" fmla="*/ 1909317 h 1909313"/>
              <a:gd name="connsiteX7" fmla="*/ 345335 w 2104846"/>
              <a:gd name="connsiteY7" fmla="*/ 1661747 h 1909313"/>
              <a:gd name="connsiteX8" fmla="*/ 1 w 2104846"/>
              <a:gd name="connsiteY8" fmla="*/ 954658 h 1909313"/>
              <a:gd name="connsiteX9" fmla="*/ 0 w 2104846"/>
              <a:gd name="connsiteY9" fmla="*/ 954657 h 1909313"/>
              <a:gd name="connsiteX0" fmla="*/ 0 w 2104847"/>
              <a:gd name="connsiteY0" fmla="*/ 866406 h 1821066"/>
              <a:gd name="connsiteX1" fmla="*/ 345336 w 2104847"/>
              <a:gd name="connsiteY1" fmla="*/ 159318 h 1821066"/>
              <a:gd name="connsiteX2" fmla="*/ 1061389 w 2104847"/>
              <a:gd name="connsiteY2" fmla="*/ 325817 h 1821066"/>
              <a:gd name="connsiteX3" fmla="*/ 1759512 w 2104847"/>
              <a:gd name="connsiteY3" fmla="*/ 159320 h 1821066"/>
              <a:gd name="connsiteX4" fmla="*/ 2104846 w 2104847"/>
              <a:gd name="connsiteY4" fmla="*/ 866409 h 1821066"/>
              <a:gd name="connsiteX5" fmla="*/ 1759511 w 2104847"/>
              <a:gd name="connsiteY5" fmla="*/ 1573497 h 1821066"/>
              <a:gd name="connsiteX6" fmla="*/ 1052423 w 2104847"/>
              <a:gd name="connsiteY6" fmla="*/ 1821066 h 1821066"/>
              <a:gd name="connsiteX7" fmla="*/ 345335 w 2104847"/>
              <a:gd name="connsiteY7" fmla="*/ 1573496 h 1821066"/>
              <a:gd name="connsiteX8" fmla="*/ 1 w 2104847"/>
              <a:gd name="connsiteY8" fmla="*/ 866407 h 1821066"/>
              <a:gd name="connsiteX9" fmla="*/ 0 w 2104847"/>
              <a:gd name="connsiteY9" fmla="*/ 866406 h 1821066"/>
              <a:gd name="connsiteX0" fmla="*/ 0 w 2104847"/>
              <a:gd name="connsiteY0" fmla="*/ 866404 h 1821064"/>
              <a:gd name="connsiteX1" fmla="*/ 300513 w 2104847"/>
              <a:gd name="connsiteY1" fmla="*/ 325814 h 1821064"/>
              <a:gd name="connsiteX2" fmla="*/ 1061389 w 2104847"/>
              <a:gd name="connsiteY2" fmla="*/ 325815 h 1821064"/>
              <a:gd name="connsiteX3" fmla="*/ 1759512 w 2104847"/>
              <a:gd name="connsiteY3" fmla="*/ 159318 h 1821064"/>
              <a:gd name="connsiteX4" fmla="*/ 2104846 w 2104847"/>
              <a:gd name="connsiteY4" fmla="*/ 866407 h 1821064"/>
              <a:gd name="connsiteX5" fmla="*/ 1759511 w 2104847"/>
              <a:gd name="connsiteY5" fmla="*/ 1573495 h 1821064"/>
              <a:gd name="connsiteX6" fmla="*/ 1052423 w 2104847"/>
              <a:gd name="connsiteY6" fmla="*/ 1821064 h 1821064"/>
              <a:gd name="connsiteX7" fmla="*/ 345335 w 2104847"/>
              <a:gd name="connsiteY7" fmla="*/ 1573494 h 1821064"/>
              <a:gd name="connsiteX8" fmla="*/ 1 w 2104847"/>
              <a:gd name="connsiteY8" fmla="*/ 866405 h 1821064"/>
              <a:gd name="connsiteX9" fmla="*/ 0 w 2104847"/>
              <a:gd name="connsiteY9" fmla="*/ 866404 h 1821064"/>
              <a:gd name="connsiteX0" fmla="*/ 0 w 2104847"/>
              <a:gd name="connsiteY0" fmla="*/ 866404 h 1821064"/>
              <a:gd name="connsiteX1" fmla="*/ 300513 w 2104847"/>
              <a:gd name="connsiteY1" fmla="*/ 325814 h 1821064"/>
              <a:gd name="connsiteX2" fmla="*/ 1061389 w 2104847"/>
              <a:gd name="connsiteY2" fmla="*/ 325815 h 1821064"/>
              <a:gd name="connsiteX3" fmla="*/ 1759512 w 2104847"/>
              <a:gd name="connsiteY3" fmla="*/ 159318 h 1821064"/>
              <a:gd name="connsiteX4" fmla="*/ 2104846 w 2104847"/>
              <a:gd name="connsiteY4" fmla="*/ 866407 h 1821064"/>
              <a:gd name="connsiteX5" fmla="*/ 1759511 w 2104847"/>
              <a:gd name="connsiteY5" fmla="*/ 1573495 h 1821064"/>
              <a:gd name="connsiteX6" fmla="*/ 1052423 w 2104847"/>
              <a:gd name="connsiteY6" fmla="*/ 1821064 h 1821064"/>
              <a:gd name="connsiteX7" fmla="*/ 345335 w 2104847"/>
              <a:gd name="connsiteY7" fmla="*/ 1573494 h 1821064"/>
              <a:gd name="connsiteX8" fmla="*/ 1 w 2104847"/>
              <a:gd name="connsiteY8" fmla="*/ 866405 h 1821064"/>
              <a:gd name="connsiteX9" fmla="*/ 0 w 2104847"/>
              <a:gd name="connsiteY9" fmla="*/ 866404 h 1821064"/>
              <a:gd name="connsiteX0" fmla="*/ 0 w 2104847"/>
              <a:gd name="connsiteY0" fmla="*/ 699908 h 1654568"/>
              <a:gd name="connsiteX1" fmla="*/ 300513 w 2104847"/>
              <a:gd name="connsiteY1" fmla="*/ 159318 h 1654568"/>
              <a:gd name="connsiteX2" fmla="*/ 1061389 w 2104847"/>
              <a:gd name="connsiteY2" fmla="*/ 159319 h 1654568"/>
              <a:gd name="connsiteX3" fmla="*/ 1849159 w 2104847"/>
              <a:gd name="connsiteY3" fmla="*/ 159318 h 1654568"/>
              <a:gd name="connsiteX4" fmla="*/ 2104846 w 2104847"/>
              <a:gd name="connsiteY4" fmla="*/ 699911 h 1654568"/>
              <a:gd name="connsiteX5" fmla="*/ 1759511 w 2104847"/>
              <a:gd name="connsiteY5" fmla="*/ 1406999 h 1654568"/>
              <a:gd name="connsiteX6" fmla="*/ 1052423 w 2104847"/>
              <a:gd name="connsiteY6" fmla="*/ 1654568 h 1654568"/>
              <a:gd name="connsiteX7" fmla="*/ 345335 w 2104847"/>
              <a:gd name="connsiteY7" fmla="*/ 1406998 h 1654568"/>
              <a:gd name="connsiteX8" fmla="*/ 1 w 2104847"/>
              <a:gd name="connsiteY8" fmla="*/ 699909 h 1654568"/>
              <a:gd name="connsiteX9" fmla="*/ 0 w 2104847"/>
              <a:gd name="connsiteY9" fmla="*/ 699908 h 1654568"/>
              <a:gd name="connsiteX0" fmla="*/ 0 w 2104847"/>
              <a:gd name="connsiteY0" fmla="*/ 583367 h 1538027"/>
              <a:gd name="connsiteX1" fmla="*/ 300513 w 2104847"/>
              <a:gd name="connsiteY1" fmla="*/ 42777 h 1538027"/>
              <a:gd name="connsiteX2" fmla="*/ 1061389 w 2104847"/>
              <a:gd name="connsiteY2" fmla="*/ 42778 h 1538027"/>
              <a:gd name="connsiteX3" fmla="*/ 1849159 w 2104847"/>
              <a:gd name="connsiteY3" fmla="*/ 42777 h 1538027"/>
              <a:gd name="connsiteX4" fmla="*/ 2104846 w 2104847"/>
              <a:gd name="connsiteY4" fmla="*/ 583370 h 1538027"/>
              <a:gd name="connsiteX5" fmla="*/ 1759511 w 2104847"/>
              <a:gd name="connsiteY5" fmla="*/ 1290458 h 1538027"/>
              <a:gd name="connsiteX6" fmla="*/ 1052423 w 2104847"/>
              <a:gd name="connsiteY6" fmla="*/ 1538027 h 1538027"/>
              <a:gd name="connsiteX7" fmla="*/ 345335 w 2104847"/>
              <a:gd name="connsiteY7" fmla="*/ 1290457 h 1538027"/>
              <a:gd name="connsiteX8" fmla="*/ 1 w 2104847"/>
              <a:gd name="connsiteY8" fmla="*/ 583368 h 1538027"/>
              <a:gd name="connsiteX9" fmla="*/ 0 w 2104847"/>
              <a:gd name="connsiteY9" fmla="*/ 583367 h 1538027"/>
              <a:gd name="connsiteX0" fmla="*/ 0 w 2104847"/>
              <a:gd name="connsiteY0" fmla="*/ 610261 h 1564921"/>
              <a:gd name="connsiteX1" fmla="*/ 300513 w 2104847"/>
              <a:gd name="connsiteY1" fmla="*/ 69671 h 1564921"/>
              <a:gd name="connsiteX2" fmla="*/ 1061389 w 2104847"/>
              <a:gd name="connsiteY2" fmla="*/ 69672 h 1564921"/>
              <a:gd name="connsiteX3" fmla="*/ 1849159 w 2104847"/>
              <a:gd name="connsiteY3" fmla="*/ 69671 h 1564921"/>
              <a:gd name="connsiteX4" fmla="*/ 2104846 w 2104847"/>
              <a:gd name="connsiteY4" fmla="*/ 610264 h 1564921"/>
              <a:gd name="connsiteX5" fmla="*/ 1759511 w 2104847"/>
              <a:gd name="connsiteY5" fmla="*/ 1317352 h 1564921"/>
              <a:gd name="connsiteX6" fmla="*/ 1052423 w 2104847"/>
              <a:gd name="connsiteY6" fmla="*/ 1564921 h 1564921"/>
              <a:gd name="connsiteX7" fmla="*/ 345335 w 2104847"/>
              <a:gd name="connsiteY7" fmla="*/ 1317351 h 1564921"/>
              <a:gd name="connsiteX8" fmla="*/ 1 w 2104847"/>
              <a:gd name="connsiteY8" fmla="*/ 610262 h 1564921"/>
              <a:gd name="connsiteX9" fmla="*/ 0 w 2104847"/>
              <a:gd name="connsiteY9" fmla="*/ 610261 h 1564921"/>
              <a:gd name="connsiteX0" fmla="*/ 0 w 2104847"/>
              <a:gd name="connsiteY0" fmla="*/ 574402 h 1529062"/>
              <a:gd name="connsiteX1" fmla="*/ 300513 w 2104847"/>
              <a:gd name="connsiteY1" fmla="*/ 33812 h 1529062"/>
              <a:gd name="connsiteX2" fmla="*/ 1061389 w 2104847"/>
              <a:gd name="connsiteY2" fmla="*/ 33813 h 1529062"/>
              <a:gd name="connsiteX3" fmla="*/ 1849159 w 2104847"/>
              <a:gd name="connsiteY3" fmla="*/ 33812 h 1529062"/>
              <a:gd name="connsiteX4" fmla="*/ 2104846 w 2104847"/>
              <a:gd name="connsiteY4" fmla="*/ 574405 h 1529062"/>
              <a:gd name="connsiteX5" fmla="*/ 1759511 w 2104847"/>
              <a:gd name="connsiteY5" fmla="*/ 1281493 h 1529062"/>
              <a:gd name="connsiteX6" fmla="*/ 1052423 w 2104847"/>
              <a:gd name="connsiteY6" fmla="*/ 1529062 h 1529062"/>
              <a:gd name="connsiteX7" fmla="*/ 345335 w 2104847"/>
              <a:gd name="connsiteY7" fmla="*/ 1281492 h 1529062"/>
              <a:gd name="connsiteX8" fmla="*/ 1 w 2104847"/>
              <a:gd name="connsiteY8" fmla="*/ 574403 h 1529062"/>
              <a:gd name="connsiteX9" fmla="*/ 0 w 2104847"/>
              <a:gd name="connsiteY9" fmla="*/ 574402 h 15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4847" h="1529062">
                <a:moveTo>
                  <a:pt x="0" y="574402"/>
                </a:moveTo>
                <a:cubicBezTo>
                  <a:pt x="0" y="305070"/>
                  <a:pt x="80597" y="214767"/>
                  <a:pt x="300513" y="33812"/>
                </a:cubicBezTo>
                <a:cubicBezTo>
                  <a:pt x="556887" y="26894"/>
                  <a:pt x="803281" y="33813"/>
                  <a:pt x="1061389" y="33813"/>
                </a:cubicBezTo>
                <a:cubicBezTo>
                  <a:pt x="1319497" y="33813"/>
                  <a:pt x="1673468" y="0"/>
                  <a:pt x="1849159" y="33812"/>
                </a:cubicBezTo>
                <a:cubicBezTo>
                  <a:pt x="2069075" y="214767"/>
                  <a:pt x="2104847" y="305073"/>
                  <a:pt x="2104846" y="574405"/>
                </a:cubicBezTo>
                <a:cubicBezTo>
                  <a:pt x="2104846" y="843737"/>
                  <a:pt x="1979427" y="1100538"/>
                  <a:pt x="1759511" y="1281493"/>
                </a:cubicBezTo>
                <a:cubicBezTo>
                  <a:pt x="1565890" y="1440811"/>
                  <a:pt x="1313835" y="1529062"/>
                  <a:pt x="1052423" y="1529062"/>
                </a:cubicBezTo>
                <a:cubicBezTo>
                  <a:pt x="791011" y="1529062"/>
                  <a:pt x="538955" y="1440811"/>
                  <a:pt x="345335" y="1281492"/>
                </a:cubicBezTo>
                <a:cubicBezTo>
                  <a:pt x="125419" y="1100537"/>
                  <a:pt x="0" y="843735"/>
                  <a:pt x="1" y="574403"/>
                </a:cubicBezTo>
                <a:lnTo>
                  <a:pt x="0" y="57440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192438" y="1500998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8142" y="1618892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3004" y="4738274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01426" y="5335523"/>
            <a:ext cx="359434" cy="3594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657" y="385482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356160"/>
            <a:ext cx="567914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Апробация 5 класс 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4918" y="430306"/>
            <a:ext cx="5091953" cy="5746657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Тема: </a:t>
            </a:r>
          </a:p>
          <a:p>
            <a:pPr marL="514350" indent="-514350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«Поэма Гомера«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Иллиада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Прием: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«Отсроченная отгадка»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Суть приема: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 начале урока классу задается загадка (излагается удивительный факт), отгадка к которой будет открыта на уроке при работе над новым материалом.</a:t>
            </a:r>
          </a:p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Загадка:</a:t>
            </a:r>
          </a:p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«Как связана одна из древнегреческих войн и один из самых полезных фруктов - яблоко?»</a:t>
            </a:r>
          </a:p>
          <a:p>
            <a:pPr marL="0" indent="0">
              <a:buNone/>
            </a:pP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1026" name="Рисунок 68" descr="папрр"/>
          <p:cNvPicPr>
            <a:picLocks noChangeAspect="1" noChangeArrowheads="1"/>
          </p:cNvPicPr>
          <p:nvPr/>
        </p:nvPicPr>
        <p:blipFill>
          <a:blip r:embed="rId2" cstate="print"/>
          <a:srcRect l="14236" t="20218" r="22316" b="16304"/>
          <a:stretch>
            <a:fillRect/>
          </a:stretch>
        </p:blipFill>
        <p:spPr bwMode="auto">
          <a:xfrm>
            <a:off x="388188" y="2070340"/>
            <a:ext cx="596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657" y="385482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06" y="365125"/>
            <a:ext cx="59391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Апробация 5 класс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5953" y="475129"/>
            <a:ext cx="5002305" cy="59346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Ответы учащихся:</a:t>
            </a:r>
          </a:p>
          <a:p>
            <a:pPr marL="0" indent="0">
              <a:buNone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marL="0" indent="0">
              <a:buFontTx/>
              <a:buChar char="-"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«На рисунке «яблоко раздора», из-за которого началась Троянская война и битва между греками и троянцами»</a:t>
            </a:r>
          </a:p>
          <a:p>
            <a:pPr marL="0" indent="0">
              <a:buFontTx/>
              <a:buChar char="-"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marL="0" lvl="0" indent="0">
              <a:buFontTx/>
              <a:buChar char="-"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«На рисунке яблоко богини раздора из-за которой по мифам произошла Троянская война»</a:t>
            </a:r>
          </a:p>
          <a:p>
            <a:pPr marL="0" lvl="0" indent="0">
              <a:buFontTx/>
              <a:buChar char="-"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marL="0" lv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Эти картинки обозначают миф о Троянской войне и т.д.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68" descr="папрр"/>
          <p:cNvPicPr>
            <a:picLocks noChangeAspect="1" noChangeArrowheads="1"/>
          </p:cNvPicPr>
          <p:nvPr/>
        </p:nvPicPr>
        <p:blipFill>
          <a:blip r:embed="rId2" cstate="print"/>
          <a:srcRect l="14236" t="20218" r="22316" b="16304"/>
          <a:stretch>
            <a:fillRect/>
          </a:stretch>
        </p:blipFill>
        <p:spPr bwMode="auto">
          <a:xfrm>
            <a:off x="388188" y="2070340"/>
            <a:ext cx="596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0657" y="385482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29" y="1825625"/>
            <a:ext cx="5674659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Тема: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«Дворцовые перевороты»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Прием: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«Индуктор»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Суть приема: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На конкретное слово</a:t>
            </a:r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/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словосочетание (тему урока) учитель предлагает записать смысловые ассоциации. </a:t>
            </a:r>
          </a:p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Затем учитель вместе с учащимися проверяет правильность ассоциаций,  после предлагает учащимся убедиться в том, что они правы (в случае с верными ассоциациями) изучив новую тему. </a:t>
            </a:r>
          </a:p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Либо же проверка происходит в конце урока, когда учащиеся уже усвоили знания по новой теме.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5823" y="257549"/>
            <a:ext cx="5939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Апробация 8 класс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Trojden | Эпоха дворцовых переворотов (1725—1762): Арсентьев Н. М. - 8 класс  -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782171"/>
            <a:ext cx="3886574" cy="515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92822" y="340658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29" y="1825625"/>
            <a:ext cx="5360895" cy="46917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В классе с высоким уровнем эрудиции и дисциплины у учащихся возникли следующие ассоциации: </a:t>
            </a:r>
          </a:p>
          <a:p>
            <a:pPr lvl="0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«Изменение чего-то»</a:t>
            </a:r>
          </a:p>
          <a:p>
            <a:pPr lvl="0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«Смена порядков во дворце»</a:t>
            </a:r>
          </a:p>
          <a:p>
            <a:pPr lvl="0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«Смена власти»</a:t>
            </a:r>
          </a:p>
          <a:p>
            <a:pPr lvl="0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«События, происходящие во дворце» и др.</a:t>
            </a:r>
          </a:p>
          <a:p>
            <a:pPr marL="0" indent="0">
              <a:buNone/>
            </a:pP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Восьмиклассники работали активно, предлагали множество слов и ассоциаций. В целом данный прием вызвал интерес учащихся, они задавали уточняющие вопросы, когда учитель пояснял уместность их ассоциаций в отношении темы урока.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86953" y="320302"/>
            <a:ext cx="5939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Апробация 8 класс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98024" y="1852519"/>
            <a:ext cx="4939553" cy="4521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+mj-lt"/>
                <a:ea typeface="+mn-ea"/>
                <a:cs typeface="+mn-cs"/>
              </a:rPr>
              <a:t>В другом классе, учащиеся в целом менее сосредоточены на уроке. Этот класс справился с этим заданием хуже, чем предыдущий, большинство ответов были не уместны, детям было сложно придумать ассоциации к словосочетанию, которое им ранее не было известно. </a:t>
            </a:r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+mj-lt"/>
                <a:ea typeface="+mn-ea"/>
                <a:cs typeface="+mn-cs"/>
              </a:rPr>
              <a:t>Лишь несколько учеников дали уместные ответы, такие как: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«Р</a:t>
            </a:r>
            <a:r>
              <a:rPr kumimoji="0" lang="ru-RU" sz="2400" b="1" i="0" u="none" strike="noStrike" kern="120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+mj-lt"/>
                <a:ea typeface="+mn-ea"/>
                <a:cs typeface="+mn-cs"/>
              </a:rPr>
              <a:t>езкие</a:t>
            </a: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+mj-lt"/>
                <a:ea typeface="+mn-ea"/>
                <a:cs typeface="+mn-cs"/>
              </a:rPr>
              <a:t> изменения»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«Ч</a:t>
            </a: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+mj-lt"/>
                <a:ea typeface="+mn-ea"/>
                <a:cs typeface="+mn-cs"/>
              </a:rPr>
              <a:t>то-то происходило во дворце, значит связано с высшими сословиями или правителем»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156447" y="537882"/>
            <a:ext cx="986118" cy="1039906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9619130" y="502023"/>
            <a:ext cx="986118" cy="1039906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3436" y="2097405"/>
            <a:ext cx="502868" cy="4933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92822" y="340658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Апробация 10 класс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493" y="1825624"/>
            <a:ext cx="10793507" cy="447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Тема: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«Великая Октябрьская революция»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Прием: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«Кумир»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Суть приема: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Ученикам были розданы карточки с историческими деятелями (один комплект на парту), встречающимися в ранее изученных темах (Петр</a:t>
            </a:r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I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, Оливер Кромвель и др.)</a:t>
            </a:r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и две пустые карточки, где школьники, могли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сами вписать любого персонажа, исторического деятеля и т.д. </a:t>
            </a:r>
          </a:p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Затем было дано задание пофантазировать, </a:t>
            </a: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каким образом эти исторические личности или персонажи бы доказали вам необходимость изучения этой темы? </a:t>
            </a:r>
          </a:p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92822" y="340658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Апробация 10 класс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Ответы обучающихся: </a:t>
            </a:r>
          </a:p>
          <a:p>
            <a:pPr lvl="0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«Оливеру Кромвелю бы понравилась эта тема, он сказал бы, что она просто необходимо, ведь в Англии революция была важнейшим событием в истории и кардинально поменяла ее жизнь».</a:t>
            </a: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lvl="0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«С. Витте бы сказал, что революция – это метод, хоть и радикальный, но с помощью него тоже происходят изменения порядков в государстве, а государство постоянно должно развиваться и меняться». </a:t>
            </a: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lvl="0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«Петр </a:t>
            </a:r>
            <a:r>
              <a:rPr lang="en-US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I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настоятельно рекомендовал бы изучить это событие, ведь сам в каком-то смысле почти революционер, так как коренным образом изменил быт и жизнь граждан своей страны во время своего правления».</a:t>
            </a: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lvl="0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- «Моя любимая героиня Элизабет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Беннет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сказала бы, что старые устои и порядки иногда мешают человеку жить, поэтому он вынужден что-то менять и выходить за рамки, революция это коренной перелом в жизни людей, который резко меняет их жизнь. Важно знать, что это такое и как такое событие влияет на судьбы людей».</a:t>
            </a: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3436" y="2097405"/>
            <a:ext cx="502868" cy="4933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33716" y="3854823"/>
            <a:ext cx="10847296" cy="21694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787" y="1398493"/>
            <a:ext cx="10793508" cy="206188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635" y="1550894"/>
            <a:ext cx="10085294" cy="44375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  Важно подбирать те формы организации этого этапа урока, которые будут задавать правильный и позитивный тон урока, а также мотивировать школьников к получению новых знаний или же к применению этих знаний на практике.</a:t>
            </a:r>
          </a:p>
          <a:p>
            <a:pPr algn="just"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j-lt"/>
            </a:endParaRPr>
          </a:p>
          <a:p>
            <a:pPr algn="just"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</a:rPr>
              <a:t>  Чтобы выбрать необходимую форму организации мотивационного этапа, учитель должен учитывать возраст, психологические и интеллектуальные  особенности учащихся и классного коллектива в целом.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Восклицательный знак 3d восклицательный знак зеленый изолированных •  наклейки на стену значок, символ, знак | myloview.ru"/>
          <p:cNvPicPr>
            <a:picLocks noChangeAspect="1" noChangeArrowheads="1"/>
          </p:cNvPicPr>
          <p:nvPr/>
        </p:nvPicPr>
        <p:blipFill>
          <a:blip r:embed="rId2" cstate="print"/>
          <a:srcRect l="31002" t="5328" r="37850" b="5328"/>
          <a:stretch>
            <a:fillRect/>
          </a:stretch>
        </p:blipFill>
        <p:spPr bwMode="auto">
          <a:xfrm>
            <a:off x="914401" y="1470212"/>
            <a:ext cx="681317" cy="19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Восклицательный знак 3d восклицательный знак зеленый изолированных •  наклейки на стену значок, символ, знак | myloview.ru"/>
          <p:cNvPicPr>
            <a:picLocks noChangeAspect="1" noChangeArrowheads="1"/>
          </p:cNvPicPr>
          <p:nvPr/>
        </p:nvPicPr>
        <p:blipFill>
          <a:blip r:embed="rId2" cstate="print"/>
          <a:srcRect l="31002" t="5328" r="37850" b="5328"/>
          <a:stretch>
            <a:fillRect/>
          </a:stretch>
        </p:blipFill>
        <p:spPr bwMode="auto">
          <a:xfrm>
            <a:off x="923366" y="3944470"/>
            <a:ext cx="681317" cy="19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8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045" y="1984075"/>
            <a:ext cx="4554747" cy="26109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FEAAD2-CA81-4984-CE58-B4FB96277AF8}"/>
              </a:ext>
            </a:extLst>
          </p:cNvPr>
          <p:cNvSpPr/>
          <p:nvPr/>
        </p:nvSpPr>
        <p:spPr>
          <a:xfrm>
            <a:off x="5365631" y="0"/>
            <a:ext cx="5791200" cy="5995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DDE06-4041-6A0F-6965-025533F9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" y="2369786"/>
            <a:ext cx="4052047" cy="1455267"/>
          </a:xfrm>
        </p:spPr>
        <p:txBody>
          <a:bodyPr>
            <a:noAutofit/>
          </a:bodyPr>
          <a:lstStyle/>
          <a:p>
            <a:pPr marL="12700" marR="5080" lvl="0" indent="28003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Что такое учебная мотивация?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9901" y="370936"/>
            <a:ext cx="5109713" cy="259655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344147" y="783200"/>
            <a:ext cx="4957384" cy="13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?</a:t>
            </a:r>
            <a:endParaRPr kumimoji="0" lang="ru-RU" sz="24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8657" y="3795622"/>
            <a:ext cx="5115464" cy="270006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4"/>
          <p:cNvSpPr txBox="1"/>
          <p:nvPr/>
        </p:nvSpPr>
        <p:spPr>
          <a:xfrm>
            <a:off x="6484397" y="4110684"/>
            <a:ext cx="4868893" cy="13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?</a:t>
            </a:r>
            <a:endParaRPr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>
            <a:off x="5529532" y="1664898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35283" y="5224732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55411" y="1656272"/>
            <a:ext cx="8627" cy="359721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10664" y="3206151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3299" y="5037829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045" y="1984075"/>
            <a:ext cx="4554747" cy="26109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FEAAD2-CA81-4984-CE58-B4FB96277AF8}"/>
              </a:ext>
            </a:extLst>
          </p:cNvPr>
          <p:cNvSpPr/>
          <p:nvPr/>
        </p:nvSpPr>
        <p:spPr>
          <a:xfrm>
            <a:off x="5365631" y="0"/>
            <a:ext cx="5791200" cy="5995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DDE06-4041-6A0F-6965-025533F9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61456"/>
            <a:ext cx="5408763" cy="1455267"/>
          </a:xfrm>
        </p:spPr>
        <p:txBody>
          <a:bodyPr>
            <a:noAutofit/>
          </a:bodyPr>
          <a:lstStyle/>
          <a:p>
            <a:pPr marL="12700" marR="5080" lvl="0" indent="280035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Учебная мотивация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9901" y="370936"/>
            <a:ext cx="5109713" cy="259655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344147" y="783200"/>
            <a:ext cx="4957384" cy="1676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</a:t>
            </a:r>
            <a:r>
              <a:rPr kumimoji="0" lang="ru-RU" sz="2400" i="0" u="none" strike="noStrike" kern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Trebuchet MS"/>
                <a:ea typeface="+mj-ea"/>
              </a:rPr>
              <a:t>то побуждение,  вызывающее активность  обучающегося при совершении  определенных учебных  действий.</a:t>
            </a:r>
            <a:endParaRPr kumimoji="0" lang="ru-RU" sz="24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8657" y="3795622"/>
            <a:ext cx="5115464" cy="270006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4"/>
          <p:cNvSpPr txBox="1"/>
          <p:nvPr/>
        </p:nvSpPr>
        <p:spPr>
          <a:xfrm>
            <a:off x="6484397" y="4110684"/>
            <a:ext cx="4868893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В формировании учебной  мотивации особо значимым  является интерес, а в основе  лежит познавательная  потребность.</a:t>
            </a:r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>
            <a:off x="5529532" y="1664898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35283" y="5224732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55411" y="1656272"/>
            <a:ext cx="8627" cy="359721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10664" y="3206151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3299" y="5037829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045" y="1984075"/>
            <a:ext cx="4554747" cy="26109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FEAAD2-CA81-4984-CE58-B4FB96277AF8}"/>
              </a:ext>
            </a:extLst>
          </p:cNvPr>
          <p:cNvSpPr/>
          <p:nvPr/>
        </p:nvSpPr>
        <p:spPr>
          <a:xfrm>
            <a:off x="5365631" y="0"/>
            <a:ext cx="5791200" cy="5995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DDE06-4041-6A0F-6965-025533F9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58044"/>
            <a:ext cx="4957482" cy="1455267"/>
          </a:xfrm>
        </p:spPr>
        <p:txBody>
          <a:bodyPr>
            <a:noAutofit/>
          </a:bodyPr>
          <a:lstStyle/>
          <a:p>
            <a:pPr marL="12700" marR="5080" lvl="0" indent="28003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В чем сущность мотивационного этапа урока?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4259" y="370936"/>
            <a:ext cx="5085355" cy="14130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397935" y="559082"/>
            <a:ext cx="4957384" cy="791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?</a:t>
            </a:r>
            <a:endParaRPr kumimoji="0" lang="ru-RU" sz="16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8657" y="5056094"/>
            <a:ext cx="5051696" cy="143959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 flipV="1">
            <a:off x="5529532" y="1077456"/>
            <a:ext cx="754727" cy="58744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1"/>
          </p:cNvCxnSpPr>
          <p:nvPr/>
        </p:nvCxnSpPr>
        <p:spPr>
          <a:xfrm>
            <a:off x="5535283" y="5224732"/>
            <a:ext cx="753374" cy="55116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55411" y="1656272"/>
            <a:ext cx="8627" cy="359721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10664" y="3206151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3299" y="5037829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4259" y="2665900"/>
            <a:ext cx="5085355" cy="14130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6433794" y="2925765"/>
            <a:ext cx="4957384" cy="791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algn="ctr">
              <a:lnSpc>
                <a:spcPct val="114999"/>
              </a:lnSpc>
              <a:spcBef>
                <a:spcPts val="100"/>
              </a:spcBef>
              <a:defRPr/>
            </a:pPr>
            <a:r>
              <a:rPr lang="ru-RU" sz="48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?</a:t>
            </a:r>
            <a:endParaRPr kumimoji="0" lang="ru-RU" sz="16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25" name="object 3"/>
          <p:cNvSpPr txBox="1">
            <a:spLocks/>
          </p:cNvSpPr>
          <p:nvPr/>
        </p:nvSpPr>
        <p:spPr>
          <a:xfrm>
            <a:off x="6371040" y="5328306"/>
            <a:ext cx="4957384" cy="791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uLnTx/>
                <a:uFillTx/>
                <a:latin typeface="Trebuchet MS"/>
                <a:ea typeface="+mj-ea"/>
              </a:rPr>
              <a:t>?</a:t>
            </a:r>
            <a:endParaRPr kumimoji="0" lang="ru-RU" sz="16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127029" y="-15346"/>
            <a:ext cx="1998966" cy="1706129"/>
          </a:xfrm>
          <a:custGeom>
            <a:avLst/>
            <a:gdLst>
              <a:gd name="connsiteX0" fmla="*/ 0 w 2216989"/>
              <a:gd name="connsiteY0" fmla="*/ 1052423 h 2104845"/>
              <a:gd name="connsiteX1" fmla="*/ 345268 w 2216989"/>
              <a:gd name="connsiteY1" fmla="*/ 289195 h 2104845"/>
              <a:gd name="connsiteX2" fmla="*/ 1108497 w 2216989"/>
              <a:gd name="connsiteY2" fmla="*/ 2 h 2104845"/>
              <a:gd name="connsiteX3" fmla="*/ 1871726 w 2216989"/>
              <a:gd name="connsiteY3" fmla="*/ 289197 h 2104845"/>
              <a:gd name="connsiteX4" fmla="*/ 2216991 w 2216989"/>
              <a:gd name="connsiteY4" fmla="*/ 1052426 h 2104845"/>
              <a:gd name="connsiteX5" fmla="*/ 1871724 w 2216989"/>
              <a:gd name="connsiteY5" fmla="*/ 1815655 h 2104845"/>
              <a:gd name="connsiteX6" fmla="*/ 1108495 w 2216989"/>
              <a:gd name="connsiteY6" fmla="*/ 2104849 h 2104845"/>
              <a:gd name="connsiteX7" fmla="*/ 345266 w 2216989"/>
              <a:gd name="connsiteY7" fmla="*/ 1815654 h 2104845"/>
              <a:gd name="connsiteX8" fmla="*/ 0 w 2216989"/>
              <a:gd name="connsiteY8" fmla="*/ 1052425 h 2104845"/>
              <a:gd name="connsiteX9" fmla="*/ 0 w 2216989"/>
              <a:gd name="connsiteY9" fmla="*/ 1052423 h 2104845"/>
              <a:gd name="connsiteX0" fmla="*/ 345056 w 2216992"/>
              <a:gd name="connsiteY0" fmla="*/ 1061387 h 2104848"/>
              <a:gd name="connsiteX1" fmla="*/ 345268 w 2216992"/>
              <a:gd name="connsiteY1" fmla="*/ 289194 h 2104848"/>
              <a:gd name="connsiteX2" fmla="*/ 1108497 w 2216992"/>
              <a:gd name="connsiteY2" fmla="*/ 1 h 2104848"/>
              <a:gd name="connsiteX3" fmla="*/ 1871726 w 2216992"/>
              <a:gd name="connsiteY3" fmla="*/ 289196 h 2104848"/>
              <a:gd name="connsiteX4" fmla="*/ 2216991 w 2216992"/>
              <a:gd name="connsiteY4" fmla="*/ 1052425 h 2104848"/>
              <a:gd name="connsiteX5" fmla="*/ 1871724 w 2216992"/>
              <a:gd name="connsiteY5" fmla="*/ 1815654 h 2104848"/>
              <a:gd name="connsiteX6" fmla="*/ 1108495 w 2216992"/>
              <a:gd name="connsiteY6" fmla="*/ 2104848 h 2104848"/>
              <a:gd name="connsiteX7" fmla="*/ 345266 w 2216992"/>
              <a:gd name="connsiteY7" fmla="*/ 1815653 h 2104848"/>
              <a:gd name="connsiteX8" fmla="*/ 0 w 2216992"/>
              <a:gd name="connsiteY8" fmla="*/ 1052424 h 2104848"/>
              <a:gd name="connsiteX9" fmla="*/ 345056 w 2216992"/>
              <a:gd name="connsiteY9" fmla="*/ 1061387 h 2104848"/>
              <a:gd name="connsiteX0" fmla="*/ 220232 w 2092168"/>
              <a:gd name="connsiteY0" fmla="*/ 1061387 h 2104848"/>
              <a:gd name="connsiteX1" fmla="*/ 220444 w 2092168"/>
              <a:gd name="connsiteY1" fmla="*/ 289194 h 2104848"/>
              <a:gd name="connsiteX2" fmla="*/ 983673 w 2092168"/>
              <a:gd name="connsiteY2" fmla="*/ 1 h 2104848"/>
              <a:gd name="connsiteX3" fmla="*/ 1746902 w 2092168"/>
              <a:gd name="connsiteY3" fmla="*/ 289196 h 2104848"/>
              <a:gd name="connsiteX4" fmla="*/ 2092167 w 2092168"/>
              <a:gd name="connsiteY4" fmla="*/ 1052425 h 2104848"/>
              <a:gd name="connsiteX5" fmla="*/ 1746900 w 2092168"/>
              <a:gd name="connsiteY5" fmla="*/ 1815654 h 2104848"/>
              <a:gd name="connsiteX6" fmla="*/ 983671 w 2092168"/>
              <a:gd name="connsiteY6" fmla="*/ 2104848 h 2104848"/>
              <a:gd name="connsiteX7" fmla="*/ 220442 w 2092168"/>
              <a:gd name="connsiteY7" fmla="*/ 1815653 h 2104848"/>
              <a:gd name="connsiteX8" fmla="*/ 220231 w 2092168"/>
              <a:gd name="connsiteY8" fmla="*/ 1482730 h 2104848"/>
              <a:gd name="connsiteX9" fmla="*/ 220232 w 2092168"/>
              <a:gd name="connsiteY9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31877 h 2104848"/>
              <a:gd name="connsiteX9" fmla="*/ 220229 w 2092166"/>
              <a:gd name="connsiteY9" fmla="*/ 1482730 h 2104848"/>
              <a:gd name="connsiteX10" fmla="*/ 220230 w 2092166"/>
              <a:gd name="connsiteY10" fmla="*/ 1061387 h 2104848"/>
              <a:gd name="connsiteX0" fmla="*/ 220230 w 2092166"/>
              <a:gd name="connsiteY0" fmla="*/ 1061387 h 2104848"/>
              <a:gd name="connsiteX1" fmla="*/ 220442 w 2092166"/>
              <a:gd name="connsiteY1" fmla="*/ 289194 h 2104848"/>
              <a:gd name="connsiteX2" fmla="*/ 983671 w 2092166"/>
              <a:gd name="connsiteY2" fmla="*/ 1 h 2104848"/>
              <a:gd name="connsiteX3" fmla="*/ 1746900 w 2092166"/>
              <a:gd name="connsiteY3" fmla="*/ 289196 h 2104848"/>
              <a:gd name="connsiteX4" fmla="*/ 2092165 w 2092166"/>
              <a:gd name="connsiteY4" fmla="*/ 1052425 h 2104848"/>
              <a:gd name="connsiteX5" fmla="*/ 1746898 w 2092166"/>
              <a:gd name="connsiteY5" fmla="*/ 1815654 h 2104848"/>
              <a:gd name="connsiteX6" fmla="*/ 983669 w 2092166"/>
              <a:gd name="connsiteY6" fmla="*/ 2104848 h 2104848"/>
              <a:gd name="connsiteX7" fmla="*/ 220440 w 2092166"/>
              <a:gd name="connsiteY7" fmla="*/ 1815653 h 2104848"/>
              <a:gd name="connsiteX8" fmla="*/ 220229 w 2092166"/>
              <a:gd name="connsiteY8" fmla="*/ 1785665 h 2104848"/>
              <a:gd name="connsiteX9" fmla="*/ 220229 w 2092166"/>
              <a:gd name="connsiteY9" fmla="*/ 1731877 h 2104848"/>
              <a:gd name="connsiteX10" fmla="*/ 220229 w 2092166"/>
              <a:gd name="connsiteY10" fmla="*/ 1482730 h 2104848"/>
              <a:gd name="connsiteX11" fmla="*/ 220230 w 2092166"/>
              <a:gd name="connsiteY11" fmla="*/ 1061387 h 2104848"/>
              <a:gd name="connsiteX0" fmla="*/ 220443 w 2092379"/>
              <a:gd name="connsiteY0" fmla="*/ 1062880 h 2106341"/>
              <a:gd name="connsiteX1" fmla="*/ 220442 w 2092379"/>
              <a:gd name="connsiteY1" fmla="*/ 299652 h 2106341"/>
              <a:gd name="connsiteX2" fmla="*/ 983884 w 2092379"/>
              <a:gd name="connsiteY2" fmla="*/ 1494 h 2106341"/>
              <a:gd name="connsiteX3" fmla="*/ 1747113 w 2092379"/>
              <a:gd name="connsiteY3" fmla="*/ 290689 h 2106341"/>
              <a:gd name="connsiteX4" fmla="*/ 2092378 w 2092379"/>
              <a:gd name="connsiteY4" fmla="*/ 1053918 h 2106341"/>
              <a:gd name="connsiteX5" fmla="*/ 1747111 w 2092379"/>
              <a:gd name="connsiteY5" fmla="*/ 1817147 h 2106341"/>
              <a:gd name="connsiteX6" fmla="*/ 983882 w 2092379"/>
              <a:gd name="connsiteY6" fmla="*/ 2106341 h 2106341"/>
              <a:gd name="connsiteX7" fmla="*/ 220653 w 2092379"/>
              <a:gd name="connsiteY7" fmla="*/ 1817146 h 2106341"/>
              <a:gd name="connsiteX8" fmla="*/ 220442 w 2092379"/>
              <a:gd name="connsiteY8" fmla="*/ 1787158 h 2106341"/>
              <a:gd name="connsiteX9" fmla="*/ 220442 w 2092379"/>
              <a:gd name="connsiteY9" fmla="*/ 1733370 h 2106341"/>
              <a:gd name="connsiteX10" fmla="*/ 220442 w 2092379"/>
              <a:gd name="connsiteY10" fmla="*/ 1484223 h 2106341"/>
              <a:gd name="connsiteX11" fmla="*/ 220443 w 2092379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1062880 h 2106341"/>
              <a:gd name="connsiteX1" fmla="*/ 127029 w 1998966"/>
              <a:gd name="connsiteY1" fmla="*/ 299652 h 2106341"/>
              <a:gd name="connsiteX2" fmla="*/ 890471 w 1998966"/>
              <a:gd name="connsiteY2" fmla="*/ 1494 h 2106341"/>
              <a:gd name="connsiteX3" fmla="*/ 1653700 w 1998966"/>
              <a:gd name="connsiteY3" fmla="*/ 290689 h 2106341"/>
              <a:gd name="connsiteX4" fmla="*/ 1998965 w 1998966"/>
              <a:gd name="connsiteY4" fmla="*/ 1053918 h 2106341"/>
              <a:gd name="connsiteX5" fmla="*/ 1653698 w 1998966"/>
              <a:gd name="connsiteY5" fmla="*/ 1817147 h 2106341"/>
              <a:gd name="connsiteX6" fmla="*/ 890469 w 1998966"/>
              <a:gd name="connsiteY6" fmla="*/ 2106341 h 2106341"/>
              <a:gd name="connsiteX7" fmla="*/ 127240 w 1998966"/>
              <a:gd name="connsiteY7" fmla="*/ 1817146 h 2106341"/>
              <a:gd name="connsiteX8" fmla="*/ 127029 w 1998966"/>
              <a:gd name="connsiteY8" fmla="*/ 1787158 h 2106341"/>
              <a:gd name="connsiteX9" fmla="*/ 127029 w 1998966"/>
              <a:gd name="connsiteY9" fmla="*/ 1733370 h 2106341"/>
              <a:gd name="connsiteX10" fmla="*/ 127029 w 1998966"/>
              <a:gd name="connsiteY10" fmla="*/ 1484223 h 2106341"/>
              <a:gd name="connsiteX11" fmla="*/ 127030 w 1998966"/>
              <a:gd name="connsiteY11" fmla="*/ 1062880 h 2106341"/>
              <a:gd name="connsiteX0" fmla="*/ 127030 w 1998966"/>
              <a:gd name="connsiteY0" fmla="*/ 957867 h 2001328"/>
              <a:gd name="connsiteX1" fmla="*/ 127029 w 1998966"/>
              <a:gd name="connsiteY1" fmla="*/ 194639 h 2001328"/>
              <a:gd name="connsiteX2" fmla="*/ 1222165 w 1998966"/>
              <a:gd name="connsiteY2" fmla="*/ 310546 h 2001328"/>
              <a:gd name="connsiteX3" fmla="*/ 1653700 w 1998966"/>
              <a:gd name="connsiteY3" fmla="*/ 185676 h 2001328"/>
              <a:gd name="connsiteX4" fmla="*/ 1998965 w 1998966"/>
              <a:gd name="connsiteY4" fmla="*/ 948905 h 2001328"/>
              <a:gd name="connsiteX5" fmla="*/ 1653698 w 1998966"/>
              <a:gd name="connsiteY5" fmla="*/ 1712134 h 2001328"/>
              <a:gd name="connsiteX6" fmla="*/ 890469 w 1998966"/>
              <a:gd name="connsiteY6" fmla="*/ 2001328 h 2001328"/>
              <a:gd name="connsiteX7" fmla="*/ 127240 w 1998966"/>
              <a:gd name="connsiteY7" fmla="*/ 1712133 h 2001328"/>
              <a:gd name="connsiteX8" fmla="*/ 127029 w 1998966"/>
              <a:gd name="connsiteY8" fmla="*/ 1682145 h 2001328"/>
              <a:gd name="connsiteX9" fmla="*/ 127029 w 1998966"/>
              <a:gd name="connsiteY9" fmla="*/ 1628357 h 2001328"/>
              <a:gd name="connsiteX10" fmla="*/ 127029 w 1998966"/>
              <a:gd name="connsiteY10" fmla="*/ 1379210 h 2001328"/>
              <a:gd name="connsiteX11" fmla="*/ 127030 w 1998966"/>
              <a:gd name="connsiteY11" fmla="*/ 957867 h 2001328"/>
              <a:gd name="connsiteX0" fmla="*/ 127030 w 1998966"/>
              <a:gd name="connsiteY0" fmla="*/ 909961 h 1953422"/>
              <a:gd name="connsiteX1" fmla="*/ 127029 w 1998966"/>
              <a:gd name="connsiteY1" fmla="*/ 146733 h 1953422"/>
              <a:gd name="connsiteX2" fmla="*/ 1222165 w 1998966"/>
              <a:gd name="connsiteY2" fmla="*/ 262640 h 1953422"/>
              <a:gd name="connsiteX3" fmla="*/ 1588276 w 1998966"/>
              <a:gd name="connsiteY3" fmla="*/ 262639 h 1953422"/>
              <a:gd name="connsiteX4" fmla="*/ 1653700 w 1998966"/>
              <a:gd name="connsiteY4" fmla="*/ 137770 h 1953422"/>
              <a:gd name="connsiteX5" fmla="*/ 1998965 w 1998966"/>
              <a:gd name="connsiteY5" fmla="*/ 900999 h 1953422"/>
              <a:gd name="connsiteX6" fmla="*/ 1653698 w 1998966"/>
              <a:gd name="connsiteY6" fmla="*/ 1664228 h 1953422"/>
              <a:gd name="connsiteX7" fmla="*/ 890469 w 1998966"/>
              <a:gd name="connsiteY7" fmla="*/ 1953422 h 1953422"/>
              <a:gd name="connsiteX8" fmla="*/ 127240 w 1998966"/>
              <a:gd name="connsiteY8" fmla="*/ 1664227 h 1953422"/>
              <a:gd name="connsiteX9" fmla="*/ 127029 w 1998966"/>
              <a:gd name="connsiteY9" fmla="*/ 1634239 h 1953422"/>
              <a:gd name="connsiteX10" fmla="*/ 127029 w 1998966"/>
              <a:gd name="connsiteY10" fmla="*/ 1580451 h 1953422"/>
              <a:gd name="connsiteX11" fmla="*/ 127029 w 1998966"/>
              <a:gd name="connsiteY11" fmla="*/ 1331304 h 1953422"/>
              <a:gd name="connsiteX12" fmla="*/ 127030 w 1998966"/>
              <a:gd name="connsiteY12" fmla="*/ 909961 h 1953422"/>
              <a:gd name="connsiteX0" fmla="*/ 127030 w 1998966"/>
              <a:gd name="connsiteY0" fmla="*/ 785092 h 1828553"/>
              <a:gd name="connsiteX1" fmla="*/ 127029 w 1998966"/>
              <a:gd name="connsiteY1" fmla="*/ 21864 h 1828553"/>
              <a:gd name="connsiteX2" fmla="*/ 1222165 w 1998966"/>
              <a:gd name="connsiteY2" fmla="*/ 137771 h 1828553"/>
              <a:gd name="connsiteX3" fmla="*/ 1588276 w 1998966"/>
              <a:gd name="connsiteY3" fmla="*/ 137770 h 1828553"/>
              <a:gd name="connsiteX4" fmla="*/ 1761276 w 1998966"/>
              <a:gd name="connsiteY4" fmla="*/ 137770 h 1828553"/>
              <a:gd name="connsiteX5" fmla="*/ 1998965 w 1998966"/>
              <a:gd name="connsiteY5" fmla="*/ 776130 h 1828553"/>
              <a:gd name="connsiteX6" fmla="*/ 1653698 w 1998966"/>
              <a:gd name="connsiteY6" fmla="*/ 1539359 h 1828553"/>
              <a:gd name="connsiteX7" fmla="*/ 890469 w 1998966"/>
              <a:gd name="connsiteY7" fmla="*/ 1828553 h 1828553"/>
              <a:gd name="connsiteX8" fmla="*/ 127240 w 1998966"/>
              <a:gd name="connsiteY8" fmla="*/ 1539358 h 1828553"/>
              <a:gd name="connsiteX9" fmla="*/ 127029 w 1998966"/>
              <a:gd name="connsiteY9" fmla="*/ 1509370 h 1828553"/>
              <a:gd name="connsiteX10" fmla="*/ 127029 w 1998966"/>
              <a:gd name="connsiteY10" fmla="*/ 1455582 h 1828553"/>
              <a:gd name="connsiteX11" fmla="*/ 127029 w 1998966"/>
              <a:gd name="connsiteY11" fmla="*/ 1206435 h 1828553"/>
              <a:gd name="connsiteX12" fmla="*/ 127030 w 1998966"/>
              <a:gd name="connsiteY12" fmla="*/ 785092 h 1828553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61276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778574 h 1822035"/>
              <a:gd name="connsiteX1" fmla="*/ 127029 w 1998966"/>
              <a:gd name="connsiteY1" fmla="*/ 15346 h 1822035"/>
              <a:gd name="connsiteX2" fmla="*/ 1222165 w 1998966"/>
              <a:gd name="connsiteY2" fmla="*/ 131253 h 1822035"/>
              <a:gd name="connsiteX3" fmla="*/ 1588276 w 1998966"/>
              <a:gd name="connsiteY3" fmla="*/ 131252 h 1822035"/>
              <a:gd name="connsiteX4" fmla="*/ 1770240 w 1998966"/>
              <a:gd name="connsiteY4" fmla="*/ 131252 h 1822035"/>
              <a:gd name="connsiteX5" fmla="*/ 1998965 w 1998966"/>
              <a:gd name="connsiteY5" fmla="*/ 769612 h 1822035"/>
              <a:gd name="connsiteX6" fmla="*/ 1653698 w 1998966"/>
              <a:gd name="connsiteY6" fmla="*/ 1532841 h 1822035"/>
              <a:gd name="connsiteX7" fmla="*/ 890469 w 1998966"/>
              <a:gd name="connsiteY7" fmla="*/ 1822035 h 1822035"/>
              <a:gd name="connsiteX8" fmla="*/ 127240 w 1998966"/>
              <a:gd name="connsiteY8" fmla="*/ 1532840 h 1822035"/>
              <a:gd name="connsiteX9" fmla="*/ 127029 w 1998966"/>
              <a:gd name="connsiteY9" fmla="*/ 1502852 h 1822035"/>
              <a:gd name="connsiteX10" fmla="*/ 127029 w 1998966"/>
              <a:gd name="connsiteY10" fmla="*/ 1449064 h 1822035"/>
              <a:gd name="connsiteX11" fmla="*/ 127029 w 1998966"/>
              <a:gd name="connsiteY11" fmla="*/ 1199917 h 1822035"/>
              <a:gd name="connsiteX12" fmla="*/ 127030 w 1998966"/>
              <a:gd name="connsiteY12" fmla="*/ 778574 h 1822035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70240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9646"/>
              <a:gd name="connsiteY0" fmla="*/ 662668 h 1706129"/>
              <a:gd name="connsiteX1" fmla="*/ 127029 w 1999646"/>
              <a:gd name="connsiteY1" fmla="*/ 15346 h 1706129"/>
              <a:gd name="connsiteX2" fmla="*/ 1222165 w 1999646"/>
              <a:gd name="connsiteY2" fmla="*/ 15347 h 1706129"/>
              <a:gd name="connsiteX3" fmla="*/ 1588276 w 1999646"/>
              <a:gd name="connsiteY3" fmla="*/ 15346 h 1706129"/>
              <a:gd name="connsiteX4" fmla="*/ 1779205 w 1999646"/>
              <a:gd name="connsiteY4" fmla="*/ 15346 h 1706129"/>
              <a:gd name="connsiteX5" fmla="*/ 1998965 w 1999646"/>
              <a:gd name="connsiteY5" fmla="*/ 653706 h 1706129"/>
              <a:gd name="connsiteX6" fmla="*/ 1653698 w 1999646"/>
              <a:gd name="connsiteY6" fmla="*/ 1416935 h 1706129"/>
              <a:gd name="connsiteX7" fmla="*/ 890469 w 1999646"/>
              <a:gd name="connsiteY7" fmla="*/ 1706129 h 1706129"/>
              <a:gd name="connsiteX8" fmla="*/ 127240 w 1999646"/>
              <a:gd name="connsiteY8" fmla="*/ 1416934 h 1706129"/>
              <a:gd name="connsiteX9" fmla="*/ 127029 w 1999646"/>
              <a:gd name="connsiteY9" fmla="*/ 1386946 h 1706129"/>
              <a:gd name="connsiteX10" fmla="*/ 127029 w 1999646"/>
              <a:gd name="connsiteY10" fmla="*/ 1333158 h 1706129"/>
              <a:gd name="connsiteX11" fmla="*/ 127029 w 1999646"/>
              <a:gd name="connsiteY11" fmla="*/ 1084011 h 1706129"/>
              <a:gd name="connsiteX12" fmla="*/ 127030 w 199964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  <a:gd name="connsiteX0" fmla="*/ 127030 w 1998966"/>
              <a:gd name="connsiteY0" fmla="*/ 662668 h 1706129"/>
              <a:gd name="connsiteX1" fmla="*/ 127029 w 1998966"/>
              <a:gd name="connsiteY1" fmla="*/ 15346 h 1706129"/>
              <a:gd name="connsiteX2" fmla="*/ 1222165 w 1998966"/>
              <a:gd name="connsiteY2" fmla="*/ 15347 h 1706129"/>
              <a:gd name="connsiteX3" fmla="*/ 1588276 w 1998966"/>
              <a:gd name="connsiteY3" fmla="*/ 15346 h 1706129"/>
              <a:gd name="connsiteX4" fmla="*/ 1743347 w 1998966"/>
              <a:gd name="connsiteY4" fmla="*/ 15346 h 1706129"/>
              <a:gd name="connsiteX5" fmla="*/ 1998965 w 1998966"/>
              <a:gd name="connsiteY5" fmla="*/ 653706 h 1706129"/>
              <a:gd name="connsiteX6" fmla="*/ 1653698 w 1998966"/>
              <a:gd name="connsiteY6" fmla="*/ 1416935 h 1706129"/>
              <a:gd name="connsiteX7" fmla="*/ 890469 w 1998966"/>
              <a:gd name="connsiteY7" fmla="*/ 1706129 h 1706129"/>
              <a:gd name="connsiteX8" fmla="*/ 127240 w 1998966"/>
              <a:gd name="connsiteY8" fmla="*/ 1416934 h 1706129"/>
              <a:gd name="connsiteX9" fmla="*/ 127029 w 1998966"/>
              <a:gd name="connsiteY9" fmla="*/ 1386946 h 1706129"/>
              <a:gd name="connsiteX10" fmla="*/ 127029 w 1998966"/>
              <a:gd name="connsiteY10" fmla="*/ 1333158 h 1706129"/>
              <a:gd name="connsiteX11" fmla="*/ 127029 w 1998966"/>
              <a:gd name="connsiteY11" fmla="*/ 1084011 h 1706129"/>
              <a:gd name="connsiteX12" fmla="*/ 127030 w 1998966"/>
              <a:gd name="connsiteY12" fmla="*/ 662668 h 17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8966" h="1706129">
                <a:moveTo>
                  <a:pt x="127030" y="662668"/>
                </a:moveTo>
                <a:cubicBezTo>
                  <a:pt x="127030" y="374075"/>
                  <a:pt x="130704" y="734003"/>
                  <a:pt x="127029" y="15346"/>
                </a:cubicBezTo>
                <a:cubicBezTo>
                  <a:pt x="933652" y="0"/>
                  <a:pt x="967720" y="16841"/>
                  <a:pt x="1222165" y="15347"/>
                </a:cubicBezTo>
                <a:cubicBezTo>
                  <a:pt x="1450765" y="3288"/>
                  <a:pt x="1495436" y="15346"/>
                  <a:pt x="1588276" y="15346"/>
                </a:cubicBezTo>
                <a:cubicBezTo>
                  <a:pt x="1708010" y="6381"/>
                  <a:pt x="1713746" y="3082"/>
                  <a:pt x="1743347" y="15346"/>
                </a:cubicBezTo>
                <a:cubicBezTo>
                  <a:pt x="1963788" y="214051"/>
                  <a:pt x="1998966" y="365113"/>
                  <a:pt x="1998965" y="653706"/>
                </a:cubicBezTo>
                <a:cubicBezTo>
                  <a:pt x="1998965" y="942299"/>
                  <a:pt x="1874140" y="1218231"/>
                  <a:pt x="1653698" y="1416935"/>
                </a:cubicBezTo>
                <a:cubicBezTo>
                  <a:pt x="1447710" y="1602611"/>
                  <a:pt x="1174508" y="1706129"/>
                  <a:pt x="890469" y="1706129"/>
                </a:cubicBezTo>
                <a:cubicBezTo>
                  <a:pt x="606430" y="1706129"/>
                  <a:pt x="254480" y="1470131"/>
                  <a:pt x="127240" y="1416934"/>
                </a:cubicBezTo>
                <a:cubicBezTo>
                  <a:pt x="0" y="1363737"/>
                  <a:pt x="127064" y="1400909"/>
                  <a:pt x="127029" y="1386946"/>
                </a:cubicBezTo>
                <a:cubicBezTo>
                  <a:pt x="126994" y="1372983"/>
                  <a:pt x="127029" y="1383647"/>
                  <a:pt x="127029" y="1333158"/>
                </a:cubicBezTo>
                <a:cubicBezTo>
                  <a:pt x="127029" y="1282669"/>
                  <a:pt x="112088" y="1188289"/>
                  <a:pt x="127029" y="1084011"/>
                </a:cubicBezTo>
                <a:cubicBezTo>
                  <a:pt x="127029" y="943563"/>
                  <a:pt x="127030" y="803116"/>
                  <a:pt x="127030" y="662668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045" y="1984075"/>
            <a:ext cx="4554747" cy="26109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FEAAD2-CA81-4984-CE58-B4FB96277AF8}"/>
              </a:ext>
            </a:extLst>
          </p:cNvPr>
          <p:cNvSpPr/>
          <p:nvPr/>
        </p:nvSpPr>
        <p:spPr>
          <a:xfrm>
            <a:off x="5365631" y="0"/>
            <a:ext cx="5791200" cy="5995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DDE06-4041-6A0F-6965-025533F9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8941" y="2746303"/>
            <a:ext cx="5408763" cy="1455267"/>
          </a:xfrm>
        </p:spPr>
        <p:txBody>
          <a:bodyPr>
            <a:noAutofit/>
          </a:bodyPr>
          <a:lstStyle/>
          <a:p>
            <a:pPr marL="12700" marR="5080" lvl="0" indent="28003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Мотивационный этап урока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5976" y="182677"/>
            <a:ext cx="5085355" cy="101859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397935" y="424613"/>
            <a:ext cx="4957384" cy="555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algn="ctr">
              <a:lnSpc>
                <a:spcPct val="114999"/>
              </a:lnSpc>
              <a:spcBef>
                <a:spcPts val="100"/>
              </a:spcBef>
              <a:defRPr/>
            </a:pPr>
            <a:r>
              <a:rPr lang="ru-RU" sz="16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Этап мотивации учащихся к деятельности на уроке – это первый этап любого урока по ФГОС. </a:t>
            </a:r>
            <a:endParaRPr kumimoji="0" lang="ru-RU" sz="16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3906" y="3917577"/>
            <a:ext cx="5082987" cy="169957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 flipV="1">
            <a:off x="5558118" y="691974"/>
            <a:ext cx="797858" cy="984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549153" y="4374777"/>
            <a:ext cx="815788" cy="87854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55411" y="1656272"/>
            <a:ext cx="8627" cy="359721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9" idx="1"/>
          </p:cNvCxnSpPr>
          <p:nvPr/>
        </p:nvCxnSpPr>
        <p:spPr>
          <a:xfrm flipV="1">
            <a:off x="5563699" y="1973927"/>
            <a:ext cx="765384" cy="123222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2140703" y="-31821"/>
            <a:ext cx="1423361" cy="1178461"/>
          </a:xfrm>
          <a:custGeom>
            <a:avLst/>
            <a:gdLst>
              <a:gd name="connsiteX0" fmla="*/ 0 w 1423359"/>
              <a:gd name="connsiteY0" fmla="*/ 681487 h 1362974"/>
              <a:gd name="connsiteX1" fmla="*/ 219469 w 1423359"/>
              <a:gd name="connsiteY1" fmla="*/ 189275 h 1362974"/>
              <a:gd name="connsiteX2" fmla="*/ 711681 w 1423359"/>
              <a:gd name="connsiteY2" fmla="*/ 1 h 1362974"/>
              <a:gd name="connsiteX3" fmla="*/ 1203893 w 1423359"/>
              <a:gd name="connsiteY3" fmla="*/ 189277 h 1362974"/>
              <a:gd name="connsiteX4" fmla="*/ 1423360 w 1423359"/>
              <a:gd name="connsiteY4" fmla="*/ 681490 h 1362974"/>
              <a:gd name="connsiteX5" fmla="*/ 1203892 w 1423359"/>
              <a:gd name="connsiteY5" fmla="*/ 1173702 h 1362974"/>
              <a:gd name="connsiteX6" fmla="*/ 711680 w 1423359"/>
              <a:gd name="connsiteY6" fmla="*/ 1362977 h 1362974"/>
              <a:gd name="connsiteX7" fmla="*/ 219468 w 1423359"/>
              <a:gd name="connsiteY7" fmla="*/ 1173702 h 1362974"/>
              <a:gd name="connsiteX8" fmla="*/ 0 w 1423359"/>
              <a:gd name="connsiteY8" fmla="*/ 681490 h 1362974"/>
              <a:gd name="connsiteX9" fmla="*/ 0 w 1423359"/>
              <a:gd name="connsiteY9" fmla="*/ 681487 h 1362974"/>
              <a:gd name="connsiteX0" fmla="*/ 0 w 1423361"/>
              <a:gd name="connsiteY0" fmla="*/ 683008 h 1364498"/>
              <a:gd name="connsiteX1" fmla="*/ 210504 w 1423361"/>
              <a:gd name="connsiteY1" fmla="*/ 199929 h 1364498"/>
              <a:gd name="connsiteX2" fmla="*/ 711681 w 1423361"/>
              <a:gd name="connsiteY2" fmla="*/ 1522 h 1364498"/>
              <a:gd name="connsiteX3" fmla="*/ 1203893 w 1423361"/>
              <a:gd name="connsiteY3" fmla="*/ 190798 h 1364498"/>
              <a:gd name="connsiteX4" fmla="*/ 1423360 w 1423361"/>
              <a:gd name="connsiteY4" fmla="*/ 683011 h 1364498"/>
              <a:gd name="connsiteX5" fmla="*/ 1203892 w 1423361"/>
              <a:gd name="connsiteY5" fmla="*/ 1175223 h 1364498"/>
              <a:gd name="connsiteX6" fmla="*/ 711680 w 1423361"/>
              <a:gd name="connsiteY6" fmla="*/ 1364498 h 1364498"/>
              <a:gd name="connsiteX7" fmla="*/ 219468 w 1423361"/>
              <a:gd name="connsiteY7" fmla="*/ 1175223 h 1364498"/>
              <a:gd name="connsiteX8" fmla="*/ 0 w 1423361"/>
              <a:gd name="connsiteY8" fmla="*/ 683011 h 1364498"/>
              <a:gd name="connsiteX9" fmla="*/ 0 w 1423361"/>
              <a:gd name="connsiteY9" fmla="*/ 683008 h 1364498"/>
              <a:gd name="connsiteX0" fmla="*/ 0 w 1423361"/>
              <a:gd name="connsiteY0" fmla="*/ 613680 h 1295170"/>
              <a:gd name="connsiteX1" fmla="*/ 210504 w 1423361"/>
              <a:gd name="connsiteY1" fmla="*/ 130601 h 1295170"/>
              <a:gd name="connsiteX2" fmla="*/ 729610 w 1423361"/>
              <a:gd name="connsiteY2" fmla="*/ 130601 h 1295170"/>
              <a:gd name="connsiteX3" fmla="*/ 1203893 w 1423361"/>
              <a:gd name="connsiteY3" fmla="*/ 121470 h 1295170"/>
              <a:gd name="connsiteX4" fmla="*/ 1423360 w 1423361"/>
              <a:gd name="connsiteY4" fmla="*/ 613683 h 1295170"/>
              <a:gd name="connsiteX5" fmla="*/ 1203892 w 1423361"/>
              <a:gd name="connsiteY5" fmla="*/ 1105895 h 1295170"/>
              <a:gd name="connsiteX6" fmla="*/ 711680 w 1423361"/>
              <a:gd name="connsiteY6" fmla="*/ 1295170 h 1295170"/>
              <a:gd name="connsiteX7" fmla="*/ 219468 w 1423361"/>
              <a:gd name="connsiteY7" fmla="*/ 1105895 h 1295170"/>
              <a:gd name="connsiteX8" fmla="*/ 0 w 1423361"/>
              <a:gd name="connsiteY8" fmla="*/ 613683 h 1295170"/>
              <a:gd name="connsiteX9" fmla="*/ 0 w 1423361"/>
              <a:gd name="connsiteY9" fmla="*/ 613680 h 1295170"/>
              <a:gd name="connsiteX0" fmla="*/ 0 w 1423361"/>
              <a:gd name="connsiteY0" fmla="*/ 604548 h 1286038"/>
              <a:gd name="connsiteX1" fmla="*/ 210504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604548 h 1286038"/>
              <a:gd name="connsiteX1" fmla="*/ 219468 w 1423361"/>
              <a:gd name="connsiteY1" fmla="*/ 121469 h 1286038"/>
              <a:gd name="connsiteX2" fmla="*/ 729610 w 1423361"/>
              <a:gd name="connsiteY2" fmla="*/ 121469 h 1286038"/>
              <a:gd name="connsiteX3" fmla="*/ 1068662 w 1423361"/>
              <a:gd name="connsiteY3" fmla="*/ 121469 h 1286038"/>
              <a:gd name="connsiteX4" fmla="*/ 1203893 w 1423361"/>
              <a:gd name="connsiteY4" fmla="*/ 112338 h 1286038"/>
              <a:gd name="connsiteX5" fmla="*/ 1423360 w 1423361"/>
              <a:gd name="connsiteY5" fmla="*/ 604551 h 1286038"/>
              <a:gd name="connsiteX6" fmla="*/ 1203892 w 1423361"/>
              <a:gd name="connsiteY6" fmla="*/ 1096763 h 1286038"/>
              <a:gd name="connsiteX7" fmla="*/ 711680 w 1423361"/>
              <a:gd name="connsiteY7" fmla="*/ 1286038 h 1286038"/>
              <a:gd name="connsiteX8" fmla="*/ 219468 w 1423361"/>
              <a:gd name="connsiteY8" fmla="*/ 1096763 h 1286038"/>
              <a:gd name="connsiteX9" fmla="*/ 0 w 1423361"/>
              <a:gd name="connsiteY9" fmla="*/ 604551 h 1286038"/>
              <a:gd name="connsiteX10" fmla="*/ 0 w 1423361"/>
              <a:gd name="connsiteY10" fmla="*/ 604548 h 1286038"/>
              <a:gd name="connsiteX0" fmla="*/ 0 w 1423361"/>
              <a:gd name="connsiteY0" fmla="*/ 580194 h 1261684"/>
              <a:gd name="connsiteX1" fmla="*/ 219468 w 1423361"/>
              <a:gd name="connsiteY1" fmla="*/ 97115 h 1261684"/>
              <a:gd name="connsiteX2" fmla="*/ 729610 w 1423361"/>
              <a:gd name="connsiteY2" fmla="*/ 97115 h 1261684"/>
              <a:gd name="connsiteX3" fmla="*/ 1068662 w 1423361"/>
              <a:gd name="connsiteY3" fmla="*/ 97115 h 1261684"/>
              <a:gd name="connsiteX4" fmla="*/ 1203893 w 1423361"/>
              <a:gd name="connsiteY4" fmla="*/ 87984 h 1261684"/>
              <a:gd name="connsiteX5" fmla="*/ 1423360 w 1423361"/>
              <a:gd name="connsiteY5" fmla="*/ 580197 h 1261684"/>
              <a:gd name="connsiteX6" fmla="*/ 1203892 w 1423361"/>
              <a:gd name="connsiteY6" fmla="*/ 1072409 h 1261684"/>
              <a:gd name="connsiteX7" fmla="*/ 711680 w 1423361"/>
              <a:gd name="connsiteY7" fmla="*/ 1261684 h 1261684"/>
              <a:gd name="connsiteX8" fmla="*/ 219468 w 1423361"/>
              <a:gd name="connsiteY8" fmla="*/ 1072409 h 1261684"/>
              <a:gd name="connsiteX9" fmla="*/ 0 w 1423361"/>
              <a:gd name="connsiteY9" fmla="*/ 580197 h 1261684"/>
              <a:gd name="connsiteX10" fmla="*/ 0 w 1423361"/>
              <a:gd name="connsiteY10" fmla="*/ 580194 h 1261684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03893 w 1423361"/>
              <a:gd name="connsiteY4" fmla="*/ 476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212857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8596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96482"/>
              <a:gd name="connsiteY0" fmla="*/ 496971 h 1178461"/>
              <a:gd name="connsiteX1" fmla="*/ 219468 w 1496482"/>
              <a:gd name="connsiteY1" fmla="*/ 13892 h 1178461"/>
              <a:gd name="connsiteX2" fmla="*/ 729610 w 1496482"/>
              <a:gd name="connsiteY2" fmla="*/ 13892 h 1178461"/>
              <a:gd name="connsiteX3" fmla="*/ 1068662 w 1496482"/>
              <a:gd name="connsiteY3" fmla="*/ 13892 h 1178461"/>
              <a:gd name="connsiteX4" fmla="*/ 1356292 w 1496482"/>
              <a:gd name="connsiteY4" fmla="*/ 31821 h 1178461"/>
              <a:gd name="connsiteX5" fmla="*/ 1423360 w 1496482"/>
              <a:gd name="connsiteY5" fmla="*/ 496974 h 1178461"/>
              <a:gd name="connsiteX6" fmla="*/ 1203892 w 1496482"/>
              <a:gd name="connsiteY6" fmla="*/ 989186 h 1178461"/>
              <a:gd name="connsiteX7" fmla="*/ 711680 w 1496482"/>
              <a:gd name="connsiteY7" fmla="*/ 1178461 h 1178461"/>
              <a:gd name="connsiteX8" fmla="*/ 219468 w 1496482"/>
              <a:gd name="connsiteY8" fmla="*/ 989186 h 1178461"/>
              <a:gd name="connsiteX9" fmla="*/ 0 w 1496482"/>
              <a:gd name="connsiteY9" fmla="*/ 496974 h 1178461"/>
              <a:gd name="connsiteX10" fmla="*/ 0 w 1496482"/>
              <a:gd name="connsiteY10" fmla="*/ 496971 h 1178461"/>
              <a:gd name="connsiteX0" fmla="*/ 0 w 1423361"/>
              <a:gd name="connsiteY0" fmla="*/ 496971 h 1178461"/>
              <a:gd name="connsiteX1" fmla="*/ 219468 w 1423361"/>
              <a:gd name="connsiteY1" fmla="*/ 13892 h 1178461"/>
              <a:gd name="connsiteX2" fmla="*/ 729610 w 1423361"/>
              <a:gd name="connsiteY2" fmla="*/ 13892 h 1178461"/>
              <a:gd name="connsiteX3" fmla="*/ 1068662 w 1423361"/>
              <a:gd name="connsiteY3" fmla="*/ 13892 h 1178461"/>
              <a:gd name="connsiteX4" fmla="*/ 1168033 w 1423361"/>
              <a:gd name="connsiteY4" fmla="*/ 31821 h 1178461"/>
              <a:gd name="connsiteX5" fmla="*/ 1423360 w 1423361"/>
              <a:gd name="connsiteY5" fmla="*/ 496974 h 1178461"/>
              <a:gd name="connsiteX6" fmla="*/ 1203892 w 1423361"/>
              <a:gd name="connsiteY6" fmla="*/ 989186 h 1178461"/>
              <a:gd name="connsiteX7" fmla="*/ 711680 w 1423361"/>
              <a:gd name="connsiteY7" fmla="*/ 1178461 h 1178461"/>
              <a:gd name="connsiteX8" fmla="*/ 219468 w 1423361"/>
              <a:gd name="connsiteY8" fmla="*/ 989186 h 1178461"/>
              <a:gd name="connsiteX9" fmla="*/ 0 w 1423361"/>
              <a:gd name="connsiteY9" fmla="*/ 496974 h 1178461"/>
              <a:gd name="connsiteX10" fmla="*/ 0 w 1423361"/>
              <a:gd name="connsiteY10" fmla="*/ 496971 h 1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61" h="1178461">
                <a:moveTo>
                  <a:pt x="0" y="496971"/>
                </a:moveTo>
                <a:cubicBezTo>
                  <a:pt x="0" y="311107"/>
                  <a:pt x="79277" y="142439"/>
                  <a:pt x="219468" y="13892"/>
                </a:cubicBezTo>
                <a:cubicBezTo>
                  <a:pt x="432621" y="0"/>
                  <a:pt x="564045" y="15414"/>
                  <a:pt x="729610" y="13892"/>
                </a:cubicBezTo>
                <a:cubicBezTo>
                  <a:pt x="868154" y="6421"/>
                  <a:pt x="995592" y="10904"/>
                  <a:pt x="1068662" y="13892"/>
                </a:cubicBezTo>
                <a:cubicBezTo>
                  <a:pt x="1141732" y="16880"/>
                  <a:pt x="1023751" y="33484"/>
                  <a:pt x="1168033" y="31821"/>
                </a:cubicBezTo>
                <a:cubicBezTo>
                  <a:pt x="1308223" y="160369"/>
                  <a:pt x="1423361" y="311109"/>
                  <a:pt x="1423360" y="496974"/>
                </a:cubicBezTo>
                <a:cubicBezTo>
                  <a:pt x="1423360" y="682838"/>
                  <a:pt x="1344082" y="860639"/>
                  <a:pt x="1203892" y="989186"/>
                </a:cubicBezTo>
                <a:cubicBezTo>
                  <a:pt x="1071421" y="1110655"/>
                  <a:pt x="895091" y="1178461"/>
                  <a:pt x="711680" y="1178461"/>
                </a:cubicBezTo>
                <a:cubicBezTo>
                  <a:pt x="528269" y="1178461"/>
                  <a:pt x="351939" y="1110655"/>
                  <a:pt x="219468" y="989186"/>
                </a:cubicBezTo>
                <a:cubicBezTo>
                  <a:pt x="79278" y="860638"/>
                  <a:pt x="0" y="682838"/>
                  <a:pt x="0" y="496974"/>
                </a:cubicBezTo>
                <a:lnTo>
                  <a:pt x="0" y="49697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65229" y="1334220"/>
            <a:ext cx="368061" cy="3738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3299" y="5037829"/>
            <a:ext cx="664234" cy="6383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9083" y="1437735"/>
            <a:ext cx="5085355" cy="107238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6406901" y="1598989"/>
            <a:ext cx="4957384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algn="ctr">
              <a:lnSpc>
                <a:spcPct val="114999"/>
              </a:lnSpc>
              <a:spcBef>
                <a:spcPts val="100"/>
              </a:spcBef>
              <a:defRPr/>
            </a:pPr>
            <a:r>
              <a:rPr lang="ru-RU" sz="16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Этот этап задает тон всему уроку в целом и побуждает обучающихся к совершению учебных действий</a:t>
            </a:r>
            <a:endParaRPr kumimoji="0" lang="ru-RU" sz="1600" i="0" u="none" strike="noStrike" kern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uLnTx/>
              <a:uFillTx/>
              <a:latin typeface="Trebuchet MS"/>
              <a:ea typeface="+mj-ea"/>
            </a:endParaRPr>
          </a:p>
        </p:txBody>
      </p:sp>
      <p:sp>
        <p:nvSpPr>
          <p:cNvPr id="25" name="object 3"/>
          <p:cNvSpPr txBox="1">
            <a:spLocks/>
          </p:cNvSpPr>
          <p:nvPr/>
        </p:nvSpPr>
        <p:spPr>
          <a:xfrm>
            <a:off x="6427695" y="4069975"/>
            <a:ext cx="4846942" cy="1404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algn="ctr">
              <a:lnSpc>
                <a:spcPct val="114999"/>
              </a:lnSpc>
              <a:spcBef>
                <a:spcPts val="100"/>
              </a:spcBef>
              <a:defRPr/>
            </a:pPr>
            <a:r>
              <a:rPr lang="ru-RU" sz="1600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Для этого учителю необходимо создать условия, когда учащийся понимает требования к нему на уроке, испытывает желание включиться в работу и верит, что учебная деятельность будет ему под силу. 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828593" y="3206151"/>
            <a:ext cx="730369" cy="431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320118" y="2719690"/>
            <a:ext cx="5085355" cy="98273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rebuchet MS" pitchFamily="34" charset="0"/>
              </a:rPr>
              <a:t>На этом этапе ученик должен осознанно вступать в учебную деятельность. </a:t>
            </a:r>
            <a:endParaRPr lang="ru-RU" b="1" dirty="0">
              <a:latin typeface="Trebuchet MS" pitchFamily="34" charset="0"/>
            </a:endParaRPr>
          </a:p>
        </p:txBody>
      </p:sp>
      <p:cxnSp>
        <p:nvCxnSpPr>
          <p:cNvPr id="38" name="Прямая соединительная линия 37"/>
          <p:cNvCxnSpPr>
            <a:endCxn id="33" idx="1"/>
          </p:cNvCxnSpPr>
          <p:nvPr/>
        </p:nvCxnSpPr>
        <p:spPr>
          <a:xfrm flipV="1">
            <a:off x="5567082" y="3211057"/>
            <a:ext cx="753036" cy="98442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57200" y="5020235"/>
            <a:ext cx="519953" cy="51995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9271" y="4034118"/>
            <a:ext cx="519953" cy="51995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0306" y="3110754"/>
            <a:ext cx="519953" cy="51995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306" y="2528047"/>
            <a:ext cx="519953" cy="51995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9271" y="1559859"/>
            <a:ext cx="519953" cy="51995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36375" y="277906"/>
            <a:ext cx="8310283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470" y="248584"/>
            <a:ext cx="889298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</a:rPr>
              <a:t>Педагог сталкивается со следующими  проблемами и рисками: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95327" y="1583111"/>
            <a:ext cx="11067753" cy="42729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30860" indent="457200">
              <a:lnSpc>
                <a:spcPct val="133400"/>
              </a:lnSpc>
              <a:spcBef>
                <a:spcPts val="1200"/>
              </a:spcBef>
              <a:buFont typeface="+mj-lt"/>
              <a:buAutoNum type="arabicPeriod"/>
              <a:tabLst>
                <a:tab pos="580390" algn="l"/>
              </a:tabLst>
            </a:pPr>
            <a:r>
              <a:rPr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отсутствие </a:t>
            </a:r>
            <a:r>
              <a:rPr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у конкретного обучающегося понимания личной  значимости конкретной темы </a:t>
            </a:r>
            <a:r>
              <a:rPr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урока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  <a:p>
            <a:pPr marL="12700" marR="530860" indent="457200">
              <a:lnSpc>
                <a:spcPct val="133400"/>
              </a:lnSpc>
              <a:spcBef>
                <a:spcPts val="1200"/>
              </a:spcBef>
              <a:buFont typeface="+mj-lt"/>
              <a:buAutoNum type="arabicPeriod"/>
              <a:tabLst>
                <a:tab pos="580390" algn="l"/>
              </a:tabLst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отсутствие у обучающихся понимания значимости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урока</a:t>
            </a:r>
            <a:endParaRPr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ebuchet MS"/>
              <a:cs typeface="Trebuchet MS"/>
            </a:endParaRPr>
          </a:p>
          <a:p>
            <a:pPr marL="12700" marR="6985" indent="457200">
              <a:lnSpc>
                <a:spcPct val="133400"/>
              </a:lnSpc>
              <a:spcBef>
                <a:spcPts val="1200"/>
              </a:spcBef>
              <a:buFont typeface="+mj-lt"/>
              <a:buAutoNum type="arabicPeriod"/>
              <a:tabLst>
                <a:tab pos="580390" algn="l"/>
              </a:tabLst>
            </a:pPr>
            <a:r>
              <a:rPr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ошибка учителя в выборе мотивационного приема, которая может  привести к понижению уровня мотивации обучающихся</a:t>
            </a:r>
          </a:p>
          <a:p>
            <a:pPr marL="12700" marR="5080" indent="457200">
              <a:lnSpc>
                <a:spcPct val="133400"/>
              </a:lnSpc>
              <a:spcBef>
                <a:spcPts val="1200"/>
              </a:spcBef>
              <a:buFont typeface="+mj-lt"/>
              <a:buAutoNum type="arabicPeriod"/>
              <a:tabLst>
                <a:tab pos="580390" algn="l"/>
              </a:tabLst>
            </a:pPr>
            <a:r>
              <a:rPr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несоответствие ожиданий заявленных учителем в мотивационном  этапе и основными этапами урока</a:t>
            </a:r>
          </a:p>
          <a:p>
            <a:pPr marL="12700" marR="364490" indent="457200">
              <a:lnSpc>
                <a:spcPct val="133400"/>
              </a:lnSpc>
              <a:spcBef>
                <a:spcPts val="1200"/>
              </a:spcBef>
              <a:buFont typeface="+mj-lt"/>
              <a:buAutoNum type="arabicPeriod"/>
              <a:tabLst>
                <a:tab pos="580390" algn="l"/>
              </a:tabLst>
            </a:pPr>
            <a:r>
              <a:rPr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  <a:cs typeface="Trebuchet MS"/>
              </a:rPr>
              <a:t>отсутствие дифференциации в выборе приема мотивации для  различных категорий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7131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345056"/>
            <a:ext cx="10515600" cy="8942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Возрастные категории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9218" name="Picture 2" descr="Поколения человека. поколения людей в разном возрасте. все возрастные  категории - младенчество, детство, юность, юность, зрелость, старость.  этапы развития. | Премиум векторы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10000"/>
          </a:blip>
          <a:srcRect l="26113" b="47302"/>
          <a:stretch>
            <a:fillRect/>
          </a:stretch>
        </p:blipFill>
        <p:spPr bwMode="auto">
          <a:xfrm>
            <a:off x="3907766" y="2971974"/>
            <a:ext cx="4649638" cy="314415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6980" y="2838092"/>
            <a:ext cx="3114135" cy="15355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Младшие подростки 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11-12 лет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5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73591" y="1552756"/>
            <a:ext cx="3467819" cy="1489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Старшие подростки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14-15 лет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8 класс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88391" y="2863970"/>
            <a:ext cx="3062379" cy="1475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Юноши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16-17 лет</a:t>
            </a:r>
          </a:p>
          <a:p>
            <a:pPr marL="12700" marR="218440" indent="444500" algn="ctr">
              <a:lnSpc>
                <a:spcPct val="1428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icrosoft Sans Serif"/>
                <a:cs typeface="Microsoft Sans Serif"/>
              </a:rPr>
              <a:t>10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8E6C5-CED8-769A-3887-AF495E13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1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ebuchet MS"/>
              </a:rPr>
              <a:t>Мотивационные приемы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28A3046-09B8-E0A6-8432-6F04064364DD}"/>
              </a:ext>
            </a:extLst>
          </p:cNvPr>
          <p:cNvSpPr/>
          <p:nvPr/>
        </p:nvSpPr>
        <p:spPr>
          <a:xfrm>
            <a:off x="7182001" y="1630394"/>
            <a:ext cx="3431458" cy="1338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31800" marR="5080" lvl="0" indent="-417830">
              <a:spcBef>
                <a:spcPts val="100"/>
              </a:spcBef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«Отсроченная отгадка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»,</a:t>
            </a:r>
          </a:p>
          <a:p>
            <a:pPr marL="431800" marR="5080" lvl="0" indent="-417830">
              <a:spcBef>
                <a:spcPts val="100"/>
              </a:spcBef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«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Верные -  неверные утверждения»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35B5323-4A6E-83A4-6516-717E7E7FFC56}"/>
              </a:ext>
            </a:extLst>
          </p:cNvPr>
          <p:cNvSpPr/>
          <p:nvPr/>
        </p:nvSpPr>
        <p:spPr>
          <a:xfrm>
            <a:off x="1402502" y="1673525"/>
            <a:ext cx="3462796" cy="129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645" lvl="0" algn="ctr">
              <a:spcBef>
                <a:spcPts val="100"/>
              </a:spcBef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«Фантазер», «Профи»,</a:t>
            </a:r>
          </a:p>
          <a:p>
            <a:pPr marL="80010" lvl="0" algn="ctr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«Оратор»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F1E84BE-7442-CE71-BA3B-4ABC99D7D800}"/>
              </a:ext>
            </a:extLst>
          </p:cNvPr>
          <p:cNvSpPr/>
          <p:nvPr/>
        </p:nvSpPr>
        <p:spPr>
          <a:xfrm>
            <a:off x="589936" y="3175818"/>
            <a:ext cx="5025860" cy="3008671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algn="ctr">
              <a:spcBef>
                <a:spcPts val="1235"/>
              </a:spcBef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создают на уроке для  школьников ситуацию, в которой  они сами определяют степень  важности темы урока для себя и  для жизни  общества/страны/города в  целом, соответственно  стимулируя свой интерес к  данной теме.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8375E1F-AFA7-6A49-3C8F-778925516E87}"/>
              </a:ext>
            </a:extLst>
          </p:cNvPr>
          <p:cNvSpPr/>
          <p:nvPr/>
        </p:nvSpPr>
        <p:spPr>
          <a:xfrm>
            <a:off x="6392173" y="3175819"/>
            <a:ext cx="5160729" cy="2983441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spcBef>
                <a:spcPts val="5"/>
              </a:spcBef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создают на уроке атмосферу</a:t>
            </a:r>
          </a:p>
          <a:p>
            <a:pPr marL="12700" marR="177165" algn="ctr"/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rebuchet MS"/>
                <a:cs typeface="Trebuchet MS"/>
              </a:rPr>
              <a:t>«интриги», пробуждая интерес  школьников неким интересным и  необычным фактом или  высказыванием, пояснить которое  они смогут лишь по окончанию  урока, с учетом того, что будут  вовлечены в тему данного урока.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657" y="385482"/>
            <a:ext cx="5943601" cy="12371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444500" algn="ctr">
              <a:lnSpc>
                <a:spcPct val="142800"/>
              </a:lnSpc>
              <a:spcBef>
                <a:spcPts val="95"/>
              </a:spcBef>
              <a:buClr>
                <a:schemeClr val="accent6">
                  <a:lumMod val="75000"/>
                </a:schemeClr>
              </a:buClr>
              <a:tabLst>
                <a:tab pos="63754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356160"/>
            <a:ext cx="567914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Апробация 5 класс 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4918" y="430306"/>
            <a:ext cx="5091953" cy="574665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Тема: </a:t>
            </a:r>
          </a:p>
          <a:p>
            <a:pPr marL="514350" indent="-51435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«Поэма Гомера«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Иллиада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514350" indent="-514350"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Прием: ?</a:t>
            </a:r>
          </a:p>
          <a:p>
            <a:pPr marL="0" indent="0"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Суть приема: ?</a:t>
            </a:r>
          </a:p>
          <a:p>
            <a:pPr marL="0" indent="0"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Загадка: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связаны данные изображения?»</a:t>
            </a:r>
          </a:p>
          <a:p>
            <a:pPr marL="0" indent="0">
              <a:buNone/>
            </a:pP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1026" name="Рисунок 68" descr="папрр"/>
          <p:cNvPicPr>
            <a:picLocks noChangeAspect="1" noChangeArrowheads="1"/>
          </p:cNvPicPr>
          <p:nvPr/>
        </p:nvPicPr>
        <p:blipFill>
          <a:blip r:embed="rId2" cstate="print"/>
          <a:srcRect l="14236" t="20218" r="22316" b="16304"/>
          <a:stretch>
            <a:fillRect/>
          </a:stretch>
        </p:blipFill>
        <p:spPr bwMode="auto">
          <a:xfrm>
            <a:off x="388188" y="2070340"/>
            <a:ext cx="596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1000</Words>
  <Application>Microsoft Office PowerPoint</Application>
  <PresentationFormat>Произвольный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 сталкивается со следующими  проблемами и рисками:</vt:lpstr>
      <vt:lpstr>Возрастные категории</vt:lpstr>
      <vt:lpstr>Мотивационные приемы</vt:lpstr>
      <vt:lpstr>Апробация 5 класс </vt:lpstr>
      <vt:lpstr>Апробация 5 класс </vt:lpstr>
      <vt:lpstr>Апробация 5 класс </vt:lpstr>
      <vt:lpstr>Презентация PowerPoint</vt:lpstr>
      <vt:lpstr>Презентация PowerPoint</vt:lpstr>
      <vt:lpstr>Апробация 10 класс</vt:lpstr>
      <vt:lpstr>Апробация 10 класс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Юшкова</dc:creator>
  <cp:lastModifiedBy>лекцонный</cp:lastModifiedBy>
  <cp:revision>134</cp:revision>
  <dcterms:created xsi:type="dcterms:W3CDTF">2023-04-28T15:00:55Z</dcterms:created>
  <dcterms:modified xsi:type="dcterms:W3CDTF">2023-08-24T02:59:04Z</dcterms:modified>
</cp:coreProperties>
</file>