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5" r:id="rId9"/>
    <p:sldId id="271" r:id="rId10"/>
    <p:sldId id="272" r:id="rId11"/>
    <p:sldId id="280" r:id="rId12"/>
    <p:sldId id="266" r:id="rId13"/>
    <p:sldId id="267" r:id="rId14"/>
    <p:sldId id="274" r:id="rId15"/>
    <p:sldId id="275" r:id="rId16"/>
    <p:sldId id="276" r:id="rId17"/>
    <p:sldId id="279" r:id="rId18"/>
    <p:sldId id="268" r:id="rId19"/>
    <p:sldId id="269" r:id="rId20"/>
    <p:sldId id="278" r:id="rId21"/>
    <p:sldId id="270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744" autoAdjust="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146F-A20D-47BB-A16C-9B54208379C9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9F45-3B30-461B-AD6A-2D0A1E91B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775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146F-A20D-47BB-A16C-9B54208379C9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9F45-3B30-461B-AD6A-2D0A1E91B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95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146F-A20D-47BB-A16C-9B54208379C9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9F45-3B30-461B-AD6A-2D0A1E91B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82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146F-A20D-47BB-A16C-9B54208379C9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9F45-3B30-461B-AD6A-2D0A1E91B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696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146F-A20D-47BB-A16C-9B54208379C9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9F45-3B30-461B-AD6A-2D0A1E91B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64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146F-A20D-47BB-A16C-9B54208379C9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9F45-3B30-461B-AD6A-2D0A1E91B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43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146F-A20D-47BB-A16C-9B54208379C9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9F45-3B30-461B-AD6A-2D0A1E91B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408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146F-A20D-47BB-A16C-9B54208379C9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9F45-3B30-461B-AD6A-2D0A1E91B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325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146F-A20D-47BB-A16C-9B54208379C9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9F45-3B30-461B-AD6A-2D0A1E91B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232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146F-A20D-47BB-A16C-9B54208379C9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9F45-3B30-461B-AD6A-2D0A1E91B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546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146F-A20D-47BB-A16C-9B54208379C9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9F45-3B30-461B-AD6A-2D0A1E91B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779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D146F-A20D-47BB-A16C-9B54208379C9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09F45-3B30-461B-AD6A-2D0A1E91B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656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3781" y="720435"/>
            <a:ext cx="1034934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0" i="0" dirty="0" smtClean="0">
              <a:solidFill>
                <a:srgbClr val="1A1A1A"/>
              </a:solidFill>
              <a:effectLst/>
              <a:latin typeface="YS Text"/>
            </a:endParaRPr>
          </a:p>
          <a:p>
            <a:pPr algn="ctr"/>
            <a:r>
              <a:rPr lang="ru-RU" sz="4000" b="1" i="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Преподавание</a:t>
            </a:r>
          </a:p>
          <a:p>
            <a:pPr algn="ctr"/>
            <a:r>
              <a:rPr lang="ru-RU" sz="4000" b="1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000" b="1" i="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рофильного обществознания </a:t>
            </a:r>
          </a:p>
          <a:p>
            <a:pPr algn="ctr"/>
            <a:r>
              <a:rPr lang="ru-RU" sz="4000" b="1" i="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условиях изменения</a:t>
            </a:r>
          </a:p>
          <a:p>
            <a:pPr algn="ctr"/>
            <a:r>
              <a:rPr lang="ru-RU" sz="4000" b="1" i="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ФГОС в старшей школе</a:t>
            </a:r>
            <a:endParaRPr lang="ru-RU" sz="4000" b="1" dirty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0" i="0" dirty="0" smtClean="0">
              <a:solidFill>
                <a:srgbClr val="1A1A1A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0" i="0" dirty="0" smtClean="0">
              <a:solidFill>
                <a:srgbClr val="1A1A1A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0" i="0" dirty="0" smtClean="0">
              <a:solidFill>
                <a:srgbClr val="1A1A1A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800" b="0" i="0" dirty="0" err="1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Таскаева</a:t>
            </a:r>
            <a:r>
              <a:rPr lang="ru-RU" sz="2800" b="0" i="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Елена Николаевна</a:t>
            </a:r>
          </a:p>
          <a:p>
            <a:pPr algn="r"/>
            <a:r>
              <a:rPr lang="ru-RU" sz="2800" b="0" i="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учитель истории и обществознания </a:t>
            </a:r>
          </a:p>
          <a:p>
            <a:pPr algn="r"/>
            <a:r>
              <a:rPr lang="ru-RU" sz="2800" b="0" i="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МАОУ СШ № 134</a:t>
            </a:r>
            <a:endParaRPr lang="ru-RU" sz="2800" b="0" i="0" dirty="0">
              <a:solidFill>
                <a:srgbClr val="1A1A1A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71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виды деятельности обучающихся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«Религия»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Определять смысл, различать признаки понятия «религия». Классифицировать понятия и термины «виды религий», «мировые религии». Характеризовать функции религии как социального института. Использовать знания о свободе совести, свободе в выборе религии и вероисповедания для взаимодействия с представителями других религий и национальностей в целях поддержания межконфессионального мира в Российской Федерации. Создавать на основе предложенных критериев типологии видов религий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49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Обществознание-обязательный предмет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учебный предмет является обязательным, рекомендуется использовать программу в утвержденном виде без изменений. Перед этим следует убедиться, что содержание программы и предметные результаты ФГОС соответствуют требованиям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обнаружатся расхождения, необходимо дополнить программу недостающими темами.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80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Предполагаемые</a:t>
            </a:r>
            <a:r>
              <a:rPr lang="ru-RU" dirty="0" smtClean="0"/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и решения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.Несоответствие содержания учебника разделам федеральной программы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 учебнике отсутствуют отдельные темы, которые необходимо изучить в соответствии с программой, учитель может использовать другой учебник из Федерального перечня.</a:t>
            </a:r>
          </a:p>
          <a:p>
            <a:pPr fontAlgn="auto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-Помимо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обычных учебников, можно также использовать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 образовательные ресурсы, распечатки электронных версий рабочих тетрадей или организовывать проектно-исследовательскую деятельность, чтобы изучать новый материал.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2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Предполагаемые проблемы и решения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.Объем содержания программ на базовом уровне не позволит учащимся пройти порог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ЕГЭ: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-очень слабо представлен блок Философия(познание, истина )в разделе Человек в обществе-3 ч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раздел Право -28 часов, из них 2 часа повторение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Требуются дополнительные занятия для возможности расширения содержания и проведения практических занятий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7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заданий экзаменационной работы по содержательным разделам курса обществознания 2023г.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8702112"/>
              </p:ext>
            </p:extLst>
          </p:nvPr>
        </p:nvGraphicFramePr>
        <p:xfrm>
          <a:off x="328614" y="1928811"/>
          <a:ext cx="11295352" cy="462915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254593">
                  <a:extLst>
                    <a:ext uri="{9D8B030D-6E8A-4147-A177-3AD203B41FA5}">
                      <a16:colId xmlns:a16="http://schemas.microsoft.com/office/drawing/2014/main" val="1971096835"/>
                    </a:ext>
                  </a:extLst>
                </a:gridCol>
                <a:gridCol w="2116441">
                  <a:extLst>
                    <a:ext uri="{9D8B030D-6E8A-4147-A177-3AD203B41FA5}">
                      <a16:colId xmlns:a16="http://schemas.microsoft.com/office/drawing/2014/main" val="330384313"/>
                    </a:ext>
                  </a:extLst>
                </a:gridCol>
                <a:gridCol w="2962159">
                  <a:extLst>
                    <a:ext uri="{9D8B030D-6E8A-4147-A177-3AD203B41FA5}">
                      <a16:colId xmlns:a16="http://schemas.microsoft.com/office/drawing/2014/main" val="2085596177"/>
                    </a:ext>
                  </a:extLst>
                </a:gridCol>
                <a:gridCol w="2962159">
                  <a:extLst>
                    <a:ext uri="{9D8B030D-6E8A-4147-A177-3AD203B41FA5}">
                      <a16:colId xmlns:a16="http://schemas.microsoft.com/office/drawing/2014/main" val="4029208597"/>
                    </a:ext>
                  </a:extLst>
                </a:gridCol>
              </a:tblGrid>
              <a:tr h="243339">
                <a:tc rowSpan="2">
                  <a:txBody>
                    <a:bodyPr/>
                    <a:lstStyle/>
                    <a:p>
                      <a:pPr marL="346710">
                        <a:lnSpc>
                          <a:spcPts val="745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Содержательные</a:t>
                      </a:r>
                      <a:r>
                        <a:rPr lang="en-US" sz="2000" spc="13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разделы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692150">
                        <a:lnSpc>
                          <a:spcPts val="74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Количество</a:t>
                      </a:r>
                      <a:r>
                        <a:rPr lang="en-US" sz="2000" spc="-50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заданий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668023"/>
                  </a:ext>
                </a:extLst>
              </a:tr>
              <a:tr h="3412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2875" marR="140335" algn="ctr">
                        <a:lnSpc>
                          <a:spcPts val="74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Вся</a:t>
                      </a:r>
                      <a:r>
                        <a:rPr lang="en-US" sz="2000" spc="-30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работа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635" marR="125095" algn="ctr">
                        <a:lnSpc>
                          <a:spcPts val="745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Часть</a:t>
                      </a:r>
                      <a:r>
                        <a:rPr lang="en-US" sz="2000" spc="-25" dirty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635" marR="246380" algn="ctr">
                        <a:lnSpc>
                          <a:spcPts val="74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Часть</a:t>
                      </a:r>
                      <a:r>
                        <a:rPr lang="en-US" sz="2000" spc="-25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41608464"/>
                  </a:ext>
                </a:extLst>
              </a:tr>
              <a:tr h="243339">
                <a:tc>
                  <a:txBody>
                    <a:bodyPr/>
                    <a:lstStyle/>
                    <a:p>
                      <a:pPr marL="45720">
                        <a:lnSpc>
                          <a:spcPts val="745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Человек</a:t>
                      </a:r>
                      <a:r>
                        <a:rPr lang="en-US" sz="2000" spc="-35" dirty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и</a:t>
                      </a:r>
                      <a:r>
                        <a:rPr lang="en-US" sz="2000" spc="-35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общество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2875" marR="139065" algn="ctr">
                        <a:lnSpc>
                          <a:spcPts val="745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</a:t>
                      </a:r>
                      <a:r>
                        <a:rPr lang="en-US" sz="2000" spc="-15" dirty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(8)</a:t>
                      </a:r>
                      <a:r>
                        <a:rPr lang="en-US" sz="2000" baseline="30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0" marR="125095" algn="ctr">
                        <a:lnSpc>
                          <a:spcPts val="745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</a:t>
                      </a:r>
                      <a:r>
                        <a:rPr lang="en-US" sz="2000" spc="-15" dirty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(1)</a:t>
                      </a:r>
                      <a:r>
                        <a:rPr lang="en-US" sz="2000" baseline="30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8920" marR="246380" algn="ctr">
                        <a:lnSpc>
                          <a:spcPts val="74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r>
                        <a:rPr lang="en-US" sz="2000" spc="-15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(4)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04094373"/>
                  </a:ext>
                </a:extLst>
              </a:tr>
              <a:tr h="243339">
                <a:tc>
                  <a:txBody>
                    <a:bodyPr/>
                    <a:lstStyle/>
                    <a:p>
                      <a:pPr marL="45720">
                        <a:lnSpc>
                          <a:spcPts val="745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Экономика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2875" marR="139065" algn="ctr">
                        <a:lnSpc>
                          <a:spcPts val="74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r>
                        <a:rPr lang="en-US" sz="2000" spc="-15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(8)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635" marR="125095" algn="ctr">
                        <a:lnSpc>
                          <a:spcPts val="745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</a:t>
                      </a:r>
                      <a:r>
                        <a:rPr lang="en-US" sz="2000" spc="-15" dirty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(1)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8285" marR="246380" algn="ctr">
                        <a:lnSpc>
                          <a:spcPts val="74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r>
                        <a:rPr lang="en-US" sz="2000" spc="-15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(4)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28413701"/>
                  </a:ext>
                </a:extLst>
              </a:tr>
              <a:tr h="243339">
                <a:tc>
                  <a:txBody>
                    <a:bodyPr/>
                    <a:lstStyle/>
                    <a:p>
                      <a:pPr marL="45720">
                        <a:lnSpc>
                          <a:spcPts val="745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Социальные</a:t>
                      </a:r>
                      <a:r>
                        <a:rPr lang="en-US" sz="2000" spc="125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отношения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2875" marR="138430" algn="ctr">
                        <a:lnSpc>
                          <a:spcPts val="74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r>
                        <a:rPr lang="en-US" sz="2000" spc="-15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(8)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635" marR="124460" algn="ctr">
                        <a:lnSpc>
                          <a:spcPts val="745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r>
                        <a:rPr lang="en-US" sz="2000" spc="-15" dirty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(1)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8920" marR="246380" algn="ctr">
                        <a:lnSpc>
                          <a:spcPts val="74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r>
                        <a:rPr lang="en-US" sz="2000" spc="-15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(4)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38120570"/>
                  </a:ext>
                </a:extLst>
              </a:tr>
              <a:tr h="243339">
                <a:tc>
                  <a:txBody>
                    <a:bodyPr/>
                    <a:lstStyle/>
                    <a:p>
                      <a:pPr marL="45720">
                        <a:lnSpc>
                          <a:spcPts val="74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Политика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2875" marR="139065" algn="ctr">
                        <a:lnSpc>
                          <a:spcPts val="74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r>
                        <a:rPr lang="en-US" sz="2000" spc="-15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(8)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635" marR="125095" algn="ctr">
                        <a:lnSpc>
                          <a:spcPts val="74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r>
                        <a:rPr lang="en-US" sz="2000" spc="-15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(1)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8285" marR="246380" algn="ctr">
                        <a:lnSpc>
                          <a:spcPts val="745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r>
                        <a:rPr lang="en-US" sz="2000" spc="-15" dirty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(4)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2991421"/>
                  </a:ext>
                </a:extLst>
              </a:tr>
              <a:tr h="2921046">
                <a:tc>
                  <a:txBody>
                    <a:bodyPr/>
                    <a:lstStyle/>
                    <a:p>
                      <a:pPr marL="45720">
                        <a:lnSpc>
                          <a:spcPts val="745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Правовое</a:t>
                      </a:r>
                      <a:r>
                        <a:rPr lang="ru-RU" sz="2000" spc="240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регулирование</a:t>
                      </a:r>
                    </a:p>
                    <a:p>
                      <a:pPr marL="45720" marR="605790">
                        <a:lnSpc>
                          <a:spcPct val="102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общественных</a:t>
                      </a:r>
                      <a:r>
                        <a:rPr lang="ru-RU" sz="2000" spc="5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отношений</a:t>
                      </a:r>
                      <a:r>
                        <a:rPr lang="ru-RU" sz="2000" spc="-185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в</a:t>
                      </a:r>
                      <a:r>
                        <a:rPr lang="ru-RU" sz="2000" spc="-45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Российской</a:t>
                      </a:r>
                      <a:r>
                        <a:rPr lang="ru-RU" sz="2000" spc="-45">
                          <a:effectLst/>
                        </a:rPr>
                        <a:t> </a:t>
                      </a:r>
                      <a:r>
                        <a:rPr lang="ru-RU" sz="2000">
                          <a:effectLst/>
                        </a:rPr>
                        <a:t>Федерации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2875" marR="139700" algn="ctr">
                        <a:lnSpc>
                          <a:spcPts val="745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</a:t>
                      </a:r>
                      <a:r>
                        <a:rPr lang="en-US" sz="2000" spc="-15" dirty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(1)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45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8920" marR="246380" algn="ctr">
                        <a:lnSpc>
                          <a:spcPts val="745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r>
                        <a:rPr lang="en-US" sz="2000" spc="-15" dirty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(4)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20454231"/>
                  </a:ext>
                </a:extLst>
              </a:tr>
              <a:tr h="150177">
                <a:tc>
                  <a:txBody>
                    <a:bodyPr/>
                    <a:lstStyle/>
                    <a:p>
                      <a:pPr marR="40640" algn="r">
                        <a:lnSpc>
                          <a:spcPts val="74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Итого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2875" marR="139065" algn="ctr">
                        <a:lnSpc>
                          <a:spcPts val="74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635" marR="125095" algn="ctr">
                        <a:lnSpc>
                          <a:spcPts val="745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745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29315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484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Распределение заданий по уровням сложности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7665455"/>
              </p:ext>
            </p:extLst>
          </p:nvPr>
        </p:nvGraphicFramePr>
        <p:xfrm>
          <a:off x="990597" y="1748514"/>
          <a:ext cx="10363203" cy="510948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319324">
                  <a:extLst>
                    <a:ext uri="{9D8B030D-6E8A-4147-A177-3AD203B41FA5}">
                      <a16:colId xmlns:a16="http://schemas.microsoft.com/office/drawing/2014/main" val="3244465132"/>
                    </a:ext>
                  </a:extLst>
                </a:gridCol>
                <a:gridCol w="1388770">
                  <a:extLst>
                    <a:ext uri="{9D8B030D-6E8A-4147-A177-3AD203B41FA5}">
                      <a16:colId xmlns:a16="http://schemas.microsoft.com/office/drawing/2014/main" val="2602456759"/>
                    </a:ext>
                  </a:extLst>
                </a:gridCol>
                <a:gridCol w="2317754">
                  <a:extLst>
                    <a:ext uri="{9D8B030D-6E8A-4147-A177-3AD203B41FA5}">
                      <a16:colId xmlns:a16="http://schemas.microsoft.com/office/drawing/2014/main" val="2543147164"/>
                    </a:ext>
                  </a:extLst>
                </a:gridCol>
                <a:gridCol w="4337355">
                  <a:extLst>
                    <a:ext uri="{9D8B030D-6E8A-4147-A177-3AD203B41FA5}">
                      <a16:colId xmlns:a16="http://schemas.microsoft.com/office/drawing/2014/main" val="2607858943"/>
                    </a:ext>
                  </a:extLst>
                </a:gridCol>
              </a:tblGrid>
              <a:tr h="2872301">
                <a:tc>
                  <a:txBody>
                    <a:bodyPr/>
                    <a:lstStyle/>
                    <a:p>
                      <a:pPr marL="226695" marR="220980" indent="-635" algn="ctr">
                        <a:lnSpc>
                          <a:spcPct val="102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Уровень</a:t>
                      </a:r>
                      <a:r>
                        <a:rPr lang="en-US" sz="2400" spc="5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сложности</a:t>
                      </a:r>
                      <a:r>
                        <a:rPr lang="en-US" sz="2400" spc="-185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заданий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330" marR="95885" indent="45720" algn="just">
                        <a:lnSpc>
                          <a:spcPct val="102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Коли</a:t>
                      </a:r>
                      <a:r>
                        <a:rPr lang="en-US" sz="2400" dirty="0">
                          <a:effectLst/>
                        </a:rPr>
                        <a:t>-</a:t>
                      </a:r>
                      <a:r>
                        <a:rPr lang="en-US" sz="2400" spc="5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чество</a:t>
                      </a:r>
                      <a:r>
                        <a:rPr lang="en-US" sz="2400" spc="5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заданий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2870" marR="95250" indent="19050">
                        <a:lnSpc>
                          <a:spcPct val="102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Максимальный</a:t>
                      </a:r>
                      <a:r>
                        <a:rPr lang="en-US" sz="2400" spc="-195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первичный</a:t>
                      </a:r>
                      <a:r>
                        <a:rPr lang="en-US" sz="2400" spc="115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балл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 marR="43180" algn="ctr">
                        <a:lnSpc>
                          <a:spcPct val="102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Процент</a:t>
                      </a:r>
                      <a:r>
                        <a:rPr lang="ru-RU" sz="2400" spc="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максимального</a:t>
                      </a:r>
                      <a:r>
                        <a:rPr lang="ru-RU" sz="2400" spc="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первичного</a:t>
                      </a:r>
                      <a:r>
                        <a:rPr lang="ru-RU" sz="2400" spc="-18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балла за выполнение заданий</a:t>
                      </a:r>
                      <a:r>
                        <a:rPr lang="ru-RU" sz="2400" spc="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данного</a:t>
                      </a:r>
                      <a:r>
                        <a:rPr lang="ru-RU" sz="2400" spc="-20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уровня</a:t>
                      </a:r>
                      <a:r>
                        <a:rPr lang="ru-RU" sz="2400" spc="-1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сложности</a:t>
                      </a:r>
                    </a:p>
                    <a:p>
                      <a:pPr marL="46990" marR="43815" algn="ctr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2400" spc="-5" dirty="0">
                          <a:effectLst/>
                        </a:rPr>
                        <a:t>от</a:t>
                      </a:r>
                      <a:r>
                        <a:rPr lang="ru-RU" sz="2400" spc="-40" dirty="0">
                          <a:effectLst/>
                        </a:rPr>
                        <a:t> </a:t>
                      </a:r>
                      <a:r>
                        <a:rPr lang="ru-RU" sz="2400" spc="-5" dirty="0">
                          <a:effectLst/>
                        </a:rPr>
                        <a:t>максимального</a:t>
                      </a:r>
                      <a:r>
                        <a:rPr lang="ru-RU" sz="2400" spc="-40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первичного</a:t>
                      </a:r>
                      <a:r>
                        <a:rPr lang="ru-RU" sz="2400" spc="-40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балла</a:t>
                      </a:r>
                    </a:p>
                    <a:p>
                      <a:pPr marL="46355" marR="43815" algn="ctr">
                        <a:lnSpc>
                          <a:spcPts val="83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за</a:t>
                      </a:r>
                      <a:r>
                        <a:rPr lang="ru-RU" sz="2400" spc="-3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всю</a:t>
                      </a:r>
                      <a:r>
                        <a:rPr lang="ru-RU" sz="2400" spc="-30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работу,</a:t>
                      </a:r>
                      <a:r>
                        <a:rPr lang="ru-RU" sz="2400" spc="-30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равного</a:t>
                      </a:r>
                      <a:r>
                        <a:rPr lang="ru-RU" sz="2400" spc="-30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58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60795240"/>
                  </a:ext>
                </a:extLst>
              </a:tr>
              <a:tr h="559296">
                <a:tc>
                  <a:txBody>
                    <a:bodyPr/>
                    <a:lstStyle/>
                    <a:p>
                      <a:pPr marL="45720">
                        <a:lnSpc>
                          <a:spcPts val="8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Базовый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2725" marR="210185" algn="ctr">
                        <a:lnSpc>
                          <a:spcPts val="8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0685" marR="397510" algn="ctr">
                        <a:lnSpc>
                          <a:spcPts val="8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43815" algn="ctr">
                        <a:lnSpc>
                          <a:spcPts val="8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44,8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77679025"/>
                  </a:ext>
                </a:extLst>
              </a:tr>
              <a:tr h="559296">
                <a:tc>
                  <a:txBody>
                    <a:bodyPr/>
                    <a:lstStyle/>
                    <a:p>
                      <a:pPr marL="45720">
                        <a:lnSpc>
                          <a:spcPts val="8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Повышенный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0685" marR="397510" algn="ctr">
                        <a:lnSpc>
                          <a:spcPts val="8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43815" algn="ctr">
                        <a:lnSpc>
                          <a:spcPts val="8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27,6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90550529"/>
                  </a:ext>
                </a:extLst>
              </a:tr>
              <a:tr h="559296">
                <a:tc>
                  <a:txBody>
                    <a:bodyPr/>
                    <a:lstStyle/>
                    <a:p>
                      <a:pPr marL="45720">
                        <a:lnSpc>
                          <a:spcPts val="83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Высокий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83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1320" marR="397510" algn="ctr">
                        <a:lnSpc>
                          <a:spcPts val="83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355" marR="43815" algn="ctr">
                        <a:lnSpc>
                          <a:spcPts val="83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27,6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5771639"/>
                  </a:ext>
                </a:extLst>
              </a:tr>
              <a:tr h="559296">
                <a:tc>
                  <a:txBody>
                    <a:bodyPr/>
                    <a:lstStyle/>
                    <a:p>
                      <a:pPr marL="619760">
                        <a:lnSpc>
                          <a:spcPts val="8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Итого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2725" marR="209550" algn="ctr">
                        <a:lnSpc>
                          <a:spcPts val="8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1320" marR="397510" algn="ctr">
                        <a:lnSpc>
                          <a:spcPts val="8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43815" algn="ctr">
                        <a:lnSpc>
                          <a:spcPts val="8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100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1702031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9037758" y="-149902"/>
            <a:ext cx="3012923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89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Программное содержание(база 10 класс )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«Религия»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Религия, её роль в жизни общества и человека. Мировые и национальные религии. Значение поддержания межконфессионального мира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</a:t>
            </a:r>
            <a:r>
              <a:rPr lang="ru-RU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Кодификатор ЕГЭ 2023 г.: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Религия.</a:t>
            </a:r>
            <a:r>
              <a:rPr lang="ru-RU" spc="3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Мировые</a:t>
            </a:r>
            <a:r>
              <a:rPr lang="ru-RU" spc="3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религии.</a:t>
            </a:r>
            <a:r>
              <a:rPr lang="ru-RU" spc="3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</a:t>
            </a:r>
            <a:r>
              <a:rPr lang="ru-RU" spc="3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религии</a:t>
            </a:r>
            <a:r>
              <a:rPr lang="ru-RU" spc="3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pc="3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</a:t>
            </a:r>
            <a:r>
              <a:rPr lang="ru-RU" spc="3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общества</a:t>
            </a:r>
            <a:r>
              <a:rPr lang="ru-RU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Религиозные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</a:t>
            </a:r>
            <a:r>
              <a:rPr lang="ru-RU" spc="-1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984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требованиям ЕГЭ программному содержанию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:«Направления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духовной деятельности. Формы духовной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культуры»-4 часа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Религия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её культурологическое понимание. Влияние религии на развитие культуры. Искусство, его виды и формы. Социальные функции искусства. Современное искусство. Художественная культура. Наука как область духовной культуры. Роль науки в современном обществе. Социальные последствия научных открытий и ответственность учёного. Авторитет науки. Достижения российской науки на современном этапе. Образование как институт сохранения и передачи культурного наследия </a:t>
            </a:r>
          </a:p>
        </p:txBody>
      </p:sp>
    </p:spTree>
    <p:extLst>
      <p:ext uri="{BB962C8B-B14F-4D97-AF65-F5344CB8AC3E}">
        <p14:creationId xmlns:p14="http://schemas.microsoft.com/office/powerpoint/2010/main" val="359618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2012" y="379412"/>
            <a:ext cx="10515600" cy="132556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Предполагаемые проблемы и решения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Программа углубленного уровня включает в себя очень большое теоретическое содержание, но 4 часа в неделю, вместо 6 часов, когда отдельно ведется право и экономика, предполагаю, что страдать будет практическая часть,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что также можно восполнить за счет факультативов или дополнительных занятий через Навигатор </a:t>
            </a:r>
          </a:p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предстоит сравнить программное содержание с кодификатором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ЕГЭ и включить недостающие темы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94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Положительные стороны 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Преподавая в профиле обществознание единым предметом, будет долгое погружение в блоки учащихся, что позволит им лучше сосредоточится на разделе обществознания.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программе отведены часы на представление результатов проектно-исследовательской деятельности(на базовом уровне по 6 часов в конце учебного года, а на углубленном уровне по 2 часа после каждого значимого раздела, в итоге тоже по 6 часов в год)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Единое образование, единый учебник, а также  единая программа должны уравнять качество образования, дать ребятам качественные источники информации.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730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75" y="842963"/>
            <a:ext cx="988695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1 сентября 2023 вступят в силу изменения ФГОС. Новые стандарты учитывают современные требования, ставя перед учебными заведениями задачу обеспечить качественное образование и подготовку учащихся к жизни и труду. </a:t>
            </a:r>
            <a:endParaRPr lang="ru-RU" sz="2800" dirty="0" smtClean="0">
              <a:solidFill>
                <a:srgbClr val="333333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800" dirty="0" smtClean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800" dirty="0" smtClean="0">
              <a:solidFill>
                <a:srgbClr val="333333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8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обзор новых федеральных программ и представить на размышление сообществу вероятные проблемы с которыми мы можем столкнуться в 2023-2024 учебном году и возможными решениями, а также представить положительные стороны перехода на обновленный ФГОС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08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Источники: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Кодификатор ЕГЭ 2023 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 обществознанию /</a:t>
            </a: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https://fipi.ru/ege/demoversii-specifikacii-kodifikatory#!/</a:t>
            </a:r>
            <a:r>
              <a:rPr lang="fr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tab/151883967-9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Спецификатор ЕГЭ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 г. по обществознанию /</a:t>
            </a: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https://fipi.ru/ege/demoversii-specifikacii-kodifikatory#!/</a:t>
            </a:r>
            <a:r>
              <a:rPr lang="fr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tab/151883967-9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3636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 ЕДИНОЕ СОДЕРЖАНИЕ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ОБРАЗОВАНИЯ</a:t>
            </a:r>
          </a:p>
          <a:p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https://edsoo.ru/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0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81326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4430" y="345498"/>
            <a:ext cx="1026621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РАБОЧАЯ ПРОГРАММА СРЕДНЕГО ОБЩЕГО ОБРАЗОВАНИЯ ОБЩЕСТВОЗНАНИЕ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базовый уровень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для 10–11 классов образовательных организаций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Пояснительная записка 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обучения  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класс 11 класс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программы по обществознанию на уровне среднего общего образования 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результаты.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результаты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Предметные результаты 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Тематическое планирование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 класс 11 класс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37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23561"/>
            <a:ext cx="10515600" cy="1325563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БАЗА 10 КЛАСС (2 ч в неделю)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380" marR="24130" indent="314960" algn="just">
              <a:lnSpc>
                <a:spcPct val="101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Раздел 1. Человек в обществе - 18 часов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9380" marR="24130" indent="314960" algn="just">
              <a:lnSpc>
                <a:spcPct val="101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Раздел 2. Духовная культура   -16 часов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9380" marR="24130" indent="314960" algn="just">
              <a:lnSpc>
                <a:spcPct val="101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Раздел 3. Экономическая жизнь общества-28 часов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9380" marR="24130" indent="314960" algn="just">
              <a:lnSpc>
                <a:spcPct val="101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Итоговое повторение, представление результатов проектно-исследовательской деятельности-6 часов</a:t>
            </a:r>
          </a:p>
          <a:p>
            <a:pPr marL="119380" marR="24130" indent="314960" algn="just">
              <a:lnSpc>
                <a:spcPct val="101000"/>
              </a:lnSpc>
              <a:spcAft>
                <a:spcPts val="0"/>
              </a:spcAft>
            </a:pP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ОБЩЕЕ КОЛИЧЕСТВО ЧАСОВ ПО ПРОГРАММЕ-68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229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БАЗА 11 КЛАСС (2 ч в неделю)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38201" y="1690689"/>
            <a:ext cx="10515600" cy="3573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9380" marR="24130" indent="314960" algn="just">
              <a:lnSpc>
                <a:spcPct val="101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Раздел 1. Социальная сфера- 14 часов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9380" marR="24130" indent="314960" algn="just">
              <a:lnSpc>
                <a:spcPct val="101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Раздел 2. Политическая сфера-20 часов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9380" marR="24130" indent="314960" algn="just">
              <a:lnSpc>
                <a:spcPct val="101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Раздел 3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Правовое регулирование общественных отношений в Российской Федерации-28 часов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9380" marR="24130" indent="314960" algn="just">
              <a:lnSpc>
                <a:spcPct val="101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Итоговое повторение, представление результатов проектно-исследовательской деятельности-6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часов</a:t>
            </a:r>
          </a:p>
          <a:p>
            <a:pPr marL="119380" marR="24130" indent="314960" algn="just">
              <a:lnSpc>
                <a:spcPct val="101000"/>
              </a:lnSpc>
              <a:spcAft>
                <a:spcPts val="0"/>
              </a:spcAft>
            </a:pP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9380" marR="24130" indent="314960" algn="just">
              <a:lnSpc>
                <a:spcPct val="101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ОБЩЕЕ КОЛИЧЕСТВО ЧАСОВ ПО ПРОГРАММЕ-68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97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5855" y="831273"/>
            <a:ext cx="1026621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РАБОЧАЯ ПРОГРАММА СРЕДНЕГО ОБЩЕГО ОБРАЗОВАНИЯ ОБЩЕСТВОЗНАНИ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углублённый уровень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для 10–11 классов образовательных организаций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Пояснительная записка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обучения 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класс       11 класс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программы по обществознанию на уровне среднего общего образования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Личностные результаты.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результаты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Предметные результаты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Тематическое планирование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 класс    11 класс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35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10 КЛАСС (4 ч в неделю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углублённый уровень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Раздел 1. Социальные науки и их особенности-4часа</a:t>
            </a:r>
          </a:p>
          <a:p>
            <a:r>
              <a:rPr lang="ru-RU" dirty="0" smtClean="0"/>
              <a:t>Раздел 2. Введение в философию-39 часов</a:t>
            </a:r>
          </a:p>
          <a:p>
            <a:r>
              <a:rPr lang="ru-RU" dirty="0" smtClean="0"/>
              <a:t>Раздел 3. Введение в социальную психологию-26 часов</a:t>
            </a:r>
          </a:p>
          <a:p>
            <a:r>
              <a:rPr lang="ru-RU" dirty="0" smtClean="0"/>
              <a:t>Раздел 4. Введение в экономическую науку- 62 часа</a:t>
            </a:r>
          </a:p>
          <a:p>
            <a:r>
              <a:rPr lang="ru-RU" dirty="0" smtClean="0"/>
              <a:t>Раздел 5. Итоговое повторение-5часов</a:t>
            </a:r>
          </a:p>
          <a:p>
            <a:endParaRPr lang="ru-RU" dirty="0"/>
          </a:p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ОБЩЕЕ КОЛИЧЕСТВО ЧАСОВ ПО ПРОГРАММЕ-136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32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7897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11 КЛАСС (4 ч в неделю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углублённый уровень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Раздел 1.  Введение в социологию-32часа</a:t>
            </a:r>
          </a:p>
          <a:p>
            <a:r>
              <a:rPr lang="ru-RU" dirty="0" smtClean="0"/>
              <a:t>Раздел 2. Введение в политологию-34 часа</a:t>
            </a:r>
          </a:p>
          <a:p>
            <a:r>
              <a:rPr lang="ru-RU" dirty="0" smtClean="0"/>
              <a:t>Раздел 3. Введение в правоведение-60 часов</a:t>
            </a:r>
          </a:p>
          <a:p>
            <a:r>
              <a:rPr lang="ru-RU" dirty="0" smtClean="0"/>
              <a:t>Раздел 4. Итоговое повторение-10 часов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ОБЩЕЕ КОЛИЧЕСТВО ЧАСОВ ПО ПРОГРАММЕ-136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668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ТЕМАТИЧЕСКОЕ ПЛАНИРОВАНИЕ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п/п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Наименование разделов и тем учебного предмета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Количество часов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Программное содержание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виды деятельности обучающихся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14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1095</Words>
  <Application>Microsoft Office PowerPoint</Application>
  <PresentationFormat>Широкоэкранный</PresentationFormat>
  <Paragraphs>174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YS Text</vt:lpstr>
      <vt:lpstr>Тема Office</vt:lpstr>
      <vt:lpstr>Презентация PowerPoint</vt:lpstr>
      <vt:lpstr>Презентация PowerPoint</vt:lpstr>
      <vt:lpstr>Презентация PowerPoint</vt:lpstr>
      <vt:lpstr>БАЗА 10 КЛАСС (2 ч в неделю) </vt:lpstr>
      <vt:lpstr> БАЗА 11 КЛАСС (2 ч в неделю)  </vt:lpstr>
      <vt:lpstr>Презентация PowerPoint</vt:lpstr>
      <vt:lpstr>10 КЛАСС (4 ч в неделю)  углублённый уровень </vt:lpstr>
      <vt:lpstr>11 КЛАСС (4 ч в неделю)  углублённый уровень </vt:lpstr>
      <vt:lpstr>ТЕМАТИЧЕСКОЕ ПЛАНИРОВАНИЕ</vt:lpstr>
      <vt:lpstr>Основные виды деятельности обучающихся  </vt:lpstr>
      <vt:lpstr>Обществознание-обязательный предмет</vt:lpstr>
      <vt:lpstr>Предполагаемые проблемы и решения</vt:lpstr>
      <vt:lpstr>Предполагаемые проблемы и решения</vt:lpstr>
      <vt:lpstr>Распределение заданий экзаменационной работы по содержательным разделам курса обществознания 2023г. </vt:lpstr>
      <vt:lpstr>Распределение заданий по уровням сложности </vt:lpstr>
      <vt:lpstr>Программное содержание(база 10 класс )</vt:lpstr>
      <vt:lpstr>Соответствие требованиям ЕГЭ программному содержанию</vt:lpstr>
      <vt:lpstr>Предполагаемые проблемы и решения</vt:lpstr>
      <vt:lpstr>Положительные стороны </vt:lpstr>
      <vt:lpstr>Источники:</vt:lpstr>
      <vt:lpstr>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Лена</dc:creator>
  <cp:lastModifiedBy>Лена</cp:lastModifiedBy>
  <cp:revision>39</cp:revision>
  <dcterms:created xsi:type="dcterms:W3CDTF">2023-08-23T11:57:53Z</dcterms:created>
  <dcterms:modified xsi:type="dcterms:W3CDTF">2023-08-24T01:24:23Z</dcterms:modified>
</cp:coreProperties>
</file>