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70" r:id="rId10"/>
    <p:sldId id="271" r:id="rId11"/>
    <p:sldId id="263" r:id="rId12"/>
    <p:sldId id="277" r:id="rId13"/>
    <p:sldId id="274" r:id="rId14"/>
    <p:sldId id="275" r:id="rId15"/>
    <p:sldId id="276" r:id="rId16"/>
    <p:sldId id="272" r:id="rId17"/>
    <p:sldId id="273" r:id="rId18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38" autoAdjust="0"/>
  </p:normalViewPr>
  <p:slideViewPr>
    <p:cSldViewPr>
      <p:cViewPr>
        <p:scale>
          <a:sx n="140" d="100"/>
          <a:sy n="140" d="100"/>
        </p:scale>
        <p:origin x="-804" y="1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ED72B-6DB8-4093-ABDF-68108873701B}" type="datetimeFigureOut">
              <a:rPr lang="ru-RU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8BBEE-F5D9-47AE-87DA-11F8B3C953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A6367-9FE4-4824-BDA4-96EAD4F71A57}" type="datetimeFigureOut">
              <a:rPr lang="ru-RU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2F97D-65F3-453D-9949-FBC7FFEEB5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8F59D-1003-4CE6-8E34-8D98AEDA97C1}" type="datetimeFigureOut">
              <a:rPr lang="ru-RU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31D4D-9F7A-414C-9B41-D47EAF61F3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252537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71538" y="2674938"/>
            <a:ext cx="7408862" cy="34512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64138" y="6249988"/>
            <a:ext cx="37861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7B6D4-A12A-4D97-841B-AC0767F7B209}" type="datetimeFigureOut">
              <a:rPr lang="ru-RU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3675" y="6249988"/>
            <a:ext cx="37861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990975" y="6249988"/>
            <a:ext cx="11620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B19DB-9DFB-4466-8C87-108ECF1CD1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A7D22-4AA0-44CB-A8ED-301369AA3A04}" type="datetimeFigureOut">
              <a:rPr lang="ru-RU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01A2A-26DC-4420-BC46-F1B78CED7D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5AA7E-A3A7-4418-B505-58610C45D0DC}" type="datetimeFigureOut">
              <a:rPr lang="ru-RU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40621-913C-42FA-A2AA-73D8B08F4E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E4C4D-33F8-46E8-A56E-5875E14B811A}" type="datetimeFigureOut">
              <a:rPr lang="ru-RU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76A0D-1C4E-4FDD-A93E-B158E97D2E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F4188-AE04-4CBC-9D81-3C3829634347}" type="datetimeFigureOut">
              <a:rPr lang="ru-RU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A2F79-62E3-4073-BD3F-28FD715D3A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1A50A-DECE-4136-9D41-71CCE2A89F42}" type="datetimeFigureOut">
              <a:rPr lang="ru-RU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8F185-F152-4701-B9C8-55EFCAAAF5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0F0A5-03B4-4AF7-9B7A-A86B32C8FB2C}" type="datetimeFigureOut">
              <a:rPr lang="ru-RU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BD09A-1F5E-408C-944F-18235DEE08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D66E5-368B-475F-8736-1D8C102E499F}" type="datetimeFigureOut">
              <a:rPr lang="ru-RU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12354-9793-4762-9597-F5F7FAC5CF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3EA64-4D68-46DC-8B2C-E458E6906D6B}" type="datetimeFigureOut">
              <a:rPr lang="ru-RU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88B8E-DFFE-4975-BBA3-26921820CE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043C03F-2CB3-480B-B291-88918994C984}" type="datetimeFigureOut">
              <a:rPr lang="ru-RU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418AB25E-C6BD-467E-BB23-CC77CA7CF5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1" r:id="rId2"/>
    <p:sldLayoutId id="2147483674" r:id="rId3"/>
    <p:sldLayoutId id="2147483670" r:id="rId4"/>
    <p:sldLayoutId id="2147483669" r:id="rId5"/>
    <p:sldLayoutId id="2147483668" r:id="rId6"/>
    <p:sldLayoutId id="2147483675" r:id="rId7"/>
    <p:sldLayoutId id="2147483676" r:id="rId8"/>
    <p:sldLayoutId id="2147483677" r:id="rId9"/>
    <p:sldLayoutId id="2147483667" r:id="rId10"/>
    <p:sldLayoutId id="2147483678" r:id="rId11"/>
    <p:sldLayoutId id="214748367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dskrs24" TargetMode="External"/><Relationship Id="rId2" Type="http://schemas.openxmlformats.org/officeDocument/2006/relationships/hyperlink" Target="http://www.instagram.com/dskrs2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skrs@mail.ru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685800" y="1628775"/>
            <a:ext cx="7772400" cy="1751013"/>
          </a:xfrm>
        </p:spPr>
        <p:txBody>
          <a:bodyPr/>
          <a:lstStyle/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Семинар-совещание с базовыми площадками по формированию безбарьерной универсальной среды для детей с ОВЗ</a:t>
            </a: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1473200"/>
          </a:xfrm>
        </p:spPr>
        <p:txBody>
          <a:bodyPr/>
          <a:lstStyle/>
          <a:p>
            <a:pPr algn="r"/>
            <a:r>
              <a:rPr lang="ru-RU" smtClean="0"/>
              <a:t>Свиридова Т.В., методист КИМЦ</a:t>
            </a:r>
          </a:p>
        </p:txBody>
      </p:sp>
      <p:pic>
        <p:nvPicPr>
          <p:cNvPr id="13315" name="Picture 4" descr="C:\Users\Sviridova\Desktop\Логотип КИМЦ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3" y="252413"/>
            <a:ext cx="4392612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252413"/>
            <a:ext cx="4249738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ъект 1"/>
          <p:cNvSpPr>
            <a:spLocks noGrp="1"/>
          </p:cNvSpPr>
          <p:nvPr>
            <p:ph idx="1"/>
          </p:nvPr>
        </p:nvSpPr>
        <p:spPr>
          <a:xfrm>
            <a:off x="871538" y="1052512"/>
            <a:ext cx="7408862" cy="5256807"/>
          </a:xfrm>
        </p:spPr>
        <p:txBody>
          <a:bodyPr/>
          <a:lstStyle/>
          <a:p>
            <a:pPr marL="0" indent="0">
              <a:buFont typeface="Symbol" pitchFamily="18" charset="2"/>
              <a:buNone/>
            </a:pPr>
            <a:r>
              <a:rPr lang="ru-RU" sz="1800" b="1" dirty="0" smtClean="0"/>
              <a:t>Нарушения опорно-двигательного аппарата</a:t>
            </a:r>
          </a:p>
          <a:p>
            <a:pPr marL="0" indent="0">
              <a:buFont typeface="Symbol" pitchFamily="18" charset="2"/>
              <a:buNone/>
            </a:pPr>
            <a:r>
              <a:rPr lang="ru-RU" sz="1800" dirty="0" smtClean="0"/>
              <a:t> - на территории дошкольной образовательной организации для детей с нарушениями опорно-двигательного аппарата уклон дорожек и тротуаров предусматривается не более 5 градусов, ширина дорожек и тротуаров - не менее 1,6 м. На поворотах и через каждые 6 м они должны иметь площадки для отдыха;</a:t>
            </a:r>
          </a:p>
          <a:p>
            <a:pPr marL="0" indent="0">
              <a:buFont typeface="Symbol" pitchFamily="18" charset="2"/>
              <a:buNone/>
            </a:pPr>
            <a:r>
              <a:rPr lang="ru-RU" sz="1800" dirty="0" smtClean="0"/>
              <a:t> -  -лестницы оборудуются двусторонними поручнями, которые устанавливаются на двух уровнях - на высоте 0,9 м и дополнительный нижний поручень на высоте 0,5 м;</a:t>
            </a:r>
          </a:p>
          <a:p>
            <a:pPr marL="0" indent="0">
              <a:buNone/>
            </a:pPr>
            <a:r>
              <a:rPr lang="ru-RU" sz="1800" dirty="0" smtClean="0"/>
              <a:t>Варианты оборудования:</a:t>
            </a:r>
          </a:p>
          <a:p>
            <a:pPr marL="0" indent="0">
              <a:buNone/>
            </a:pPr>
            <a:r>
              <a:rPr lang="ru-RU" sz="1800" dirty="0" smtClean="0"/>
              <a:t>- </a:t>
            </a:r>
            <a:r>
              <a:rPr lang="ru-RU" sz="1800" dirty="0" err="1"/>
              <a:t>м</a:t>
            </a:r>
            <a:r>
              <a:rPr lang="ru-RU" sz="1800" dirty="0" err="1" smtClean="0"/>
              <a:t>инифланелеграфы</a:t>
            </a:r>
            <a:r>
              <a:rPr lang="ru-RU" sz="1800" dirty="0" smtClean="0"/>
              <a:t> </a:t>
            </a:r>
            <a:r>
              <a:rPr lang="ru-RU" sz="1800" dirty="0"/>
              <a:t>для каждого ребенка с подборкой карточек, моделей по темам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smtClean="0"/>
              <a:t>разнообразные </a:t>
            </a:r>
            <a:r>
              <a:rPr lang="ru-RU" sz="1800" dirty="0"/>
              <a:t>шнуровки по темам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smtClean="0"/>
              <a:t>рамки </a:t>
            </a:r>
            <a:r>
              <a:rPr lang="ru-RU" sz="1800" dirty="0" err="1"/>
              <a:t>Монтессори</a:t>
            </a:r>
            <a:endParaRPr lang="ru-RU" sz="1800" dirty="0"/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smtClean="0"/>
              <a:t>мелкие </a:t>
            </a:r>
            <a:r>
              <a:rPr lang="ru-RU" sz="1800" dirty="0"/>
              <a:t>предметы для счета, выкладывания узоров, переборки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smtClean="0"/>
              <a:t>сухие </a:t>
            </a:r>
            <a:r>
              <a:rPr lang="ru-RU" sz="1800" dirty="0"/>
              <a:t>бассейны, тренажеры, игрушки-двигатели, сборно-разборные </a:t>
            </a:r>
            <a:r>
              <a:rPr lang="ru-RU" sz="1800" dirty="0" smtClean="0"/>
              <a:t>игрушки</a:t>
            </a:r>
            <a:endParaRPr lang="ru-RU" sz="1800" dirty="0"/>
          </a:p>
          <a:p>
            <a:pPr marL="0" indent="0">
              <a:buFont typeface="Symbol" pitchFamily="18" charset="2"/>
              <a:buNone/>
            </a:pPr>
            <a:endParaRPr lang="ru-RU" sz="1800" dirty="0" smtClean="0"/>
          </a:p>
          <a:p>
            <a:pPr marL="0" indent="0">
              <a:buFont typeface="Symbol" pitchFamily="18" charset="2"/>
              <a:buNone/>
            </a:pPr>
            <a:endParaRPr lang="ru-RU" dirty="0" smtClean="0"/>
          </a:p>
        </p:txBody>
      </p:sp>
      <p:sp>
        <p:nvSpPr>
          <p:cNvPr id="22530" name="Заголовок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642937"/>
          </a:xfrm>
        </p:spPr>
        <p:txBody>
          <a:bodyPr/>
          <a:lstStyle/>
          <a:p>
            <a:r>
              <a:rPr lang="ru-RU" sz="1800" b="1" smtClean="0"/>
              <a:t>Требования к доступности зданий и помещений </a:t>
            </a: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b="1" smtClean="0"/>
              <a:t>для детей с разной нозологией (детские сады)</a:t>
            </a:r>
            <a:endParaRPr lang="ru-RU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ъект 1"/>
          <p:cNvSpPr>
            <a:spLocks noGrp="1"/>
          </p:cNvSpPr>
          <p:nvPr>
            <p:ph idx="1"/>
          </p:nvPr>
        </p:nvSpPr>
        <p:spPr>
          <a:xfrm>
            <a:off x="871538" y="981075"/>
            <a:ext cx="7408862" cy="5761038"/>
          </a:xfrm>
        </p:spPr>
        <p:txBody>
          <a:bodyPr/>
          <a:lstStyle/>
          <a:p>
            <a:pPr marL="0" indent="0" algn="just">
              <a:buFont typeface="Symbol" pitchFamily="18" charset="2"/>
              <a:buNone/>
            </a:pPr>
            <a:r>
              <a:rPr lang="ru-RU" sz="1500" b="1" dirty="0" smtClean="0"/>
              <a:t>Нарушения опорно-двигательного аппарата:</a:t>
            </a:r>
          </a:p>
          <a:p>
            <a:pPr marL="0" indent="0" algn="just">
              <a:buFont typeface="Symbol" pitchFamily="18" charset="2"/>
              <a:buNone/>
            </a:pPr>
            <a:r>
              <a:rPr lang="ru-RU" sz="1500" dirty="0" smtClean="0"/>
              <a:t> - обеспечение беспрепятственного доступа учащихся в учебные помещения, столовые, туалетные и другие помещения образовательной организации, а также их пребывания в указанных помещениях (наличие пандусов, поручней, расширенных дверных проемов, лифтов, локальное понижение стоек-барьеров до высоты не более 0,8 м; наличие специальных кресел и других приспособлений). </a:t>
            </a:r>
          </a:p>
          <a:p>
            <a:pPr marL="0" indent="0" algn="just">
              <a:buNone/>
            </a:pPr>
            <a:r>
              <a:rPr lang="ru-RU" sz="1500" dirty="0" smtClean="0"/>
              <a:t>  - использование технических средств (</a:t>
            </a:r>
            <a:r>
              <a:rPr lang="ru-RU" sz="1500" dirty="0" err="1" smtClean="0"/>
              <a:t>ассистивные</a:t>
            </a:r>
            <a:r>
              <a:rPr lang="ru-RU" sz="1500" dirty="0" smtClean="0"/>
              <a:t> </a:t>
            </a:r>
            <a:r>
              <a:rPr lang="ru-RU" sz="1500" dirty="0"/>
              <a:t>и вспомогательные </a:t>
            </a:r>
            <a:r>
              <a:rPr lang="ru-RU" sz="1500" dirty="0" smtClean="0"/>
              <a:t>технологии).</a:t>
            </a:r>
            <a:endParaRPr lang="ru-RU" sz="1500" dirty="0"/>
          </a:p>
          <a:p>
            <a:pPr marL="0" indent="0" algn="just">
              <a:buNone/>
            </a:pPr>
            <a:r>
              <a:rPr lang="ru-RU" sz="1500" dirty="0"/>
              <a:t>К </a:t>
            </a:r>
            <a:r>
              <a:rPr lang="ru-RU" sz="1500" dirty="0" err="1"/>
              <a:t>ассистивным</a:t>
            </a:r>
            <a:r>
              <a:rPr lang="ru-RU" sz="1500" dirty="0"/>
              <a:t> технологиям относятся:</a:t>
            </a:r>
          </a:p>
          <a:p>
            <a:pPr marL="0" indent="0" algn="just">
              <a:buNone/>
            </a:pPr>
            <a:r>
              <a:rPr lang="ru-RU" sz="1500" dirty="0"/>
              <a:t>– индивидуальные технические средства передвижения (кресла-коляски, ходунки, </a:t>
            </a:r>
            <a:r>
              <a:rPr lang="ru-RU" sz="1500" dirty="0" err="1"/>
              <a:t>вертикализаторы</a:t>
            </a:r>
            <a:r>
              <a:rPr lang="ru-RU" sz="1500" dirty="0"/>
              <a:t> и др.); </a:t>
            </a:r>
          </a:p>
          <a:p>
            <a:pPr marL="0" indent="0" algn="just">
              <a:buNone/>
            </a:pPr>
            <a:r>
              <a:rPr lang="ru-RU" sz="1500" dirty="0"/>
              <a:t>– подъемники;</a:t>
            </a:r>
          </a:p>
          <a:p>
            <a:pPr marL="0" indent="0" algn="just">
              <a:buNone/>
            </a:pPr>
            <a:r>
              <a:rPr lang="ru-RU" sz="1500" dirty="0"/>
              <a:t>– приборы для альтернативной и дополнительной коммуникации;</a:t>
            </a:r>
          </a:p>
          <a:p>
            <a:pPr marL="0" indent="0" algn="just">
              <a:buNone/>
            </a:pPr>
            <a:r>
              <a:rPr lang="ru-RU" sz="1500" dirty="0"/>
              <a:t>– электронные адаптеры, переключатели и др. </a:t>
            </a:r>
          </a:p>
          <a:p>
            <a:pPr marL="0" indent="0" algn="just">
              <a:buNone/>
            </a:pPr>
            <a:r>
              <a:rPr lang="ru-RU" sz="1500" dirty="0"/>
              <a:t>Вспомогательными средствами могут являться:</a:t>
            </a:r>
          </a:p>
          <a:p>
            <a:pPr marL="0" indent="0" algn="just">
              <a:buNone/>
            </a:pPr>
            <a:r>
              <a:rPr lang="ru-RU" sz="1500" dirty="0"/>
              <a:t>– графические / печатные изображения (тематические наборы фотографий, рисунков, пиктограмм и др., а также составленные из них индивидуальные коммуникативные альбомы),</a:t>
            </a:r>
          </a:p>
          <a:p>
            <a:pPr marL="0" indent="0" algn="just">
              <a:buNone/>
            </a:pPr>
            <a:r>
              <a:rPr lang="ru-RU" sz="1500" dirty="0"/>
              <a:t>– алфавитные доски (таблицы букв, карточки с напечатанными словами для «глобального чтения»), </a:t>
            </a:r>
          </a:p>
          <a:p>
            <a:pPr marL="0" indent="0" algn="just">
              <a:buNone/>
            </a:pPr>
            <a:r>
              <a:rPr lang="ru-RU" sz="1500" dirty="0"/>
              <a:t>– электронные средства (устройства записи на магнитную ленту, электронные коммуникаторы, планшетный или персональный компьютер с соответствующим программным обеспечением и вспомогательным оборудованием и др.).</a:t>
            </a:r>
          </a:p>
          <a:p>
            <a:pPr marL="0" indent="0" algn="just">
              <a:buFont typeface="Symbol" pitchFamily="18" charset="2"/>
              <a:buNone/>
            </a:pPr>
            <a:endParaRPr lang="ru-RU" sz="1500" i="1" dirty="0" smtClean="0"/>
          </a:p>
          <a:p>
            <a:pPr marL="0" indent="0">
              <a:buFont typeface="Symbol" pitchFamily="18" charset="2"/>
              <a:buNone/>
            </a:pPr>
            <a:endParaRPr lang="ru-RU" sz="16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56991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800" dirty="0"/>
              <a:t>Требования к доступности зданий и помещений </a:t>
            </a:r>
            <a:br>
              <a:rPr lang="ru-RU" sz="1800" dirty="0"/>
            </a:br>
            <a:r>
              <a:rPr lang="ru-RU" sz="1800" dirty="0"/>
              <a:t>для детей с разной </a:t>
            </a:r>
            <a:r>
              <a:rPr lang="ru-RU" sz="1800" dirty="0" smtClean="0"/>
              <a:t>нозологией (школы)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1538" y="980728"/>
            <a:ext cx="7408862" cy="5145435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 smtClean="0"/>
              <a:t>Санитарные </a:t>
            </a:r>
            <a:r>
              <a:rPr lang="ru-RU" sz="1800" dirty="0"/>
              <a:t>узлы оборудуются раздельными для мальчиков и девочек из расчета: умывальными раковинами - 1 на 5 человек, унитазами - 2 на 15 девочек и 2 на 15 мальчиков, писсуарами - 1 на 15 мальчиков; кабиной гигиены девочек, оборудованной поддоном с гибким шлангом (биде) и умывальной раковиной.</a:t>
            </a:r>
          </a:p>
          <a:p>
            <a:pPr marL="0" indent="0" algn="just">
              <a:buNone/>
            </a:pPr>
            <a:r>
              <a:rPr lang="ru-RU" sz="1800" dirty="0"/>
              <a:t>Санитарные узлы оборудуются кабинами с дверями без запоров. Унитазы оборудуются сидениями или гигиеническими накладками, изготовленными из материалов, безвредных для здоровья, допускающих обработку моющими и дезинфекционными средствами.</a:t>
            </a:r>
          </a:p>
          <a:p>
            <a:pPr marL="0" indent="0" algn="just">
              <a:buNone/>
            </a:pPr>
            <a:r>
              <a:rPr lang="ru-RU" sz="1800" dirty="0"/>
              <a:t>В санитарных узлах устанавливаются педальные ведра, держатели для туалетной бумаги.</a:t>
            </a:r>
          </a:p>
          <a:p>
            <a:pPr marL="0" indent="0" algn="just">
              <a:buNone/>
            </a:pPr>
            <a:r>
              <a:rPr lang="ru-RU" sz="1800" dirty="0"/>
              <a:t>Умывальные раковины устанавливаются на высоте 0,5 м от пола до борта раковины для обучающихся с ОВЗ начального общего образования и на высоте 0,7 - 0,8 м от пола до борта раковины для обучающихся с ОВЗ основного общего и среднего общего </a:t>
            </a:r>
            <a:r>
              <a:rPr lang="ru-RU" sz="1800" dirty="0" smtClean="0"/>
              <a:t>образования</a:t>
            </a:r>
            <a:endParaRPr lang="ru-RU" sz="18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139"/>
            <a:ext cx="8229600" cy="786606"/>
          </a:xfrm>
        </p:spPr>
        <p:txBody>
          <a:bodyPr/>
          <a:lstStyle/>
          <a:p>
            <a:r>
              <a:rPr lang="ru-RU" sz="3200" dirty="0"/>
              <a:t>Оборудование санитарных узлов: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7314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xfrm>
            <a:off x="684213" y="404813"/>
            <a:ext cx="8229600" cy="1223962"/>
          </a:xfrm>
        </p:spPr>
        <p:txBody>
          <a:bodyPr/>
          <a:lstStyle/>
          <a:p>
            <a:r>
              <a:rPr lang="ru-RU" sz="2000" b="1" i="1" smtClean="0"/>
              <a:t>Планирование работы  БП по безбарьерной универсальной среде </a:t>
            </a:r>
            <a:br>
              <a:rPr lang="ru-RU" sz="2000" b="1" i="1" smtClean="0"/>
            </a:br>
            <a:r>
              <a:rPr lang="ru-RU" sz="2000" b="1" i="1" smtClean="0"/>
              <a:t>2019-2020 учебный год</a:t>
            </a: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400" b="1" smtClean="0"/>
              <a:t>1. </a:t>
            </a:r>
            <a:r>
              <a:rPr lang="ru-RU" sz="2000" b="1" smtClean="0"/>
              <a:t>Дорожная карта (план) приобретения оборудования по безбарьерной универсальной среде  2019-2020 учебный год</a:t>
            </a:r>
          </a:p>
        </p:txBody>
      </p:sp>
      <p:graphicFrame>
        <p:nvGraphicFramePr>
          <p:cNvPr id="32805" name="Group 3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2824775"/>
              </p:ext>
            </p:extLst>
          </p:nvPr>
        </p:nvGraphicFramePr>
        <p:xfrm>
          <a:off x="827088" y="2565400"/>
          <a:ext cx="7408862" cy="2996565"/>
        </p:xfrm>
        <a:graphic>
          <a:graphicData uri="http://schemas.openxmlformats.org/drawingml/2006/table">
            <a:tbl>
              <a:tblPr/>
              <a:tblGrid>
                <a:gridCol w="1828800"/>
                <a:gridCol w="1135062"/>
                <a:gridCol w="1481138"/>
                <a:gridCol w="1482725"/>
                <a:gridCol w="1481137"/>
              </a:tblGrid>
              <a:tr h="1328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</a:rPr>
                        <a:t>Приобретено (перечислить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</a:rPr>
                        <a:t>)/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</a:rPr>
                        <a:t>исправно-не исправно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ndar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</a:rPr>
                        <a:t>Сроки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</a:rPr>
                        <a:t>Примерная стоимость оборудования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</a:rPr>
                        <a:t>Источник финансирования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</a:rPr>
                        <a:t>Место приобретения оборудования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ndar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ndar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ndar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ndar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ndar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427037"/>
          </a:xfrm>
        </p:spPr>
        <p:txBody>
          <a:bodyPr/>
          <a:lstStyle/>
          <a:p>
            <a:r>
              <a:rPr lang="ru-RU" sz="2000" b="1" smtClean="0"/>
              <a:t>2. Тиражирование опыта</a:t>
            </a:r>
          </a:p>
        </p:txBody>
      </p:sp>
      <p:graphicFrame>
        <p:nvGraphicFramePr>
          <p:cNvPr id="34875" name="Group 59"/>
          <p:cNvGraphicFramePr>
            <a:graphicFrameLocks noGrp="1"/>
          </p:cNvGraphicFramePr>
          <p:nvPr>
            <p:ph idx="1"/>
          </p:nvPr>
        </p:nvGraphicFramePr>
        <p:xfrm>
          <a:off x="1042988" y="1557338"/>
          <a:ext cx="7408862" cy="3462846"/>
        </p:xfrm>
        <a:graphic>
          <a:graphicData uri="http://schemas.openxmlformats.org/drawingml/2006/table">
            <a:tbl>
              <a:tblPr/>
              <a:tblGrid>
                <a:gridCol w="1852612"/>
                <a:gridCol w="1852613"/>
                <a:gridCol w="1851025"/>
                <a:gridCol w="1852612"/>
              </a:tblGrid>
              <a:tr h="2211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</a:rPr>
                        <a:t>ОУ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</a:rPr>
                        <a:t>Перечень открытых мероприятий базовой площадки, с указанием даты мероприятий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</a:rPr>
                        <a:t>(1-2 мероприятий)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</a:rPr>
                        <a:t>Продукт площадки на конец года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</a:rPr>
                        <a:t>(методические рекомендации, описание практики, программа стажировки и т.д.)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ndara" pitchFamily="34" charset="0"/>
                        </a:rPr>
                        <a:t>ФИО ответственного (телефон, электронная почта)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ndar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ndar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ndar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ndar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930275"/>
          </a:xfrm>
        </p:spPr>
        <p:txBody>
          <a:bodyPr/>
          <a:lstStyle/>
          <a:p>
            <a:r>
              <a:rPr lang="ru-RU" sz="2000" b="1" dirty="0" smtClean="0"/>
              <a:t>2. </a:t>
            </a:r>
            <a:r>
              <a:rPr lang="ru-RU" sz="2000" b="1" dirty="0" smtClean="0"/>
              <a:t>Тиражирование </a:t>
            </a:r>
            <a:r>
              <a:rPr lang="ru-RU" sz="2000" b="1" dirty="0" smtClean="0"/>
              <a:t>опыта</a:t>
            </a:r>
          </a:p>
        </p:txBody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>
          <a:xfrm>
            <a:off x="871538" y="1196975"/>
            <a:ext cx="7408862" cy="4929188"/>
          </a:xfrm>
        </p:spPr>
        <p:txBody>
          <a:bodyPr/>
          <a:lstStyle/>
          <a:p>
            <a:pPr>
              <a:buFont typeface="Symbol" pitchFamily="18" charset="2"/>
              <a:buNone/>
            </a:pPr>
            <a:r>
              <a:rPr lang="ru-RU" dirty="0" smtClean="0"/>
              <a:t> - Участие в Фестивале инфраструктурных решений (апрель 2020); публикации в каталоге инфраструктурных решений;</a:t>
            </a:r>
          </a:p>
          <a:p>
            <a:pPr>
              <a:buFont typeface="Symbol" pitchFamily="18" charset="2"/>
              <a:buNone/>
            </a:pPr>
            <a:r>
              <a:rPr lang="ru-RU" dirty="0" smtClean="0"/>
              <a:t> - Участие в конференции «Инклюзивное образование» (март 2020)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ъект 1"/>
          <p:cNvSpPr>
            <a:spLocks noGrp="1"/>
          </p:cNvSpPr>
          <p:nvPr>
            <p:ph idx="1"/>
          </p:nvPr>
        </p:nvSpPr>
        <p:spPr>
          <a:xfrm>
            <a:off x="871538" y="1196975"/>
            <a:ext cx="7408862" cy="4929188"/>
          </a:xfrm>
        </p:spPr>
        <p:txBody>
          <a:bodyPr/>
          <a:lstStyle/>
          <a:p>
            <a:pPr marL="0" indent="0" algn="ctr">
              <a:buFont typeface="Symbol" pitchFamily="18" charset="2"/>
              <a:buNone/>
            </a:pPr>
            <a:r>
              <a:rPr lang="ru-RU" smtClean="0"/>
              <a:t> - ООО «Доступная среда Красноярск»</a:t>
            </a:r>
          </a:p>
          <a:p>
            <a:pPr marL="0" indent="0" algn="ctr">
              <a:buFont typeface="Symbol" pitchFamily="18" charset="2"/>
              <a:buNone/>
            </a:pPr>
            <a:r>
              <a:rPr lang="ru-RU" smtClean="0"/>
              <a:t>+7(391)290-20-38</a:t>
            </a:r>
          </a:p>
          <a:p>
            <a:pPr marL="0" indent="0" algn="ctr">
              <a:buFont typeface="Symbol" pitchFamily="18" charset="2"/>
              <a:buNone/>
            </a:pPr>
            <a:r>
              <a:rPr lang="ru-RU" smtClean="0"/>
              <a:t>www.dskrs.ru ; </a:t>
            </a:r>
            <a:r>
              <a:rPr lang="ru-RU" smtClean="0">
                <a:hlinkClick r:id="rId2"/>
              </a:rPr>
              <a:t>www.instagram.com/dskrs24</a:t>
            </a:r>
            <a:r>
              <a:rPr lang="ru-RU" smtClean="0"/>
              <a:t>; </a:t>
            </a:r>
            <a:r>
              <a:rPr lang="ru-RU" smtClean="0">
                <a:hlinkClick r:id="rId3"/>
              </a:rPr>
              <a:t>www.facebook.com/dskrs24</a:t>
            </a:r>
            <a:r>
              <a:rPr lang="ru-RU" smtClean="0"/>
              <a:t>; </a:t>
            </a:r>
            <a:r>
              <a:rPr lang="ru-RU" smtClean="0">
                <a:hlinkClick r:id="rId4"/>
              </a:rPr>
              <a:t>dskrs@mail.ru</a:t>
            </a:r>
            <a:r>
              <a:rPr lang="ru-RU" smtClean="0"/>
              <a:t>  </a:t>
            </a:r>
          </a:p>
          <a:p>
            <a:pPr marL="0" indent="0" algn="ctr">
              <a:buFont typeface="Symbol" pitchFamily="18" charset="2"/>
              <a:buNone/>
            </a:pPr>
            <a:r>
              <a:rPr lang="ru-RU" smtClean="0"/>
              <a:t> - ООО «Гармония»</a:t>
            </a:r>
          </a:p>
          <a:p>
            <a:pPr marL="0" indent="0" algn="ctr">
              <a:buFont typeface="Symbol" pitchFamily="18" charset="2"/>
              <a:buNone/>
            </a:pPr>
            <a:r>
              <a:rPr lang="ru-RU" smtClean="0"/>
              <a:t>Тел.: 286-30-68, e-mail: garmonymed@gmail.com</a:t>
            </a:r>
          </a:p>
        </p:txBody>
      </p:sp>
      <p:sp>
        <p:nvSpPr>
          <p:cNvPr id="24578" name="Заголовок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787400"/>
          </a:xfrm>
        </p:spPr>
        <p:txBody>
          <a:bodyPr/>
          <a:lstStyle/>
          <a:p>
            <a:r>
              <a:rPr lang="ru-RU" sz="3200" smtClean="0"/>
              <a:t>Места приобретения оборудования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ъект 1"/>
          <p:cNvSpPr>
            <a:spLocks noGrp="1"/>
          </p:cNvSpPr>
          <p:nvPr>
            <p:ph idx="1"/>
          </p:nvPr>
        </p:nvSpPr>
        <p:spPr>
          <a:xfrm>
            <a:off x="871538" y="1052513"/>
            <a:ext cx="7408862" cy="5073650"/>
          </a:xfrm>
        </p:spPr>
        <p:txBody>
          <a:bodyPr/>
          <a:lstStyle/>
          <a:p>
            <a:pPr marL="0" indent="0" algn="ctr">
              <a:buFont typeface="Symbol" pitchFamily="18" charset="2"/>
              <a:buNone/>
            </a:pPr>
            <a:r>
              <a:rPr lang="ru-RU" sz="3200" smtClean="0"/>
              <a:t>Коновалова Е.Ю., методист, </a:t>
            </a:r>
          </a:p>
          <a:p>
            <a:pPr marL="0" indent="0" algn="ctr">
              <a:buFont typeface="Symbol" pitchFamily="18" charset="2"/>
              <a:buNone/>
            </a:pPr>
            <a:r>
              <a:rPr lang="ru-RU" sz="3200" smtClean="0"/>
              <a:t>т. 89620698899, </a:t>
            </a:r>
          </a:p>
          <a:p>
            <a:pPr marL="0" indent="0" algn="ctr">
              <a:buFont typeface="Symbol" pitchFamily="18" charset="2"/>
              <a:buNone/>
            </a:pPr>
            <a:r>
              <a:rPr lang="en-US" sz="3200" smtClean="0"/>
              <a:t>list_60@mail.ru </a:t>
            </a:r>
            <a:endParaRPr lang="ru-RU" sz="3200" smtClean="0"/>
          </a:p>
          <a:p>
            <a:pPr marL="0" indent="0" algn="ctr">
              <a:buFont typeface="Symbol" pitchFamily="18" charset="2"/>
              <a:buNone/>
            </a:pPr>
            <a:r>
              <a:rPr lang="ru-RU" sz="3200" smtClean="0"/>
              <a:t>Свиридова Т.В., методист,  </a:t>
            </a:r>
          </a:p>
          <a:p>
            <a:pPr marL="0" indent="0" algn="ctr">
              <a:buFont typeface="Symbol" pitchFamily="18" charset="2"/>
              <a:buNone/>
            </a:pPr>
            <a:r>
              <a:rPr lang="ru-RU" sz="3200" smtClean="0"/>
              <a:t>т. 89080243965, </a:t>
            </a:r>
          </a:p>
          <a:p>
            <a:pPr marL="0" indent="0" algn="ctr">
              <a:buFont typeface="Symbol" pitchFamily="18" charset="2"/>
              <a:buNone/>
            </a:pPr>
            <a:r>
              <a:rPr lang="en-US" sz="3200" smtClean="0"/>
              <a:t>sviridova.t@kimc.ms</a:t>
            </a:r>
            <a:endParaRPr lang="ru-RU" sz="3200" smtClean="0"/>
          </a:p>
        </p:txBody>
      </p:sp>
      <p:sp>
        <p:nvSpPr>
          <p:cNvPr id="25602" name="Заголовок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569912"/>
          </a:xfrm>
        </p:spPr>
        <p:txBody>
          <a:bodyPr/>
          <a:lstStyle/>
          <a:p>
            <a:r>
              <a:rPr lang="ru-RU" sz="2400" smtClean="0"/>
              <a:t>Контакты КИМЦ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1538" y="692696"/>
            <a:ext cx="7408862" cy="5433467"/>
          </a:xfrm>
        </p:spPr>
        <p:txBody>
          <a:bodyPr rtlCol="0">
            <a:normAutofit fontScale="92500" lnSpcReduction="20000"/>
          </a:bodyPr>
          <a:lstStyle/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2600" b="1" dirty="0">
                <a:cs typeface="Times New Roman" panose="02020603050405020304" pitchFamily="18" charset="0"/>
              </a:rPr>
              <a:t>Понятия доступной, </a:t>
            </a:r>
            <a:r>
              <a:rPr lang="ru-RU" sz="2600" b="1" dirty="0" err="1">
                <a:cs typeface="Times New Roman" panose="02020603050405020304" pitchFamily="18" charset="0"/>
              </a:rPr>
              <a:t>безбарьерной</a:t>
            </a:r>
            <a:r>
              <a:rPr lang="ru-RU" sz="2600" b="1" dirty="0">
                <a:cs typeface="Times New Roman" panose="02020603050405020304" pitchFamily="18" charset="0"/>
              </a:rPr>
              <a:t>, универсальной среды</a:t>
            </a:r>
            <a:endParaRPr lang="ru-RU" sz="2600" dirty="0"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2300" dirty="0" smtClean="0">
                <a:cs typeface="Times New Roman" panose="02020603050405020304" pitchFamily="18" charset="0"/>
              </a:rPr>
              <a:t> - </a:t>
            </a:r>
            <a:r>
              <a:rPr lang="ru-RU" sz="2300" b="1" dirty="0" smtClean="0">
                <a:cs typeface="Times New Roman" panose="02020603050405020304" pitchFamily="18" charset="0"/>
              </a:rPr>
              <a:t>Доступная </a:t>
            </a:r>
            <a:r>
              <a:rPr lang="ru-RU" sz="2300" b="1" dirty="0">
                <a:cs typeface="Times New Roman" panose="02020603050405020304" pitchFamily="18" charset="0"/>
              </a:rPr>
              <a:t>среда </a:t>
            </a:r>
            <a:r>
              <a:rPr lang="ru-RU" sz="2300" dirty="0">
                <a:cs typeface="Times New Roman" panose="02020603050405020304" pitchFamily="18" charset="0"/>
              </a:rPr>
              <a:t>– среда для детей-инвалидов, обеспечивающая доступ к образовательным ресурсам и совместный процесс их обучения в обычных школах. Она направлена на развитие инклюзивного образования, основная идея которого заключается в исключении любой дискриминации учеников и создании специальных условий для детей, имеющих особые образовательные потребности. 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2300" dirty="0" smtClean="0">
                <a:cs typeface="Times New Roman" panose="02020603050405020304" pitchFamily="18" charset="0"/>
              </a:rPr>
              <a:t> - </a:t>
            </a:r>
            <a:r>
              <a:rPr lang="ru-RU" sz="2300" b="1" dirty="0" err="1" smtClean="0">
                <a:cs typeface="Times New Roman" panose="02020603050405020304" pitchFamily="18" charset="0"/>
              </a:rPr>
              <a:t>Безбарьерная</a:t>
            </a:r>
            <a:r>
              <a:rPr lang="ru-RU" sz="2300" b="1" dirty="0" smtClean="0">
                <a:cs typeface="Times New Roman" panose="02020603050405020304" pitchFamily="18" charset="0"/>
              </a:rPr>
              <a:t> </a:t>
            </a:r>
            <a:r>
              <a:rPr lang="ru-RU" sz="2300" b="1" dirty="0">
                <a:cs typeface="Times New Roman" panose="02020603050405020304" pitchFamily="18" charset="0"/>
              </a:rPr>
              <a:t>среда</a:t>
            </a:r>
            <a:r>
              <a:rPr lang="ru-RU" sz="2300" dirty="0">
                <a:cs typeface="Times New Roman" panose="02020603050405020304" pitchFamily="18" charset="0"/>
              </a:rPr>
              <a:t> - комплекс мер для обеспечения доступности и создания равных возможностей для лиц с особенностями психофизического развития во всех сферах жизни общества. </a:t>
            </a:r>
            <a:r>
              <a:rPr lang="ru-RU" sz="2300" dirty="0" err="1">
                <a:cs typeface="Times New Roman" panose="02020603050405020304" pitchFamily="18" charset="0"/>
              </a:rPr>
              <a:t>Безбарьерная</a:t>
            </a:r>
            <a:r>
              <a:rPr lang="ru-RU" sz="2300" dirty="0">
                <a:cs typeface="Times New Roman" panose="02020603050405020304" pitchFamily="18" charset="0"/>
              </a:rPr>
              <a:t> образовательная среда - доступная среда для детей-инвалидов, обеспечивающая доступ к образовательным ресурсам и совместный процесс их обучения в обычных школах. 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2300" dirty="0" smtClean="0">
                <a:cs typeface="Times New Roman" panose="02020603050405020304" pitchFamily="18" charset="0"/>
              </a:rPr>
              <a:t> - </a:t>
            </a:r>
            <a:r>
              <a:rPr lang="ru-RU" sz="2300" b="1" dirty="0" smtClean="0">
                <a:cs typeface="Times New Roman" panose="02020603050405020304" pitchFamily="18" charset="0"/>
              </a:rPr>
              <a:t>Универсальная  </a:t>
            </a:r>
            <a:r>
              <a:rPr lang="ru-RU" sz="2300" b="1" dirty="0">
                <a:cs typeface="Times New Roman" panose="02020603050405020304" pitchFamily="18" charset="0"/>
              </a:rPr>
              <a:t>среда </a:t>
            </a:r>
            <a:r>
              <a:rPr lang="ru-RU" sz="2300" dirty="0">
                <a:cs typeface="Times New Roman" panose="02020603050405020304" pitchFamily="18" charset="0"/>
              </a:rPr>
              <a:t>-  среда, которая обеспечивает получение образовательной услуги в учреждениях образования детям с ОВЗ разных </a:t>
            </a:r>
            <a:r>
              <a:rPr lang="ru-RU" sz="2300" dirty="0" smtClean="0">
                <a:cs typeface="Times New Roman" panose="02020603050405020304" pitchFamily="18" charset="0"/>
              </a:rPr>
              <a:t>нозологий</a:t>
            </a:r>
            <a:endParaRPr lang="ru-RU" sz="2300" dirty="0"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139"/>
            <a:ext cx="8229600" cy="498574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>
                <a:latin typeface="+mn-lt"/>
                <a:cs typeface="Times New Roman" panose="02020603050405020304" pitchFamily="18" charset="0"/>
              </a:rPr>
              <a:t>Понятия доступной, </a:t>
            </a:r>
            <a:r>
              <a:rPr lang="ru-RU" sz="2000" dirty="0" err="1">
                <a:latin typeface="+mn-lt"/>
                <a:cs typeface="Times New Roman" panose="02020603050405020304" pitchFamily="18" charset="0"/>
              </a:rPr>
              <a:t>безбарьерной</a:t>
            </a:r>
            <a:r>
              <a:rPr lang="ru-RU" sz="2000" dirty="0">
                <a:latin typeface="+mn-lt"/>
                <a:cs typeface="Times New Roman" panose="02020603050405020304" pitchFamily="18" charset="0"/>
              </a:rPr>
              <a:t>, универсальной среды</a:t>
            </a:r>
            <a:br>
              <a:rPr lang="ru-RU" sz="2000" dirty="0">
                <a:latin typeface="+mn-lt"/>
                <a:cs typeface="Times New Roman" panose="02020603050405020304" pitchFamily="18" charset="0"/>
              </a:rPr>
            </a:br>
            <a:endParaRPr lang="ru-RU" sz="2000" dirty="0">
              <a:latin typeface="+mn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1538" y="981075"/>
            <a:ext cx="7408862" cy="5145088"/>
          </a:xfrm>
        </p:spPr>
        <p:txBody>
          <a:bodyPr rtlCol="0">
            <a:normAutofit fontScale="92500" lnSpcReduction="10000"/>
          </a:bodyPr>
          <a:lstStyle/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600" dirty="0" smtClean="0"/>
              <a:t> - </a:t>
            </a:r>
            <a:r>
              <a:rPr lang="ru-RU" sz="1600" b="1" dirty="0" smtClean="0"/>
              <a:t>Федеральный </a:t>
            </a:r>
            <a:r>
              <a:rPr lang="ru-RU" sz="1600" b="1" dirty="0"/>
              <a:t>закон от 29.12.2012 N </a:t>
            </a:r>
            <a:r>
              <a:rPr lang="ru-RU" sz="1600" b="1" dirty="0" smtClean="0"/>
              <a:t>273-ФЗ "</a:t>
            </a:r>
            <a:r>
              <a:rPr lang="ru-RU" sz="1600" b="1" dirty="0"/>
              <a:t>Об образовании в Российской Федерации":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600" b="1" dirty="0"/>
              <a:t>Статья 79. </a:t>
            </a:r>
            <a:r>
              <a:rPr lang="ru-RU" sz="1600" i="1" dirty="0"/>
              <a:t>Организация получения образования обучающимися с ограниченными возможностями здоровья. </a:t>
            </a:r>
            <a:r>
              <a:rPr lang="ru-RU" sz="1600" dirty="0"/>
              <a:t>Общее образование обучающихся с ограниченными возможностями здоровья осуществляется в организациях, осуществляющих образовательную деятельность по адаптированным основным общеобразовательным программам. В таких организациях создаются специальные условия для получения образования указанными обучающимися.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1600" b="1" dirty="0" smtClean="0"/>
              <a:t> - Государственная </a:t>
            </a:r>
            <a:r>
              <a:rPr lang="ru-RU" sz="1600" b="1" dirty="0"/>
              <a:t>программа Российской Федерации  «Доступная среда» на 2011-2020 </a:t>
            </a:r>
            <a:r>
              <a:rPr lang="ru-RU" sz="1600" b="1" dirty="0" smtClean="0"/>
              <a:t>годы</a:t>
            </a:r>
            <a:r>
              <a:rPr lang="ru-RU" sz="1600" b="1" dirty="0" smtClean="0"/>
              <a:t>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1600" b="1" dirty="0" smtClean="0"/>
              <a:t>В </a:t>
            </a:r>
            <a:r>
              <a:rPr lang="ru-RU" sz="1600" b="1" dirty="0"/>
              <a:t>рамках этого </a:t>
            </a:r>
            <a:r>
              <a:rPr lang="ru-RU" sz="1600" b="1" dirty="0" smtClean="0"/>
              <a:t>документа</a:t>
            </a:r>
            <a:r>
              <a:rPr lang="ru-RU" sz="1600" b="1" dirty="0"/>
              <a:t>: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1600" b="1" dirty="0"/>
              <a:t>•	разработаны и реализуются планы мероприятий («дорожные карты») по созданию доступности зданий и услуг образовательных организаций для детей с ограниченными возможностями здоровья, принятых на муниципальном уровне;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1600" b="1" dirty="0"/>
              <a:t>•	производится паспортизация доступности объектов и услуг образования для детей с ограниченными возможностями здоровья;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1600" b="1" dirty="0" smtClean="0"/>
              <a:t> </a:t>
            </a:r>
            <a:r>
              <a:rPr lang="ru-RU" sz="1600" b="1" dirty="0" smtClean="0"/>
              <a:t>- Приказ </a:t>
            </a:r>
            <a:r>
              <a:rPr lang="ru-RU" sz="1600" b="1" dirty="0" err="1"/>
              <a:t>Минобрнауки</a:t>
            </a:r>
            <a:r>
              <a:rPr lang="ru-RU" sz="1600" b="1" dirty="0"/>
              <a:t> России от 09.11.2015 N 1309 «Об утверждении порядка условий доступности для инвалидов объектов и предоставляемых услуг в сфере образования, а также оказания им при этом необходимой помощи»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1600" b="1" dirty="0"/>
              <a:t> - Приказ </a:t>
            </a:r>
            <a:r>
              <a:rPr lang="ru-RU" sz="1600" b="1" dirty="0" err="1"/>
              <a:t>Минобрнауки</a:t>
            </a:r>
            <a:r>
              <a:rPr lang="ru-RU" sz="1600" b="1" dirty="0"/>
              <a:t> России от 02.12.2015 N </a:t>
            </a:r>
            <a:r>
              <a:rPr lang="ru-RU" sz="1600" b="1" dirty="0" smtClean="0"/>
              <a:t>1399 "</a:t>
            </a:r>
            <a:r>
              <a:rPr lang="ru-RU" sz="1600" b="1" dirty="0"/>
              <a:t>Об утверждении Плана мероприятий ("дорожной карты") Министерства образования и науки Российской Федерации по повышению значений показателей доступности для инвалидов объектов и предоставляемых на них услуг в сфере образования"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ru-RU" sz="1600" b="1" dirty="0"/>
          </a:p>
        </p:txBody>
      </p:sp>
      <p:sp>
        <p:nvSpPr>
          <p:cNvPr id="15362" name="Заголовок 2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647700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Документы, регламентирующие требования 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безбарьерной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универсальной среде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1538" y="765175"/>
            <a:ext cx="7408862" cy="5360988"/>
          </a:xfrm>
        </p:spPr>
        <p:txBody>
          <a:bodyPr rtlCol="0">
            <a:normAutofit/>
          </a:bodyPr>
          <a:lstStyle/>
          <a:p>
            <a:pPr marL="182880" indent="0" algn="just" fontAlgn="auto">
              <a:lnSpc>
                <a:spcPct val="115000"/>
              </a:lnSpc>
              <a:spcAft>
                <a:spcPts val="1000"/>
              </a:spcAft>
              <a:buFont typeface="Symbol" pitchFamily="18" charset="2"/>
              <a:buNone/>
              <a:defRPr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- </a:t>
            </a:r>
            <a:r>
              <a:rPr lang="ru-RU" sz="1800" b="1" dirty="0" smtClean="0">
                <a:ea typeface="Calibri"/>
                <a:cs typeface="Times New Roman"/>
              </a:rPr>
              <a:t>Письмо </a:t>
            </a:r>
            <a:r>
              <a:rPr lang="ru-RU" sz="1800" b="1" dirty="0" err="1">
                <a:ea typeface="Calibri"/>
                <a:cs typeface="Times New Roman"/>
              </a:rPr>
              <a:t>Минобрнауки</a:t>
            </a:r>
            <a:r>
              <a:rPr lang="ru-RU" sz="1800" b="1" dirty="0">
                <a:ea typeface="Calibri"/>
                <a:cs typeface="Times New Roman"/>
              </a:rPr>
              <a:t> России от 12.02.2016 </a:t>
            </a:r>
            <a:r>
              <a:rPr lang="ru-RU" sz="1800" dirty="0">
                <a:ea typeface="Calibri"/>
                <a:cs typeface="Times New Roman"/>
              </a:rPr>
              <a:t>N ВК-270/07 "Об обеспечении условий доступности для инвалидов объектов и услуг в сфере образования" (вместе с "Разъяснениями по вопросам исполнения приказов Министерства образования и науки Российской Федерации от 9 ноября 2015 г. N 1309 "Об утверждении Порядка обеспечения условий доступности для инвалидов объектов и предоставляемых услуг в сфере образования, а также оказания им </a:t>
            </a:r>
            <a:r>
              <a:rPr lang="ru-RU" sz="1800" dirty="0" smtClean="0">
                <a:ea typeface="Calibri"/>
                <a:cs typeface="Times New Roman"/>
              </a:rPr>
              <a:t>при этом </a:t>
            </a:r>
            <a:r>
              <a:rPr lang="ru-RU" sz="1800" dirty="0">
                <a:ea typeface="Calibri"/>
                <a:cs typeface="Times New Roman"/>
              </a:rPr>
              <a:t>необходимой помощи" и от 2 декабря 2015 г. N 1399 "Об утверждении Плана мероприятий ("дорожной карты") Министерства образования и науки Российской Федерации по повышению значений показателей доступности для инвалидов объектов и предоставляемых на них услуг в сфере образования</a:t>
            </a:r>
            <a:r>
              <a:rPr lang="ru-RU" sz="1800" dirty="0" smtClean="0">
                <a:ea typeface="Calibri"/>
                <a:cs typeface="Times New Roman"/>
              </a:rPr>
              <a:t>");</a:t>
            </a:r>
          </a:p>
          <a:p>
            <a:pPr marL="182880" indent="0" algn="just" fontAlgn="auto">
              <a:lnSpc>
                <a:spcPct val="115000"/>
              </a:lnSpc>
              <a:spcAft>
                <a:spcPts val="1000"/>
              </a:spcAft>
              <a:buFont typeface="Symbol" pitchFamily="18" charset="2"/>
              <a:buNone/>
              <a:defRPr/>
            </a:pPr>
            <a:r>
              <a:rPr lang="ru-RU" sz="1800" dirty="0">
                <a:ea typeface="Calibri"/>
                <a:cs typeface="Times New Roman"/>
              </a:rPr>
              <a:t> </a:t>
            </a:r>
            <a:r>
              <a:rPr lang="ru-RU" sz="1800" dirty="0" smtClean="0">
                <a:ea typeface="Calibri"/>
                <a:cs typeface="Times New Roman"/>
              </a:rPr>
              <a:t>- </a:t>
            </a:r>
            <a:r>
              <a:rPr lang="ru-RU" sz="1800" b="1" dirty="0" smtClean="0">
                <a:ea typeface="Calibri"/>
                <a:cs typeface="Times New Roman"/>
              </a:rPr>
              <a:t>Постановление </a:t>
            </a:r>
            <a:r>
              <a:rPr lang="ru-RU" sz="1800" b="1" dirty="0">
                <a:ea typeface="Calibri"/>
                <a:cs typeface="Times New Roman"/>
              </a:rPr>
              <a:t>Главного государственного санитарного врача РФ </a:t>
            </a:r>
            <a:r>
              <a:rPr lang="ru-RU" sz="1800" dirty="0">
                <a:ea typeface="Calibri"/>
                <a:cs typeface="Times New Roman"/>
              </a:rPr>
              <a:t>от 10.07.2015 № 26 «Об утверждении </a:t>
            </a:r>
            <a:r>
              <a:rPr lang="ru-RU" sz="1800" dirty="0" err="1">
                <a:ea typeface="Calibri"/>
                <a:cs typeface="Times New Roman"/>
              </a:rPr>
              <a:t>СанПин</a:t>
            </a:r>
            <a:r>
              <a:rPr lang="ru-RU" sz="1800" dirty="0">
                <a:ea typeface="Calibri"/>
                <a:cs typeface="Times New Roman"/>
              </a:rPr>
              <a:t> 2.4.2.32-86-15»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386" name="Заголовок 2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576263"/>
          </a:xfrm>
        </p:spPr>
        <p:txBody>
          <a:bodyPr/>
          <a:lstStyle/>
          <a:p>
            <a:r>
              <a:rPr lang="ru-RU" sz="2400" smtClean="0"/>
              <a:t>Документы: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1538" y="981075"/>
            <a:ext cx="7408862" cy="5145088"/>
          </a:xfrm>
        </p:spPr>
        <p:txBody>
          <a:bodyPr rtlCol="0">
            <a:normAutofit fontScale="70000" lnSpcReduction="20000"/>
          </a:bodyPr>
          <a:lstStyle/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dirty="0" smtClean="0"/>
              <a:t>  - </a:t>
            </a:r>
            <a:r>
              <a:rPr lang="ru-RU" b="1" dirty="0" smtClean="0"/>
              <a:t>«Санитарно-эпидемиологические </a:t>
            </a:r>
            <a:r>
              <a:rPr lang="ru-RU" b="1" dirty="0"/>
              <a:t>требования к устройству</a:t>
            </a:r>
            <a:r>
              <a:rPr lang="ru-RU" b="1" dirty="0" smtClean="0"/>
              <a:t>, содержанию </a:t>
            </a:r>
            <a:r>
              <a:rPr lang="ru-RU" b="1" dirty="0"/>
              <a:t>и организации режима работы </a:t>
            </a:r>
            <a:r>
              <a:rPr lang="ru-RU" b="1" dirty="0" smtClean="0"/>
              <a:t>дошкольных образовательных организаций» </a:t>
            </a:r>
            <a:r>
              <a:rPr lang="ru-RU" dirty="0" smtClean="0"/>
              <a:t>(</a:t>
            </a:r>
            <a:r>
              <a:rPr lang="ru-RU" dirty="0"/>
              <a:t>утв. постановлением Главного государственного санитарного </a:t>
            </a:r>
            <a:r>
              <a:rPr lang="ru-RU" dirty="0" smtClean="0"/>
              <a:t>врача РФ от </a:t>
            </a:r>
            <a:r>
              <a:rPr lang="ru-RU" dirty="0"/>
              <a:t>15 мая 2013 г. N 26</a:t>
            </a:r>
            <a:r>
              <a:rPr lang="ru-RU" dirty="0" smtClean="0"/>
              <a:t>);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b="1" dirty="0" smtClean="0"/>
              <a:t>Приказ </a:t>
            </a:r>
            <a:r>
              <a:rPr lang="ru-RU" b="1" dirty="0" err="1"/>
              <a:t>Минобрнауки</a:t>
            </a:r>
            <a:r>
              <a:rPr lang="ru-RU" b="1" dirty="0"/>
              <a:t> России от 30.08.2013 № 1015 </a:t>
            </a:r>
            <a:r>
              <a:rPr lang="ru-RU" dirty="0"/>
              <a:t>(ред. </a:t>
            </a:r>
            <a:r>
              <a:rPr lang="ru-RU" dirty="0" smtClean="0"/>
              <a:t>от </a:t>
            </a:r>
            <a:r>
              <a:rPr lang="ru-RU" dirty="0"/>
              <a:t>10.06.2019) «Об утверждении Порядка организации об осуществления образовательной деятельности по основным общеобразовательным программам начального общего, основного общего и среднего общего образования</a:t>
            </a:r>
            <a:r>
              <a:rPr lang="ru-RU" dirty="0" smtClean="0"/>
              <a:t>»;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/>
              <a:t> - Приказ </a:t>
            </a:r>
            <a:r>
              <a:rPr lang="ru-RU" b="1" dirty="0" err="1"/>
              <a:t>Минобрнауки</a:t>
            </a:r>
            <a:r>
              <a:rPr lang="ru-RU" b="1" dirty="0"/>
              <a:t> России от 30.08.2013 № 1014 </a:t>
            </a:r>
            <a:r>
              <a:rPr lang="ru-RU" dirty="0" smtClean="0"/>
              <a:t>«</a:t>
            </a:r>
            <a:r>
              <a:rPr lang="ru-RU" dirty="0"/>
              <a:t>Об утверждении Порядка организации об осуществления образовательной деятельности по основным общеобразовательным программам </a:t>
            </a:r>
            <a:r>
              <a:rPr lang="ru-RU" dirty="0" smtClean="0"/>
              <a:t> - образовательным </a:t>
            </a:r>
            <a:r>
              <a:rPr lang="ru-RU" dirty="0" err="1" smtClean="0"/>
              <a:t>програмам</a:t>
            </a:r>
            <a:r>
              <a:rPr lang="ru-RU" dirty="0" smtClean="0"/>
              <a:t> дошкольного образования</a:t>
            </a:r>
            <a:r>
              <a:rPr lang="ru-RU" dirty="0" smtClean="0"/>
              <a:t>»;</a:t>
            </a:r>
            <a:endParaRPr lang="ru-RU" dirty="0" smtClean="0"/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dirty="0" smtClean="0"/>
              <a:t>- ФГОС </a:t>
            </a:r>
            <a:r>
              <a:rPr lang="ru-RU" dirty="0"/>
              <a:t>НОО ОВЗ</a:t>
            </a:r>
            <a:r>
              <a:rPr lang="ru-RU" dirty="0" smtClean="0"/>
              <a:t>;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dirty="0"/>
              <a:t> </a:t>
            </a:r>
            <a:r>
              <a:rPr lang="ru-RU" dirty="0" smtClean="0"/>
              <a:t>- ФГОС </a:t>
            </a:r>
            <a:r>
              <a:rPr lang="ru-RU" dirty="0"/>
              <a:t>НОО УО</a:t>
            </a:r>
            <a:r>
              <a:rPr lang="ru-RU" dirty="0" smtClean="0"/>
              <a:t>;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dirty="0" smtClean="0"/>
              <a:t> - </a:t>
            </a:r>
            <a:r>
              <a:rPr lang="ru-RU" b="1" dirty="0" smtClean="0"/>
              <a:t>Концепция </a:t>
            </a:r>
            <a:r>
              <a:rPr lang="ru-RU" b="1" dirty="0"/>
              <a:t>развития инклюзивного образования в Красноярском крае на 2017-2015 годы,</a:t>
            </a:r>
            <a:r>
              <a:rPr lang="ru-RU" dirty="0"/>
              <a:t> Министерство образования Красноярского края от 23.10.2017 № </a:t>
            </a:r>
            <a:r>
              <a:rPr lang="ru-RU" dirty="0" smtClean="0"/>
              <a:t>75-13304;</a:t>
            </a:r>
            <a:endParaRPr lang="ru-RU" dirty="0"/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dirty="0"/>
              <a:t> - </a:t>
            </a:r>
            <a:r>
              <a:rPr lang="ru-RU" b="1" dirty="0"/>
              <a:t>Приказ ГУО от 03.10.19 № 469/п </a:t>
            </a:r>
            <a:r>
              <a:rPr lang="ru-RU" dirty="0"/>
              <a:t>«Об утверждении городских базовых площадок по инклюзивному образованию и доступной среде</a:t>
            </a:r>
            <a:r>
              <a:rPr lang="ru-RU" dirty="0" smtClean="0"/>
              <a:t>»</a:t>
            </a:r>
            <a:endParaRPr lang="ru-RU" dirty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410" name="Заголовок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642937"/>
          </a:xfrm>
        </p:spPr>
        <p:txBody>
          <a:bodyPr/>
          <a:lstStyle/>
          <a:p>
            <a:r>
              <a:rPr lang="ru-RU" sz="3200" smtClean="0"/>
              <a:t>Документы: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1538" y="908050"/>
            <a:ext cx="7408862" cy="5218113"/>
          </a:xfrm>
        </p:spPr>
        <p:txBody>
          <a:bodyPr rtlCol="0">
            <a:normAutofit fontScale="62500" lnSpcReduction="20000"/>
          </a:bodyPr>
          <a:lstStyle/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dirty="0" smtClean="0"/>
              <a:t> </a:t>
            </a:r>
            <a:r>
              <a:rPr lang="ru-RU" sz="2600" b="1" dirty="0" smtClean="0"/>
              <a:t>Нарушение зрения: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2600" b="1" dirty="0"/>
              <a:t>- </a:t>
            </a:r>
            <a:r>
              <a:rPr lang="ru-RU" sz="2600" dirty="0"/>
              <a:t>предметно-пространственная среда должна характеризоваться стабильностью: предметы окружения должны постоянно находиться на своих местах; двери помещений должны быть постоянно открыты или постоянно плотно </a:t>
            </a:r>
            <a:r>
              <a:rPr lang="ru-RU" sz="2600" dirty="0" smtClean="0"/>
              <a:t>закрываться;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2600" dirty="0" smtClean="0"/>
              <a:t> - предметно-пространственная </a:t>
            </a:r>
            <a:r>
              <a:rPr lang="ru-RU" sz="2600" dirty="0"/>
              <a:t>среда должна включать предметы (объекты)-ориентиры: коврики разной фактуры перед каждой дверью помещения; напольные покрытия разной фактуры для обозначения зон (принцип зональности); предметы (настенный календарь, эстамп), которые следует размещать на панелях (стенах) на уровне рук </a:t>
            </a:r>
            <a:r>
              <a:rPr lang="ru-RU" sz="2600" dirty="0" smtClean="0"/>
              <a:t>детей;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2600" dirty="0"/>
              <a:t> </a:t>
            </a:r>
            <a:r>
              <a:rPr lang="ru-RU" sz="2600" dirty="0" smtClean="0"/>
              <a:t>- стенды </a:t>
            </a:r>
            <a:r>
              <a:rPr lang="ru-RU" sz="2600" dirty="0"/>
              <a:t>и другие предметы, размещаемые на стенах и не предназначенные для использования детьми, должны располагаться выше 130 см от пола, чтобы слепой ребенок избежал столкновения с ними;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2600" dirty="0"/>
              <a:t> </a:t>
            </a:r>
            <a:r>
              <a:rPr lang="ru-RU" sz="2600" dirty="0" smtClean="0"/>
              <a:t>- в </a:t>
            </a:r>
            <a:r>
              <a:rPr lang="ru-RU" sz="2600" dirty="0"/>
              <a:t>спортивном зале и в коридорах необходимо проложить тактильные направляющие для облегчения ориентировки в пространстве;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2600" dirty="0"/>
              <a:t> </a:t>
            </a:r>
            <a:r>
              <a:rPr lang="ru-RU" sz="2600" dirty="0" smtClean="0"/>
              <a:t>- стол</a:t>
            </a:r>
            <a:r>
              <a:rPr lang="ru-RU" sz="2600" dirty="0"/>
              <a:t>, кровать незрячего ребенка должны быть расположены с краю, так, чтобы он мог самостоятельно их находить;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2600" dirty="0"/>
              <a:t> </a:t>
            </a:r>
            <a:r>
              <a:rPr lang="ru-RU" sz="2600" dirty="0" smtClean="0"/>
              <a:t>- мебель </a:t>
            </a:r>
            <a:r>
              <a:rPr lang="ru-RU" sz="2600" dirty="0"/>
              <a:t>должна быть с закругленными углами, в противном случае углы драпируются войлоком или другим материалом, способным смягчить удар при возможном столкновении.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2600" dirty="0" smtClean="0"/>
              <a:t> </a:t>
            </a:r>
            <a:r>
              <a:rPr lang="ru-RU" sz="2600" dirty="0" smtClean="0"/>
              <a:t>- уровень </a:t>
            </a:r>
            <a:r>
              <a:rPr lang="ru-RU" sz="2600" dirty="0"/>
              <a:t>искусственной </a:t>
            </a:r>
            <a:r>
              <a:rPr lang="ru-RU" sz="2600" dirty="0" smtClean="0"/>
              <a:t>освещенности в </a:t>
            </a:r>
            <a:r>
              <a:rPr lang="ru-RU" sz="2600" dirty="0"/>
              <a:t>игровых, учебных помещениях, музыкальных и спортивных залах, должен быть не менее 600 - 800 </a:t>
            </a:r>
            <a:r>
              <a:rPr lang="ru-RU" sz="2600" dirty="0" smtClean="0"/>
              <a:t>люксов; </a:t>
            </a:r>
            <a:r>
              <a:rPr lang="ru-RU" sz="2600" dirty="0"/>
              <a:t>для детей, страдающих светобоязнью в игровых, учебных помещениях, музыкальных и спортивных залах - не более 300 </a:t>
            </a:r>
            <a:r>
              <a:rPr lang="ru-RU" sz="2600" dirty="0" smtClean="0"/>
              <a:t>люксов.</a:t>
            </a:r>
            <a:endParaRPr lang="ru-RU" sz="2600" dirty="0"/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4984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/>
              <a:t>Требования к доступности зданий и помещений </a:t>
            </a:r>
            <a:br>
              <a:rPr lang="ru-RU" sz="2000" dirty="0"/>
            </a:br>
            <a:r>
              <a:rPr lang="ru-RU" sz="2000" dirty="0"/>
              <a:t>для детей с разной нозологией (детские сады)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00113" y="981075"/>
            <a:ext cx="7407275" cy="5289550"/>
          </a:xfrm>
        </p:spPr>
        <p:txBody>
          <a:bodyPr rtlCol="0">
            <a:normAutofit fontScale="25000" lnSpcReduction="20000"/>
          </a:bodyPr>
          <a:lstStyle/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800" b="1" dirty="0" smtClean="0"/>
              <a:t>Нарушение зрения:</a:t>
            </a:r>
            <a:endParaRPr lang="ru-RU" sz="4800" b="1" dirty="0"/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800" dirty="0" smtClean="0"/>
              <a:t>- </a:t>
            </a:r>
            <a:r>
              <a:rPr lang="ru-RU" sz="4800" dirty="0"/>
              <a:t>размещение в доступных для учащихся, являющихся слепыми или слабовидящими, местах и в адаптированной форме (с учетом их особых потребностей) справочной информации о расписании </a:t>
            </a:r>
            <a:r>
              <a:rPr lang="ru-RU" sz="4800" dirty="0" smtClean="0"/>
              <a:t>уроков (</a:t>
            </a:r>
            <a:r>
              <a:rPr lang="ru-RU" sz="4800" dirty="0"/>
              <a:t>должна быть выполнена крупным (высота прописных букв не менее 7,5 см) рельефно-контрастным шрифтом (на белом или желтом фоне) и продублирована шрифтом Брайля);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800" dirty="0"/>
              <a:t> - присутствие ассистента, оказывающего учащемуся необходимую помощь;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800" dirty="0"/>
              <a:t> - обеспечение выпуска альтернативных форматов печатных материалов (крупный шрифт) или аудиофайлов;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800" dirty="0" smtClean="0"/>
              <a:t> - для </a:t>
            </a:r>
            <a:r>
              <a:rPr lang="ru-RU" sz="4800" dirty="0"/>
              <a:t>тотально слепых обучающихся шкафы с ячейками для одежды и полки для обуви должны иметь маркировку, выполненную рельефно-точечным шрифтом, для обучающихся с остаточным зрением - сочетание двух маркировок: рельефно-точечной маркировки и рельефно-выпуклой маркировки, выполненной с использованием ярких контрастных </a:t>
            </a:r>
            <a:r>
              <a:rPr lang="ru-RU" sz="4800" dirty="0" smtClean="0"/>
              <a:t>цветов;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800" dirty="0" smtClean="0"/>
              <a:t> - парты </a:t>
            </a:r>
            <a:r>
              <a:rPr lang="ru-RU" sz="4800" dirty="0"/>
              <a:t>(столы), независимо от их размера, устанавливаются ближе к преподавателю и классной </a:t>
            </a:r>
            <a:r>
              <a:rPr lang="ru-RU" sz="4800" dirty="0" smtClean="0"/>
              <a:t>доске;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800" dirty="0"/>
              <a:t> </a:t>
            </a:r>
            <a:r>
              <a:rPr lang="ru-RU" sz="4800" dirty="0" smtClean="0"/>
              <a:t>- парты </a:t>
            </a:r>
            <a:r>
              <a:rPr lang="ru-RU" sz="4800" dirty="0"/>
              <a:t>и столы обучающихся, страдающих светобоязнью, размещаются таким образом, чтобы не было прямого, раздражающего попадания света в глаза </a:t>
            </a:r>
            <a:r>
              <a:rPr lang="ru-RU" sz="4800" dirty="0" smtClean="0"/>
              <a:t>обучающихся;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4800" dirty="0"/>
              <a:t>Образовательная организация должна обеспечить наличие зрительных ориентиров.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4800" dirty="0"/>
              <a:t>К уличным ориентирам относятся:	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4800" dirty="0"/>
              <a:t>- стрелочные указатели, показывающие направление, в котором следует идти до указанного на них номера корпуса;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4800" dirty="0"/>
              <a:t>-номерные указатели устанавливаются на всех зданиях образовательной организации </a:t>
            </a:r>
            <a:r>
              <a:rPr lang="ru-RU" sz="4800" dirty="0" smtClean="0"/>
              <a:t>на </a:t>
            </a:r>
            <a:r>
              <a:rPr lang="ru-RU" sz="4800" dirty="0"/>
              <a:t>высоте, удобной для слабовидящих. Номер наносится черной краской  на белый </a:t>
            </a:r>
            <a:r>
              <a:rPr lang="ru-RU" sz="4800" dirty="0" smtClean="0"/>
              <a:t>фон</a:t>
            </a:r>
            <a:r>
              <a:rPr lang="ru-RU" sz="4800" dirty="0"/>
              <a:t>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4800" dirty="0" smtClean="0"/>
              <a:t>В </a:t>
            </a:r>
            <a:r>
              <a:rPr lang="ru-RU" sz="4800" dirty="0"/>
              <a:t>качестве ориентиров для помещений используются: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4800" dirty="0"/>
              <a:t>- таблички и надписи с обозначением номеров аудиторий, названий учебных кабинетов, кабинетов должностных лиц, которые укрепляются на стене со стороны дверной ручки на высоте 1,6-1,7м; таблички рекомендуется выполнять размером 500х150 мм, текс выполняется на белом фоне черным цветом, толщина линии  - 10мм;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4800" dirty="0"/>
              <a:t>- указатели размещения аудиторий (классов), кабинетов, служебных помещений, которые устанавливаются на этажах в вестибюлях первых этажей учебных </a:t>
            </a:r>
            <a:r>
              <a:rPr lang="ru-RU" sz="4800" dirty="0" smtClean="0"/>
              <a:t>корпусов</a:t>
            </a:r>
            <a:endParaRPr lang="ru-RU" sz="4800" dirty="0"/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sz="4800" dirty="0" smtClean="0"/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4800" dirty="0"/>
              <a:t> 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sz="1800" dirty="0" smtClean="0"/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sz="1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7207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b="1" dirty="0"/>
              <a:t>Т</a:t>
            </a:r>
            <a:r>
              <a:rPr lang="ru-RU" sz="2000" b="1" dirty="0" smtClean="0"/>
              <a:t>ребования </a:t>
            </a:r>
            <a:r>
              <a:rPr lang="ru-RU" sz="2000" b="1" dirty="0"/>
              <a:t>к доступности зданий и помещений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для детей с разной </a:t>
            </a:r>
            <a:r>
              <a:rPr lang="ru-RU" sz="2000" b="1" dirty="0" smtClean="0"/>
              <a:t>нозологией (школы)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1538" y="1052513"/>
            <a:ext cx="7408862" cy="5073650"/>
          </a:xfrm>
        </p:spPr>
        <p:txBody>
          <a:bodyPr rtlCol="0">
            <a:normAutofit fontScale="92500" lnSpcReduction="10000"/>
          </a:bodyPr>
          <a:lstStyle/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800" b="1" dirty="0" smtClean="0"/>
              <a:t>Нарушение слуха: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1800" dirty="0" smtClean="0"/>
              <a:t> - слабослышащие </a:t>
            </a:r>
            <a:r>
              <a:rPr lang="ru-RU" sz="1800" dirty="0"/>
              <a:t>и позднооглохшие дети должны иметь возможность безопасного беспрепятственного доступа к объектам инфраструктуры, а также к играм, игрушкам, материалам, пособиям, обеспечивающим все основные виды детской </a:t>
            </a:r>
            <a:r>
              <a:rPr lang="ru-RU" sz="1800" dirty="0" smtClean="0"/>
              <a:t>активности; </a:t>
            </a:r>
            <a:endParaRPr lang="ru-RU" sz="1800" dirty="0"/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800" dirty="0" smtClean="0"/>
              <a:t> - в групповых помещениях рекомендуется </a:t>
            </a:r>
            <a:r>
              <a:rPr lang="ru-RU" sz="1800" dirty="0"/>
              <a:t>предусматривать: одноместные столы с </a:t>
            </a:r>
            <a:r>
              <a:rPr lang="ru-RU" sz="1800" dirty="0" smtClean="0"/>
              <a:t>индивидуальными пультами </a:t>
            </a:r>
            <a:r>
              <a:rPr lang="ru-RU" sz="1800" dirty="0"/>
              <a:t>(микрофонный комплект, слуховое оборудование); стол для воспитателя с </a:t>
            </a:r>
            <a:r>
              <a:rPr lang="ru-RU" sz="1800" dirty="0" smtClean="0"/>
              <a:t>пультом управления </a:t>
            </a:r>
            <a:r>
              <a:rPr lang="ru-RU" sz="1800" dirty="0"/>
              <a:t>(с усилителем и коммутатором), с подводкой слаботочной линии к пульту </a:t>
            </a:r>
            <a:r>
              <a:rPr lang="ru-RU" sz="1800" dirty="0" smtClean="0"/>
              <a:t>управления каждого </a:t>
            </a:r>
            <a:r>
              <a:rPr lang="ru-RU" sz="1800" dirty="0"/>
              <a:t>стола. Слуховое оборудование монтируется на стационарно закрепленных столах </a:t>
            </a:r>
            <a:r>
              <a:rPr lang="ru-RU" sz="1800" dirty="0" smtClean="0"/>
              <a:t>для детей </a:t>
            </a:r>
            <a:r>
              <a:rPr lang="ru-RU" sz="1800" dirty="0"/>
              <a:t>и </a:t>
            </a:r>
            <a:r>
              <a:rPr lang="ru-RU" sz="1800" dirty="0" smtClean="0"/>
              <a:t>воспитателя;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800" dirty="0"/>
              <a:t> </a:t>
            </a:r>
            <a:r>
              <a:rPr lang="ru-RU" sz="1800" dirty="0" smtClean="0"/>
              <a:t>- при </a:t>
            </a:r>
            <a:r>
              <a:rPr lang="ru-RU" sz="1800" dirty="0"/>
              <a:t>использовании звукоусиливающей аппаратуры предусматривается </a:t>
            </a:r>
            <a:r>
              <a:rPr lang="ru-RU" sz="1800" dirty="0" smtClean="0"/>
              <a:t>звукоизоляция перекрытий </a:t>
            </a:r>
            <a:r>
              <a:rPr lang="ru-RU" sz="1800" dirty="0"/>
              <a:t>и стен (перекрытия и стены должны обладать высокими </a:t>
            </a:r>
            <a:r>
              <a:rPr lang="ru-RU" sz="1800" dirty="0" smtClean="0"/>
              <a:t>звукоизолирующими свойствами)</a:t>
            </a:r>
            <a:endParaRPr lang="ru-RU" sz="1800" dirty="0"/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1800" dirty="0" smtClean="0"/>
              <a:t> - образовательное </a:t>
            </a:r>
            <a:r>
              <a:rPr lang="ru-RU" sz="1800" dirty="0"/>
              <a:t>пространство нужно организовывать в виде хорошо разграниченных зон («центры», «уголки»), оснащенных развивающим материалом (книги, игрушки, материалы для творчества и т.п.), доступным детям. </a:t>
            </a:r>
            <a:r>
              <a:rPr lang="ru-RU" sz="1800" dirty="0" smtClean="0"/>
              <a:t>Зоны </a:t>
            </a:r>
            <a:r>
              <a:rPr lang="ru-RU" sz="1800" dirty="0"/>
              <a:t>«Учимся слушать» и «Учимся говорить», «Математическая зона», «Зона книги» -  выполняют коррекционную и развивающую функцию.</a:t>
            </a:r>
          </a:p>
          <a:p>
            <a:pPr marL="274320" indent="-274320" algn="just" fontAlgn="auto">
              <a:spcAft>
                <a:spcPts val="0"/>
              </a:spcAft>
              <a:buFontTx/>
              <a:buChar char="-"/>
              <a:defRPr/>
            </a:pPr>
            <a:endParaRPr lang="ru-RU" sz="1800" dirty="0"/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sz="1800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6429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/>
              <a:t>Требования к доступности зданий и помещений </a:t>
            </a:r>
            <a:br>
              <a:rPr lang="ru-RU" sz="2000" dirty="0"/>
            </a:br>
            <a:r>
              <a:rPr lang="ru-RU" sz="2000" dirty="0"/>
              <a:t>для детей с разной </a:t>
            </a:r>
            <a:r>
              <a:rPr lang="ru-RU" sz="2000" dirty="0" smtClean="0"/>
              <a:t>нозологией (детские сады)</a:t>
            </a:r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1538" y="1196975"/>
            <a:ext cx="7408862" cy="4929188"/>
          </a:xfrm>
        </p:spPr>
        <p:txBody>
          <a:bodyPr rtlCol="0">
            <a:normAutofit fontScale="62500" lnSpcReduction="20000"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ru-RU" sz="2300" b="1" dirty="0" smtClean="0"/>
              <a:t>Нарушение слуха: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2300" dirty="0"/>
              <a:t>- наличие текстовой информации, представленной в виде печатных таблиц на стендах или электронных носителях, предупреждающей об опасностях, изменениях в режиме обучения и обозначающей названия приборов, кабинетов и учебных классов;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2300" dirty="0" smtClean="0"/>
              <a:t>- </a:t>
            </a:r>
            <a:r>
              <a:rPr lang="ru-RU" sz="2300" dirty="0"/>
              <a:t>дублирование звуковой справочной информации о расписании учебных занятий визуальной (установка мониторов с возможностью трансляции субтитров (мониторы, их размеры и количество необходимо определять с учетом размеров помещения));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2300" dirty="0" smtClean="0"/>
              <a:t>- </a:t>
            </a:r>
            <a:r>
              <a:rPr lang="ru-RU" sz="2300" dirty="0"/>
              <a:t>обеспечение надлежащими звуковыми средствами воспроизведения информации;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2300" dirty="0" smtClean="0"/>
              <a:t> - обеспечение </a:t>
            </a:r>
            <a:r>
              <a:rPr lang="ru-RU" sz="2300" dirty="0"/>
              <a:t>получения информации с использованием русского жестового </a:t>
            </a:r>
            <a:r>
              <a:rPr lang="ru-RU" sz="2300" dirty="0" smtClean="0"/>
              <a:t>языка (</a:t>
            </a:r>
            <a:r>
              <a:rPr lang="ru-RU" sz="2300" dirty="0" err="1" smtClean="0"/>
              <a:t>сурдоперевода,тифлосурдоперевода</a:t>
            </a:r>
            <a:r>
              <a:rPr lang="ru-RU" sz="2300" dirty="0" smtClean="0"/>
              <a:t>);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2300" dirty="0" smtClean="0"/>
              <a:t> - допускается </a:t>
            </a:r>
            <a:r>
              <a:rPr lang="ru-RU" sz="2300" dirty="0"/>
              <a:t>расстановка парт и столов полукругом вокруг стола педагога при стационарном их закреплении для установки звукоусиливающей аппаратуры, увеличение расстояния между столами и партами в каждом ряду, в связи с необходимостью индивидуальных занятий во время </a:t>
            </a:r>
            <a:r>
              <a:rPr lang="ru-RU" sz="2300" dirty="0" smtClean="0"/>
              <a:t>урока;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2300" dirty="0"/>
              <a:t>- наличие бегущей строки для информационного обеспечения чрезвычайных и штатных ситуаций во всем учебном и вне учебном пространстве дополнительного образования оснащается «Бегущей строкой» (в рекреациях, в столовой, спортивном и актовом залах). 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2300" dirty="0"/>
              <a:t> - световая индикация начала и окончания урока в классах и помещениях общего пользования (залы, рекреации, столовая, библиотека и т.д.); световое оповещение пожарной сигнализации и сигнала тревоги; информационно-световые табло, бегущие строки во всех помещениях образовательной организации.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2300" dirty="0"/>
              <a:t> - стенды на стенах образовательного учреждения  с представленным на них наглядным материалом о </a:t>
            </a:r>
            <a:r>
              <a:rPr lang="ru-RU" sz="2300" dirty="0" err="1"/>
              <a:t>внутришкольных</a:t>
            </a:r>
            <a:r>
              <a:rPr lang="ru-RU" sz="2300" dirty="0"/>
              <a:t> правилах поведения, правилах безопасности и т.д.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sz="2300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506" name="Заголовок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714375"/>
          </a:xfrm>
        </p:spPr>
        <p:txBody>
          <a:bodyPr/>
          <a:lstStyle/>
          <a:p>
            <a:r>
              <a:rPr lang="ru-RU" sz="1800" smtClean="0"/>
              <a:t>Требования к доступности зданий и помещений </a:t>
            </a:r>
            <a:br>
              <a:rPr lang="ru-RU" sz="1800" smtClean="0"/>
            </a:br>
            <a:r>
              <a:rPr lang="ru-RU" sz="1800" smtClean="0"/>
              <a:t>для детей с разной нозологией (школы)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635</TotalTime>
  <Words>1918</Words>
  <Application>Microsoft Office PowerPoint</Application>
  <PresentationFormat>Экран (4:3)</PresentationFormat>
  <Paragraphs>130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Волна</vt:lpstr>
      <vt:lpstr>Семинар-совещание с базовыми площадками по формированию безбарьерной универсальной среды для детей с ОВЗ</vt:lpstr>
      <vt:lpstr>Понятия доступной, безбарьерной, универсальной среды </vt:lpstr>
      <vt:lpstr>Документы, регламентирующие требования к безбарьерной универсальной среде</vt:lpstr>
      <vt:lpstr>Документы:</vt:lpstr>
      <vt:lpstr>Документы:</vt:lpstr>
      <vt:lpstr>Требования к доступности зданий и помещений  для детей с разной нозологией (детские сады)</vt:lpstr>
      <vt:lpstr>Требования к доступности зданий и помещений  для детей с разной нозологией (школы) </vt:lpstr>
      <vt:lpstr>Требования к доступности зданий и помещений  для детей с разной нозологией (детские сады)</vt:lpstr>
      <vt:lpstr>Требования к доступности зданий и помещений  для детей с разной нозологией (школы)</vt:lpstr>
      <vt:lpstr>Требования к доступности зданий и помещений  для детей с разной нозологией (детские сады)</vt:lpstr>
      <vt:lpstr>Требования к доступности зданий и помещений  для детей с разной нозологией (школы)</vt:lpstr>
      <vt:lpstr>Оборудование санитарных узлов: </vt:lpstr>
      <vt:lpstr>Планирование работы  БП по безбарьерной универсальной среде  2019-2020 учебный год 1. Дорожная карта (план) приобретения оборудования по безбарьерной универсальной среде  2019-2020 учебный год</vt:lpstr>
      <vt:lpstr>2. Тиражирование опыта</vt:lpstr>
      <vt:lpstr>2. Тиражирование опыта</vt:lpstr>
      <vt:lpstr>Места приобретения оборудования</vt:lpstr>
      <vt:lpstr>Контакты КИМЦ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Владимировна Свиридова</dc:creator>
  <cp:lastModifiedBy>Татьяна Владимировна Свиридова</cp:lastModifiedBy>
  <cp:revision>45</cp:revision>
  <cp:lastPrinted>2019-11-14T03:40:25Z</cp:lastPrinted>
  <dcterms:created xsi:type="dcterms:W3CDTF">2019-11-05T04:29:58Z</dcterms:created>
  <dcterms:modified xsi:type="dcterms:W3CDTF">2019-11-14T03:45:06Z</dcterms:modified>
</cp:coreProperties>
</file>