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Slides/notesSlide21.xml" ContentType="application/vnd.openxmlformats-officedocument.presentationml.notesSlide+xml"/>
  <Override PartName="/ppt/notesSlides/_rels/notesSlide2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5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60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media/image1.png" ContentType="image/png"/>
  <Override PartName="/ppt/media/image2.png" ContentType="image/png"/>
  <Override PartName="/ppt/media/image34.jpeg" ContentType="image/jpeg"/>
  <Override PartName="/ppt/media/image7.jpeg" ContentType="image/jpeg"/>
  <Override PartName="/ppt/media/image30.png" ContentType="image/png"/>
  <Override PartName="/ppt/media/image19.jpeg" ContentType="image/jpeg"/>
  <Override PartName="/ppt/media/image3.png" ContentType="image/png"/>
  <Override PartName="/ppt/media/image5.jpeg" ContentType="image/jpeg"/>
  <Override PartName="/ppt/media/image28.png" ContentType="image/png"/>
  <Override PartName="/ppt/media/image32.jpeg" ContentType="image/jpeg"/>
  <Override PartName="/ppt/media/image4.png" ContentType="image/png"/>
  <Override PartName="/ppt/media/image29.jpeg" ContentType="image/jpeg"/>
  <Override PartName="/ppt/media/image31.png" ContentType="image/png"/>
  <Override PartName="/ppt/media/image6.png" ContentType="image/png"/>
  <Override PartName="/ppt/media/image11.png" ContentType="image/png"/>
  <Override PartName="/ppt/media/image27.jpeg" ContentType="image/jpeg"/>
  <Override PartName="/ppt/media/image8.png" ContentType="image/png"/>
  <Override PartName="/ppt/media/image25.jpeg" ContentType="image/jpeg"/>
  <Override PartName="/ppt/media/image9.png" ContentType="image/png"/>
  <Override PartName="/ppt/media/image13.jpeg" ContentType="image/jpeg"/>
  <Override PartName="/ppt/media/image10.png" ContentType="image/png"/>
  <Override PartName="/ppt/media/image17.jpeg" ContentType="image/jpeg"/>
  <Override PartName="/ppt/media/image12.png" ContentType="image/png"/>
  <Override PartName="/ppt/media/image14.jpeg" ContentType="image/jpeg"/>
  <Override PartName="/ppt/media/image15.png" ContentType="image/png"/>
  <Override PartName="/ppt/media/image23.jpeg" ContentType="image/jpeg"/>
  <Override PartName="/ppt/media/image16.jpeg" ContentType="image/jpeg"/>
  <Override PartName="/ppt/media/image18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4.jpeg" ContentType="image/jpeg"/>
  <Override PartName="/ppt/media/image26.jpeg" ContentType="image/jpeg"/>
  <Override PartName="/ppt/media/image33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dt" idx="1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ftr" idx="1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0" name="PlaceHolder 6"/>
          <p:cNvSpPr>
            <a:spLocks noGrp="1"/>
          </p:cNvSpPr>
          <p:nvPr>
            <p:ph type="sldNum" idx="1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1BD53DC2-1518-4974-8C6D-E222F4F35805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280" cy="3428280"/>
          </a:xfrm>
          <a:prstGeom prst="rect">
            <a:avLst/>
          </a:prstGeom>
          <a:ln w="0">
            <a:noFill/>
          </a:ln>
        </p:spPr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19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4FF3F04-3F06-4F18-B2B7-10AA3636065E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9649741-A2ED-461D-83EB-5B23309167A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7B6B25F-6880-4882-BCE9-B6AC7BCD6A1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8B1FA2D-8FEF-4AE7-A36B-9DDA2728E7B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D70E20E-B8C1-46B3-A9E6-24566FE6DFC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D02D33E-9516-4625-9C7C-9B81CE5F8F7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F14AF7D-4634-4C40-8011-37EF3A6147F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5389CF0-D767-4980-9F46-B19137921B9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896ED87-AB34-43CE-B22E-DB787170A78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71CEB4E-9E5F-4061-851B-95E6D92268E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E385FEF-0A8D-465E-9279-6616F5D6B80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1D8F531-8995-4FEB-BC14-364099B43C0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37E9F4B-0824-450D-82CD-646817A89FE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33933DD-A081-441B-8B2F-D51E54ABF33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BCC72AD-0870-4DDC-80CE-7D147FA1D61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E617D0C-0286-470B-9DC8-F02737F8C6A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855E87B-9CE9-4619-883C-57CFE1FA382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1584601-2ECC-47FC-AA4F-36E0A981F1F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F8A0B8A-5078-4702-AC21-DC3A4853EC3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769B728-0A97-4D1C-931C-91D74BEDDDB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8D756DE0-B3BB-4EFA-83CA-B20EC4FFA0D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1590288-B447-45B9-9496-038867DE199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3E933A2-541C-41D5-90F8-49513062B42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B219020-EE4B-423C-BC70-834DAC4196B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A3220CE-0E0C-4ED1-BCA1-1A71F57B506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E93A225-99C5-4D33-9871-E2473984022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16D50FF-8B3C-4712-9F12-905A2368042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FD0E6D7-A2E2-4576-91C5-A1BCA5D9018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0134351D-9604-4B81-911E-B7DC7F989FE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DBA9E52-A4E0-4AFF-AE42-C0FDA6E249F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D0CA163-5AE0-4C78-81A6-8F5CDF42245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90EE4CD5-56D6-443F-A58F-992F63DDF60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69662290-FAA2-49DC-AB37-FBE09E23410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D343843-CAC5-4065-95D2-189EF6754AD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D48F431-355B-4DE0-AE7B-C05D89C06E5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D8EA19AF-17AD-4A8D-A700-6B8DA7F21D4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781984B-91C5-4F56-A06A-42E792E5930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4C02EA8-4793-46DD-9F9F-31AF5393FD1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00FCC906-92DB-4F74-9915-0A9BC4260CD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2C14C4B-013C-48D6-B7BD-3A00BB72F84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A0FC221A-8F61-4044-93F1-7D80F243D33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51FFE7C8-9715-455D-B65F-365EF108FFB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1FA04CF-D28E-4399-961F-9DF2E2C047F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962860C8-7DF0-474C-AFC0-D9C13DAA309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26C2E423-E84A-4CCD-BB17-6A9B0333FF8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91F547B-66FA-4F6A-9C1A-2A295B8F23A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D6971F36-AC38-43C5-A8C1-99E39108731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B7FAEDE1-64C6-4566-BFB6-AA785428DC9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DCEDF496-1A9C-44A0-B26A-7B6150EAD4C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2E7880FD-41E6-45CE-B096-591F55FFFE2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64A0DE05-1479-44DD-AD56-FDBE1E17F92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CE30B603-90D4-471E-946F-74A841C19C7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39F8C309-FB73-46E2-85E4-908668B0C2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BD7C9969-90E0-45AA-8DB1-8AFFA5540A2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229418E7-5F76-4B13-97FD-F30F9AD3311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B2FA35B8-E4BD-47E7-8DF0-7DCD4815EDA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B786D2A-A247-4766-AB46-99ACE6F0DAD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7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6D04FD9-33AF-43AB-9EFE-7C0E37251DB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E40A952-33B9-496E-8832-0D4DF085BC4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E3BAE7A-87B3-4AAB-8C08-C2896F1493F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2AA3A4C-D481-4BC1-A560-DA7D033CBE9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89714" sy="89714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Пирог 6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cap="rnd" w="3175">
            <a:solidFill>
              <a:srgbClr val="d1c3a0"/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" name="Овал 7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cap="rnd" w="27305">
            <a:solidFill>
              <a:srgbClr val="fff4dd"/>
            </a:solidFill>
            <a:round/>
          </a:ln>
          <a:effectLst>
            <a:outerShdw algn="tl" blurRad="25560" dir="5400000" dist="2556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2" name="Кольцо 10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 rotWithShape="0">
            <a:gsLst>
              <a:gs pos="0">
                <a:srgbClr val="eed18e">
                  <a:alpha val="60000"/>
                </a:srgbClr>
              </a:gs>
              <a:gs pos="100000">
                <a:srgbClr val="fefaf6">
                  <a:alpha val="70196"/>
                </a:srgbClr>
              </a:gs>
            </a:gsLst>
            <a:lin ang="13500000"/>
          </a:gradFill>
          <a:ln cap="rnd" w="7350">
            <a:solidFill>
              <a:srgbClr val="c6b792"/>
            </a:solidFill>
            <a:round/>
          </a:ln>
          <a:effectLst>
            <a:outerShdw algn="tl" blurRad="12600" dir="4620322" dist="14408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3" name="Прямоугольник 11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4" name="Прямоугольник 14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20" dir="10800000" dist="3816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5" name="Овал 7"/>
          <p:cNvSpPr/>
          <p:nvPr/>
        </p:nvSpPr>
        <p:spPr>
          <a:xfrm>
            <a:off x="921600" y="1413720"/>
            <a:ext cx="209520" cy="209520"/>
          </a:xfrm>
          <a:prstGeom prst="ellipse">
            <a:avLst/>
          </a:prstGeom>
          <a:gradFill rotWithShape="0">
            <a:gsLst>
              <a:gs pos="0">
                <a:srgbClr val="daf5fe">
                  <a:alpha val="95294"/>
                </a:srgbClr>
              </a:gs>
              <a:gs pos="100000">
                <a:srgbClr val="00aad4">
                  <a:alpha val="85098"/>
                </a:srgbClr>
              </a:gs>
            </a:gsLst>
            <a:path path="circle">
              <a:fillToRect l="25000" t="12000" r="75000" b="88000"/>
            </a:path>
          </a:gradFill>
          <a:ln cap="rnd" w="2000">
            <a:solidFill>
              <a:srgbClr val="308da4">
                <a:alpha val="60000"/>
              </a:srgbClr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Gill Sans MT"/>
              <a:ea typeface="DejaVu Sans"/>
            </a:endParaRPr>
          </a:p>
        </p:txBody>
      </p:sp>
      <p:sp>
        <p:nvSpPr>
          <p:cNvPr id="6" name="Овал 8"/>
          <p:cNvSpPr/>
          <p:nvPr/>
        </p:nvSpPr>
        <p:spPr>
          <a:xfrm>
            <a:off x="1157040" y="1344960"/>
            <a:ext cx="63360" cy="63360"/>
          </a:xfrm>
          <a:prstGeom prst="ellipse">
            <a:avLst/>
          </a:prstGeom>
          <a:noFill/>
          <a:ln cap="rnd" w="12700">
            <a:solidFill>
              <a:srgbClr val="317f93">
                <a:alpha val="60000"/>
              </a:srgbClr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Gill Sans MT"/>
              <a:ea typeface="DejaVu Sans"/>
            </a:endParaRPr>
          </a:p>
        </p:txBody>
      </p:sp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ftr" idx="1"/>
          </p:nvPr>
        </p:nvSpPr>
        <p:spPr>
          <a:xfrm>
            <a:off x="5715000" y="6305400"/>
            <a:ext cx="289476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sldNum" idx="2"/>
          </p:nvPr>
        </p:nvSpPr>
        <p:spPr>
          <a:xfrm>
            <a:off x="8613720" y="6305400"/>
            <a:ext cx="45648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b5a989"/>
                </a:solidFill>
                <a:latin typeface="Gill Sans MT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fld id="{DF7C3D31-0783-411E-9737-5E23906213FA}" type="slidenum">
              <a:rPr b="0" lang="ru-RU" sz="1200" spc="-1" strike="noStrike">
                <a:solidFill>
                  <a:srgbClr val="b5a989"/>
                </a:solidFill>
                <a:latin typeface="Gill Sans MT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dt" idx="3"/>
          </p:nvPr>
        </p:nvSpPr>
        <p:spPr>
          <a:xfrm>
            <a:off x="3581280" y="6305400"/>
            <a:ext cx="213300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89714" sy="89714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ирог 6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cap="rnd" w="3175">
            <a:solidFill>
              <a:srgbClr val="d1c3a0"/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49" name="Овал 7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cap="rnd" w="27305">
            <a:solidFill>
              <a:srgbClr val="fff4dd"/>
            </a:solidFill>
            <a:round/>
          </a:ln>
          <a:effectLst>
            <a:outerShdw algn="tl" blurRad="25560" dir="5400000" dist="2556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50" name="Кольцо 10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 rotWithShape="0">
            <a:gsLst>
              <a:gs pos="0">
                <a:srgbClr val="eed18e">
                  <a:alpha val="60000"/>
                </a:srgbClr>
              </a:gs>
              <a:gs pos="100000">
                <a:srgbClr val="fefaf6">
                  <a:alpha val="70196"/>
                </a:srgbClr>
              </a:gs>
            </a:gsLst>
            <a:lin ang="13500000"/>
          </a:gradFill>
          <a:ln cap="rnd" w="7350">
            <a:solidFill>
              <a:srgbClr val="c6b792"/>
            </a:solidFill>
            <a:round/>
          </a:ln>
          <a:effectLst>
            <a:outerShdw algn="tl" blurRad="12600" dir="4620322" dist="14408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51" name="Прямоугольник 11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52" name="Прямоугольник 14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20" dir="10800000" dist="3816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53" name="PlaceHolder 1"/>
          <p:cNvSpPr>
            <a:spLocks noGrp="1"/>
          </p:cNvSpPr>
          <p:nvPr>
            <p:ph type="ftr" idx="4"/>
          </p:nvPr>
        </p:nvSpPr>
        <p:spPr>
          <a:xfrm>
            <a:off x="5715000" y="6305400"/>
            <a:ext cx="289476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ldNum" idx="5"/>
          </p:nvPr>
        </p:nvSpPr>
        <p:spPr>
          <a:xfrm>
            <a:off x="8613720" y="6305400"/>
            <a:ext cx="45648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b5a989"/>
                </a:solidFill>
                <a:latin typeface="Gill Sans MT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fld id="{EB4CCB64-3504-49C1-8FF8-4C876CDF4B5C}" type="slidenum">
              <a:rPr b="0" lang="ru-RU" sz="1200" spc="-1" strike="noStrike">
                <a:solidFill>
                  <a:srgbClr val="b5a989"/>
                </a:solidFill>
                <a:latin typeface="Gill Sans MT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dt" idx="6"/>
          </p:nvPr>
        </p:nvSpPr>
        <p:spPr>
          <a:xfrm>
            <a:off x="3581280" y="6305400"/>
            <a:ext cx="213300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89714" sy="89714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Пирог 6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cap="rnd" w="3175">
            <a:solidFill>
              <a:srgbClr val="d1c3a0"/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95" name="Овал 7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cap="rnd" w="27305">
            <a:solidFill>
              <a:srgbClr val="fff4dd"/>
            </a:solidFill>
            <a:round/>
          </a:ln>
          <a:effectLst>
            <a:outerShdw algn="tl" blurRad="25560" dir="5400000" dist="2556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96" name="Кольцо 10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 rotWithShape="0">
            <a:gsLst>
              <a:gs pos="0">
                <a:srgbClr val="eed18e">
                  <a:alpha val="60000"/>
                </a:srgbClr>
              </a:gs>
              <a:gs pos="100000">
                <a:srgbClr val="fefaf6">
                  <a:alpha val="70196"/>
                </a:srgbClr>
              </a:gs>
            </a:gsLst>
            <a:lin ang="13500000"/>
          </a:gradFill>
          <a:ln cap="rnd" w="7350">
            <a:solidFill>
              <a:srgbClr val="c6b792"/>
            </a:solidFill>
            <a:round/>
          </a:ln>
          <a:effectLst>
            <a:outerShdw algn="tl" blurRad="12600" dir="4620322" dist="14408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97" name="Прямоугольник 11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98" name="Прямоугольник 14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20" dir="10800000" dist="3816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99" name="Прямоугольник 4"/>
          <p:cNvSpPr/>
          <p:nvPr/>
        </p:nvSpPr>
        <p:spPr>
          <a:xfrm>
            <a:off x="1014840" y="0"/>
            <a:ext cx="81284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00" name="Прямоугольник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20" dir="10800000" dist="3816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01" name="PlaceHolder 1"/>
          <p:cNvSpPr>
            <a:spLocks noGrp="1"/>
          </p:cNvSpPr>
          <p:nvPr>
            <p:ph type="ftr" idx="7"/>
          </p:nvPr>
        </p:nvSpPr>
        <p:spPr>
          <a:xfrm>
            <a:off x="5715000" y="6305400"/>
            <a:ext cx="289476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sldNum" idx="8"/>
          </p:nvPr>
        </p:nvSpPr>
        <p:spPr>
          <a:xfrm>
            <a:off x="8613720" y="6305400"/>
            <a:ext cx="45648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b5a989"/>
                </a:solidFill>
                <a:latin typeface="Gill Sans MT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fld id="{A5111C4A-80C9-44B1-9964-C3674EB4C370}" type="slidenum">
              <a:rPr b="0" lang="ru-RU" sz="1200" spc="-1" strike="noStrike">
                <a:solidFill>
                  <a:srgbClr val="b5a989"/>
                </a:solidFill>
                <a:latin typeface="Gill Sans MT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dt" idx="9"/>
          </p:nvPr>
        </p:nvSpPr>
        <p:spPr>
          <a:xfrm>
            <a:off x="3581280" y="6305400"/>
            <a:ext cx="213300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89714" sy="89714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Пирог 6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cap="rnd" w="3175">
            <a:solidFill>
              <a:srgbClr val="d1c3a0"/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43" name="Овал 7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cap="rnd" w="27305">
            <a:solidFill>
              <a:srgbClr val="fff4dd"/>
            </a:solidFill>
            <a:round/>
          </a:ln>
          <a:effectLst>
            <a:outerShdw algn="tl" blurRad="25560" dir="5400000" dist="2556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44" name="Кольцо 10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 rotWithShape="0">
            <a:gsLst>
              <a:gs pos="0">
                <a:srgbClr val="eed18e">
                  <a:alpha val="60000"/>
                </a:srgbClr>
              </a:gs>
              <a:gs pos="100000">
                <a:srgbClr val="fefaf6">
                  <a:alpha val="70196"/>
                </a:srgbClr>
              </a:gs>
            </a:gsLst>
            <a:lin ang="13500000"/>
          </a:gradFill>
          <a:ln cap="rnd" w="7350">
            <a:solidFill>
              <a:srgbClr val="c6b792"/>
            </a:solidFill>
            <a:round/>
          </a:ln>
          <a:effectLst>
            <a:outerShdw algn="tl" blurRad="12600" dir="4620322" dist="14408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45" name="Прямоугольник 11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46" name="Прямоугольник 14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20" dir="10800000" dist="3816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5000"/>
          </a:bodyPr>
          <a:p>
            <a:pPr marL="410400" indent="-3078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20800" indent="-3078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31200" indent="-2736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641600" indent="-2052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052000" indent="-2052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462400" indent="-2052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2872800" indent="-2052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5000"/>
          </a:bodyPr>
          <a:p>
            <a:pPr marL="410400" indent="-3078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20800" indent="-3078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31200" indent="-2736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641600" indent="-2052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052000" indent="-2052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462400" indent="-2052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2872800" indent="-2052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ftr" idx="10"/>
          </p:nvPr>
        </p:nvSpPr>
        <p:spPr>
          <a:xfrm>
            <a:off x="5715000" y="6305400"/>
            <a:ext cx="289476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1" name="PlaceHolder 5"/>
          <p:cNvSpPr>
            <a:spLocks noGrp="1"/>
          </p:cNvSpPr>
          <p:nvPr>
            <p:ph type="sldNum" idx="11"/>
          </p:nvPr>
        </p:nvSpPr>
        <p:spPr>
          <a:xfrm>
            <a:off x="8613720" y="6305400"/>
            <a:ext cx="45648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b5a989"/>
                </a:solidFill>
                <a:latin typeface="Gill Sans MT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fld id="{D6D9AB1B-8F2A-4207-A3F9-4BD6F3AD3543}" type="slidenum">
              <a:rPr b="0" lang="ru-RU" sz="1200" spc="-1" strike="noStrike">
                <a:solidFill>
                  <a:srgbClr val="b5a989"/>
                </a:solidFill>
                <a:latin typeface="Gill Sans MT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2" name="PlaceHolder 6"/>
          <p:cNvSpPr>
            <a:spLocks noGrp="1"/>
          </p:cNvSpPr>
          <p:nvPr>
            <p:ph type="dt" idx="12"/>
          </p:nvPr>
        </p:nvSpPr>
        <p:spPr>
          <a:xfrm>
            <a:off x="3581280" y="6305400"/>
            <a:ext cx="213300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89714" sy="89714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Пирог 6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cap="rnd" w="3175">
            <a:solidFill>
              <a:srgbClr val="d1c3a0"/>
            </a:solidFill>
            <a:round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90" name="Овал 7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cap="rnd" w="27305">
            <a:solidFill>
              <a:srgbClr val="fff4dd"/>
            </a:solidFill>
            <a:round/>
          </a:ln>
          <a:effectLst>
            <a:outerShdw algn="tl" blurRad="25560" dir="5400000" dist="2556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91" name="Кольцо 10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 rotWithShape="0">
            <a:gsLst>
              <a:gs pos="0">
                <a:srgbClr val="eed18e">
                  <a:alpha val="60000"/>
                </a:srgbClr>
              </a:gs>
              <a:gs pos="100000">
                <a:srgbClr val="fefaf6">
                  <a:alpha val="70196"/>
                </a:srgbClr>
              </a:gs>
            </a:gsLst>
            <a:lin ang="13500000"/>
          </a:gradFill>
          <a:ln cap="rnd" w="7350">
            <a:solidFill>
              <a:srgbClr val="c6b792"/>
            </a:solidFill>
            <a:round/>
          </a:ln>
          <a:effectLst>
            <a:outerShdw algn="tl" blurRad="12600" dir="4620322" dist="14408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92" name="Прямоугольник 11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360" dir="5400000" dist="25560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93" name="Прямоугольник 14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20" dir="10800000" dist="3816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Gill Sans MT"/>
              <a:ea typeface="DejaVu Sans"/>
            </a:endParaRPr>
          </a:p>
        </p:txBody>
      </p:sp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ftr" idx="13"/>
          </p:nvPr>
        </p:nvSpPr>
        <p:spPr>
          <a:xfrm>
            <a:off x="5715000" y="6305400"/>
            <a:ext cx="289476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sldNum" idx="14"/>
          </p:nvPr>
        </p:nvSpPr>
        <p:spPr>
          <a:xfrm>
            <a:off x="8613720" y="6305400"/>
            <a:ext cx="45648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b5a989"/>
                </a:solidFill>
                <a:latin typeface="Gill Sans MT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fld id="{D1E1FA38-719D-481E-8CCD-50961F8B9EC5}" type="slidenum">
              <a:rPr b="0" lang="ru-RU" sz="1200" spc="-1" strike="noStrike">
                <a:solidFill>
                  <a:srgbClr val="b5a989"/>
                </a:solidFill>
                <a:latin typeface="Gill Sans MT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dt" idx="15"/>
          </p:nvPr>
        </p:nvSpPr>
        <p:spPr>
          <a:xfrm>
            <a:off x="3581280" y="6305400"/>
            <a:ext cx="2133000" cy="47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slideLayout" Target="../slideLayouts/slideLayout40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40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5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image" Target="../media/image33.jpeg"/><Relationship Id="rId3" Type="http://schemas.openxmlformats.org/officeDocument/2006/relationships/slideLayout" Target="../slideLayouts/slideLayout5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jpeg"/><Relationship Id="rId4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1432440" y="1484640"/>
            <a:ext cx="7405920" cy="2591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 fontScale="92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4300" spc="-1" strike="noStrike">
                <a:solidFill>
                  <a:srgbClr val="572314"/>
                </a:solidFill>
                <a:latin typeface="Gill Sans MT"/>
              </a:rPr>
              <a:t>Формирование ЕНГ и читательской грамотности во время исследовательских работ по физике</a:t>
            </a:r>
            <a:endParaRPr b="0" lang="ru-RU" sz="4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subTitle"/>
          </p:nvPr>
        </p:nvSpPr>
        <p:spPr>
          <a:xfrm>
            <a:off x="1043640" y="4869000"/>
            <a:ext cx="7704000" cy="768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0" bIns="45000" anchor="t">
            <a:normAutofit fontScale="93000"/>
          </a:bodyPr>
          <a:p>
            <a:pPr marL="27000"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ru-RU" sz="2600" spc="-1" strike="noStrike">
                <a:solidFill>
                  <a:srgbClr val="361309"/>
                </a:solidFill>
                <a:latin typeface="Gill Sans MT"/>
              </a:rPr>
              <a:t>учитель физики и астрономии МАОУ Гимназии № 6 Соколова Наталья Викторовна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3" name="Picture 7" descr=""/>
          <p:cNvPicPr/>
          <p:nvPr/>
        </p:nvPicPr>
        <p:blipFill>
          <a:blip r:embed="rId1"/>
          <a:stretch/>
        </p:blipFill>
        <p:spPr>
          <a:xfrm>
            <a:off x="6300360" y="116640"/>
            <a:ext cx="2701080" cy="191376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Picture 2" descr=""/>
          <p:cNvPicPr/>
          <p:nvPr/>
        </p:nvPicPr>
        <p:blipFill>
          <a:blip r:embed="rId1"/>
          <a:stretch/>
        </p:blipFill>
        <p:spPr>
          <a:xfrm>
            <a:off x="2195640" y="1268640"/>
            <a:ext cx="5609520" cy="3618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1435680" y="274320"/>
            <a:ext cx="749736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572314"/>
                </a:solidFill>
                <a:latin typeface="Gill Sans MT"/>
              </a:rPr>
              <a:t>ЛР № 1 «Определение цены деления измерительного прибора»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/>
          </p:nvPr>
        </p:nvSpPr>
        <p:spPr>
          <a:xfrm>
            <a:off x="899640" y="1523880"/>
            <a:ext cx="2735640" cy="4662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65760" indent="-283320">
              <a:lnSpc>
                <a:spcPct val="100000"/>
              </a:lnSpc>
              <a:spcBef>
                <a:spcPts val="601"/>
              </a:spcBef>
              <a:buClr>
                <a:srgbClr val="3891a7"/>
              </a:buClr>
              <a:buSzPct val="80000"/>
              <a:buFont typeface="Wingdings 2" charset="2"/>
              <a:buChar char=""/>
            </a:pPr>
            <a:r>
              <a:rPr b="0" lang="ru-RU" sz="2800" spc="-1" strike="noStrike">
                <a:solidFill>
                  <a:srgbClr val="000000"/>
                </a:solidFill>
                <a:latin typeface="Gill Sans MT"/>
              </a:rPr>
              <a:t>От чего зависит точность измерений?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8" name="Picture 4" descr=""/>
          <p:cNvPicPr/>
          <p:nvPr/>
        </p:nvPicPr>
        <p:blipFill>
          <a:blip r:embed="rId1"/>
          <a:stretch/>
        </p:blipFill>
        <p:spPr>
          <a:xfrm>
            <a:off x="3348000" y="1556640"/>
            <a:ext cx="5616000" cy="4896000"/>
          </a:xfrm>
          <a:prstGeom prst="rect">
            <a:avLst/>
          </a:prstGeom>
          <a:ln w="9525">
            <a:noFill/>
          </a:ln>
        </p:spPr>
      </p:pic>
      <p:pic>
        <p:nvPicPr>
          <p:cNvPr id="269" name="Рисунок 7" descr="C:\Users\1-11\Downloads\IMG_20180921_095939.jpg"/>
          <p:cNvPicPr/>
          <p:nvPr/>
        </p:nvPicPr>
        <p:blipFill>
          <a:blip r:embed="rId2"/>
          <a:stretch/>
        </p:blipFill>
        <p:spPr>
          <a:xfrm>
            <a:off x="395640" y="4077000"/>
            <a:ext cx="2807640" cy="1960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1403640" y="260640"/>
            <a:ext cx="7497360" cy="921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572314"/>
                </a:solidFill>
                <a:latin typeface="Gill Sans MT"/>
              </a:rPr>
              <a:t>ЛР № 2 «Определение размеров малых тел»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/>
          </p:nvPr>
        </p:nvSpPr>
        <p:spPr>
          <a:xfrm>
            <a:off x="1115640" y="980640"/>
            <a:ext cx="7272000" cy="575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430200"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Gill Sans MT"/>
              </a:rPr>
              <a:t>Можно ли уменьшить погрешность измерения? (контекст)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430200"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2" name="Picture 2" descr=""/>
          <p:cNvPicPr/>
          <p:nvPr/>
        </p:nvPicPr>
        <p:blipFill>
          <a:blip r:embed="rId1"/>
          <a:stretch/>
        </p:blipFill>
        <p:spPr>
          <a:xfrm>
            <a:off x="1475640" y="1484640"/>
            <a:ext cx="7252920" cy="494532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4300" spc="-1" strike="noStrike">
                <a:solidFill>
                  <a:srgbClr val="9e0000"/>
                </a:solidFill>
                <a:latin typeface="Gill Sans MT"/>
              </a:rPr>
              <a:t>Какие выводы можно сделать из полученных измерений?</a:t>
            </a:r>
            <a:endParaRPr b="0" lang="ru-RU" sz="43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4" name="Picture 3" descr=""/>
          <p:cNvPicPr/>
          <p:nvPr/>
        </p:nvPicPr>
        <p:blipFill>
          <a:blip r:embed="rId1"/>
          <a:stretch/>
        </p:blipFill>
        <p:spPr>
          <a:xfrm>
            <a:off x="251640" y="1772640"/>
            <a:ext cx="8341200" cy="280764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4300" spc="-1" strike="noStrike">
                <a:solidFill>
                  <a:srgbClr val="9e0000"/>
                </a:solidFill>
                <a:latin typeface="Gill Sans MT"/>
              </a:rPr>
              <a:t>Какие выводы можно сделать из полученных измерений?</a:t>
            </a:r>
            <a:endParaRPr b="0" lang="ru-RU" sz="43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6" name="Picture 3" descr=""/>
          <p:cNvPicPr/>
          <p:nvPr/>
        </p:nvPicPr>
        <p:blipFill>
          <a:blip r:embed="rId1"/>
          <a:stretch/>
        </p:blipFill>
        <p:spPr>
          <a:xfrm>
            <a:off x="179640" y="2176560"/>
            <a:ext cx="8678160" cy="278892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1043640" y="404640"/>
            <a:ext cx="7642440" cy="71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600" spc="-1" strike="noStrike">
                <a:solidFill>
                  <a:srgbClr val="572314"/>
                </a:solidFill>
                <a:latin typeface="Gill Sans MT"/>
              </a:rPr>
              <a:t>Измерение силы Архимеда на весах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8" name="Содержимое 3" descr=""/>
          <p:cNvPicPr/>
          <p:nvPr/>
        </p:nvPicPr>
        <p:blipFill>
          <a:blip r:embed="rId1"/>
          <a:stretch/>
        </p:blipFill>
        <p:spPr>
          <a:xfrm>
            <a:off x="1331640" y="1340640"/>
            <a:ext cx="7344000" cy="496800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Picture 2" descr="C:\Users\СоколоваНВ\Downloads\2023-03-14 10-15-56.JPG"/>
          <p:cNvPicPr/>
          <p:nvPr/>
        </p:nvPicPr>
        <p:blipFill>
          <a:blip r:embed="rId1"/>
          <a:stretch/>
        </p:blipFill>
        <p:spPr>
          <a:xfrm>
            <a:off x="2483640" y="260640"/>
            <a:ext cx="4607640" cy="6144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Picture 2" descr="C:\Users\СоколоваНВ\Downloads\2023-03-14 10-17-31.JPG"/>
          <p:cNvPicPr/>
          <p:nvPr/>
        </p:nvPicPr>
        <p:blipFill>
          <a:blip r:embed="rId1"/>
          <a:stretch/>
        </p:blipFill>
        <p:spPr>
          <a:xfrm>
            <a:off x="2267640" y="260640"/>
            <a:ext cx="4677120" cy="6236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Picture 2" descr=""/>
          <p:cNvPicPr/>
          <p:nvPr/>
        </p:nvPicPr>
        <p:blipFill>
          <a:blip r:embed="rId1"/>
          <a:stretch/>
        </p:blipFill>
        <p:spPr>
          <a:xfrm>
            <a:off x="2051640" y="260640"/>
            <a:ext cx="4823640" cy="6424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074440" cy="1416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c00000"/>
                </a:solidFill>
                <a:latin typeface="Gill Sans MT"/>
              </a:rPr>
              <a:t>Определение значения силы Архимеда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/>
          </p:nvPr>
        </p:nvSpPr>
        <p:spPr>
          <a:xfrm>
            <a:off x="1435680" y="1447920"/>
            <a:ext cx="7497360" cy="4799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         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Gill Sans MT"/>
              </a:rPr>
              <a:t>           </a:t>
            </a:r>
            <a:r>
              <a:rPr b="1" lang="en-US" sz="3200" spc="-1" strike="noStrike">
                <a:solidFill>
                  <a:srgbClr val="000000"/>
                </a:solidFill>
                <a:latin typeface="Gill Sans MT"/>
              </a:rPr>
              <a:t>m = 40 </a:t>
            </a:r>
            <a:r>
              <a:rPr b="1" lang="ru-RU" sz="3200" spc="-1" strike="noStrike">
                <a:solidFill>
                  <a:srgbClr val="000000"/>
                </a:solidFill>
                <a:latin typeface="Gill Sans MT"/>
              </a:rPr>
              <a:t>г = 0,040 кг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Gill Sans MT"/>
              </a:rPr>
              <a:t>          </a:t>
            </a:r>
            <a:r>
              <a:rPr b="1" lang="en-US" sz="3200" spc="-1" strike="noStrike">
                <a:solidFill>
                  <a:srgbClr val="000000"/>
                </a:solidFill>
                <a:latin typeface="Gill Sans MT"/>
              </a:rPr>
              <a:t>F = P = mg = 0,04*10 = 0,4 </a:t>
            </a:r>
            <a:r>
              <a:rPr b="1" lang="ru-RU" sz="3200" spc="-1" strike="noStrike">
                <a:solidFill>
                  <a:srgbClr val="000000"/>
                </a:solidFill>
                <a:latin typeface="Gill Sans MT"/>
              </a:rPr>
              <a:t>Н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Gill Sans MT"/>
              </a:rPr>
              <a:t>                          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Gill Sans MT"/>
              </a:rPr>
              <a:t>                             </a:t>
            </a:r>
            <a:r>
              <a:rPr b="1" lang="ru-RU" sz="3200" spc="-1" strike="noStrike">
                <a:solidFill>
                  <a:srgbClr val="00b0f0"/>
                </a:solidFill>
                <a:latin typeface="Gill Sans MT"/>
              </a:rPr>
              <a:t>или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c00000"/>
                </a:solidFill>
                <a:latin typeface="Gill Sans MT"/>
              </a:rPr>
              <a:t>  </a:t>
            </a:r>
            <a:r>
              <a:rPr b="1" lang="ru-RU" sz="3200" spc="-1" strike="noStrike">
                <a:solidFill>
                  <a:srgbClr val="c00000"/>
                </a:solidFill>
                <a:latin typeface="Gill Sans MT"/>
              </a:rPr>
              <a:t>Показания весов разделить на 100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c00000"/>
                </a:solidFill>
                <a:latin typeface="Gill Sans MT"/>
              </a:rPr>
              <a:t>         </a:t>
            </a:r>
            <a:r>
              <a:rPr b="1" lang="ru-RU" sz="3200" spc="-1" strike="noStrike">
                <a:solidFill>
                  <a:srgbClr val="c00000"/>
                </a:solidFill>
                <a:latin typeface="Gill Sans MT"/>
              </a:rPr>
              <a:t>40/100 = 0,4 Н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300" spc="-1" strike="noStrike">
                <a:solidFill>
                  <a:srgbClr val="572314"/>
                </a:solidFill>
                <a:latin typeface="Gill Sans MT"/>
              </a:rPr>
              <a:t>Естественнонаучная грамотность</a:t>
            </a:r>
            <a:endParaRPr b="0" lang="ru-RU" sz="43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5" name="Picture 3" descr=""/>
          <p:cNvPicPr/>
          <p:nvPr/>
        </p:nvPicPr>
        <p:blipFill>
          <a:blip r:embed="rId1"/>
          <a:stretch/>
        </p:blipFill>
        <p:spPr>
          <a:xfrm>
            <a:off x="1187640" y="1556640"/>
            <a:ext cx="6420600" cy="2718000"/>
          </a:xfrm>
          <a:prstGeom prst="rect">
            <a:avLst/>
          </a:prstGeom>
          <a:ln w="9525">
            <a:noFill/>
          </a:ln>
        </p:spPr>
      </p:pic>
      <p:pic>
        <p:nvPicPr>
          <p:cNvPr id="246" name="Picture 4" descr=""/>
          <p:cNvPicPr/>
          <p:nvPr/>
        </p:nvPicPr>
        <p:blipFill>
          <a:blip r:embed="rId2"/>
          <a:stretch/>
        </p:blipFill>
        <p:spPr>
          <a:xfrm>
            <a:off x="6156000" y="4149000"/>
            <a:ext cx="2410560" cy="239868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Picture 4" descr=""/>
          <p:cNvPicPr/>
          <p:nvPr/>
        </p:nvPicPr>
        <p:blipFill>
          <a:blip r:embed="rId1"/>
          <a:stretch/>
        </p:blipFill>
        <p:spPr>
          <a:xfrm>
            <a:off x="299880" y="338040"/>
            <a:ext cx="8543160" cy="618084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5" name="Таблица 1"/>
          <p:cNvGraphicFramePr/>
          <p:nvPr/>
        </p:nvGraphicFramePr>
        <p:xfrm>
          <a:off x="1475640" y="4005000"/>
          <a:ext cx="6094800" cy="1428120"/>
        </p:xfrm>
        <a:graphic>
          <a:graphicData uri="http://schemas.openxmlformats.org/drawingml/2006/table">
            <a:tbl>
              <a:tblPr/>
              <a:tblGrid>
                <a:gridCol w="708840"/>
                <a:gridCol w="2184840"/>
                <a:gridCol w="1616400"/>
                <a:gridCol w="1585080"/>
              </a:tblGrid>
              <a:tr h="360000"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15000"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15000"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315000"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61560" rIns="6156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</a:pPr>
                      <a:endParaRPr b="0" lang="ru-RU" sz="1000" spc="-1" strike="noStrike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anchor="t" marL="61560" marR="615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86" name="Rectangle 1"/>
          <p:cNvSpPr/>
          <p:nvPr/>
        </p:nvSpPr>
        <p:spPr>
          <a:xfrm>
            <a:off x="395640" y="518760"/>
            <a:ext cx="8208360" cy="56350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Цель исследования: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Calibri"/>
              </a:rPr>
              <a:t>Какое оборудование нужно для исследования: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800" spc="-1" strike="noStrike" u="sng">
                <a:solidFill>
                  <a:srgbClr val="000000"/>
                </a:solidFill>
                <a:uFillTx/>
                <a:latin typeface="Calibri"/>
                <a:ea typeface="Calibri"/>
              </a:rPr>
              <a:t>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Calibri"/>
              </a:rPr>
              <a:t>План проведения исследования: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800" spc="-1" strike="noStrike" u="sng">
                <a:solidFill>
                  <a:srgbClr val="000000"/>
                </a:solidFill>
                <a:uFillTx/>
                <a:latin typeface="Calibri"/>
                <a:ea typeface="Calibri"/>
              </a:rPr>
              <a:t>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Calibri"/>
              </a:rPr>
              <a:t>Таблица для записи результатов: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800" spc="-1" strike="noStrike" u="sng">
                <a:solidFill>
                  <a:srgbClr val="000000"/>
                </a:solidFill>
                <a:uFillTx/>
                <a:latin typeface="Calibri"/>
                <a:ea typeface="Calibri"/>
              </a:rPr>
              <a:t>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1"/>
          <p:cNvSpPr>
            <a:spLocks noGrp="1"/>
          </p:cNvSpPr>
          <p:nvPr>
            <p:ph/>
          </p:nvPr>
        </p:nvSpPr>
        <p:spPr>
          <a:xfrm>
            <a:off x="755640" y="5661360"/>
            <a:ext cx="7168680" cy="812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65760"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000000"/>
                </a:solidFill>
                <a:latin typeface="Calibri"/>
                <a:ea typeface="Calibri"/>
              </a:rPr>
              <a:t>Вывод: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365760"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Picture 3" descr=""/>
          <p:cNvPicPr/>
          <p:nvPr/>
        </p:nvPicPr>
        <p:blipFill>
          <a:blip r:embed="rId1"/>
          <a:stretch/>
        </p:blipFill>
        <p:spPr>
          <a:xfrm>
            <a:off x="251640" y="2133000"/>
            <a:ext cx="4344120" cy="3887640"/>
          </a:xfrm>
          <a:prstGeom prst="rect">
            <a:avLst/>
          </a:prstGeom>
          <a:ln w="9525">
            <a:noFill/>
          </a:ln>
        </p:spPr>
      </p:pic>
      <p:pic>
        <p:nvPicPr>
          <p:cNvPr id="289" name="Picture 4" descr=""/>
          <p:cNvPicPr/>
          <p:nvPr/>
        </p:nvPicPr>
        <p:blipFill>
          <a:blip r:embed="rId2"/>
          <a:stretch/>
        </p:blipFill>
        <p:spPr>
          <a:xfrm>
            <a:off x="4860000" y="1628640"/>
            <a:ext cx="4175640" cy="4455000"/>
          </a:xfrm>
          <a:prstGeom prst="rect">
            <a:avLst/>
          </a:prstGeom>
          <a:ln w="9525">
            <a:noFill/>
          </a:ln>
        </p:spPr>
      </p:pic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1435680" y="274320"/>
            <a:ext cx="749736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4300" spc="-1" strike="noStrike">
                <a:solidFill>
                  <a:srgbClr val="572314"/>
                </a:solidFill>
                <a:latin typeface="Gill Sans MT"/>
              </a:rPr>
              <a:t>Измерение силы Кулона</a:t>
            </a:r>
            <a:endParaRPr b="0" lang="ru-RU" sz="43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Picture 5" descr=""/>
          <p:cNvPicPr/>
          <p:nvPr/>
        </p:nvPicPr>
        <p:blipFill>
          <a:blip r:embed="rId1"/>
          <a:stretch/>
        </p:blipFill>
        <p:spPr>
          <a:xfrm>
            <a:off x="3276000" y="2565000"/>
            <a:ext cx="5688000" cy="3964680"/>
          </a:xfrm>
          <a:prstGeom prst="rect">
            <a:avLst/>
          </a:prstGeom>
          <a:ln w="9525">
            <a:noFill/>
          </a:ln>
        </p:spPr>
      </p:pic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1435680" y="274320"/>
            <a:ext cx="749736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4300" spc="-1" strike="noStrike">
                <a:solidFill>
                  <a:srgbClr val="572314"/>
                </a:solidFill>
                <a:latin typeface="Gill Sans MT"/>
              </a:rPr>
              <a:t>Измерение силы Лоренца</a:t>
            </a:r>
            <a:endParaRPr b="0" lang="ru-RU" sz="43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3" name="Picture 3" descr=""/>
          <p:cNvPicPr/>
          <p:nvPr/>
        </p:nvPicPr>
        <p:blipFill>
          <a:blip r:embed="rId2"/>
          <a:stretch/>
        </p:blipFill>
        <p:spPr>
          <a:xfrm>
            <a:off x="179640" y="1340640"/>
            <a:ext cx="3389400" cy="266364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2" descr="http://gov.cap.ru/Content2021/news/202109/02/Original/1_sentyabrya.jpg"/>
          <p:cNvPicPr/>
          <p:nvPr/>
        </p:nvPicPr>
        <p:blipFill>
          <a:blip r:embed="rId1"/>
          <a:stretch/>
        </p:blipFill>
        <p:spPr>
          <a:xfrm>
            <a:off x="1403640" y="332640"/>
            <a:ext cx="7179840" cy="5910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1043640" y="274680"/>
            <a:ext cx="7642440" cy="142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572314"/>
                </a:solidFill>
                <a:latin typeface="Gill Sans MT"/>
              </a:rPr>
              <a:t>Органическое включение исследования в учебный процесс – самый надежный путь формирования ЕНГ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8" name="Picture 4" descr="https://catherineasquithgallery.com/uploads/posts/2021-02/1613545366_104-p-kartinki-na-belom-fone-dlya-prezentatsii-117.jpg"/>
          <p:cNvPicPr/>
          <p:nvPr/>
        </p:nvPicPr>
        <p:blipFill>
          <a:blip r:embed="rId1"/>
          <a:stretch/>
        </p:blipFill>
        <p:spPr>
          <a:xfrm>
            <a:off x="5940000" y="4443480"/>
            <a:ext cx="3072240" cy="2413800"/>
          </a:xfrm>
          <a:prstGeom prst="rect">
            <a:avLst/>
          </a:prstGeom>
          <a:ln w="0">
            <a:noFill/>
          </a:ln>
        </p:spPr>
      </p:pic>
      <p:pic>
        <p:nvPicPr>
          <p:cNvPr id="249" name="Picture 2" descr=""/>
          <p:cNvPicPr/>
          <p:nvPr/>
        </p:nvPicPr>
        <p:blipFill>
          <a:blip r:embed="rId2"/>
          <a:stretch/>
        </p:blipFill>
        <p:spPr>
          <a:xfrm>
            <a:off x="539640" y="2133000"/>
            <a:ext cx="6624000" cy="330804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Содержимое 3" descr="C:\Users\User\Desktop\Новый рисунок (1).png"/>
          <p:cNvPicPr/>
          <p:nvPr/>
        </p:nvPicPr>
        <p:blipFill>
          <a:blip r:embed="rId1"/>
          <a:stretch/>
        </p:blipFill>
        <p:spPr>
          <a:xfrm>
            <a:off x="1475640" y="188640"/>
            <a:ext cx="2907720" cy="4525200"/>
          </a:xfrm>
          <a:prstGeom prst="rect">
            <a:avLst/>
          </a:prstGeom>
          <a:ln w="9525">
            <a:noFill/>
          </a:ln>
        </p:spPr>
      </p:pic>
      <p:pic>
        <p:nvPicPr>
          <p:cNvPr id="251" name="Picture 2" descr=""/>
          <p:cNvPicPr/>
          <p:nvPr/>
        </p:nvPicPr>
        <p:blipFill>
          <a:blip r:embed="rId2"/>
          <a:stretch/>
        </p:blipFill>
        <p:spPr>
          <a:xfrm>
            <a:off x="5292000" y="0"/>
            <a:ext cx="2971080" cy="4761720"/>
          </a:xfrm>
          <a:prstGeom prst="rect">
            <a:avLst/>
          </a:prstGeom>
          <a:ln w="9525">
            <a:noFill/>
          </a:ln>
        </p:spPr>
      </p:pic>
      <p:pic>
        <p:nvPicPr>
          <p:cNvPr id="252" name="Picture 3" descr=""/>
          <p:cNvPicPr/>
          <p:nvPr/>
        </p:nvPicPr>
        <p:blipFill>
          <a:blip r:embed="rId3"/>
          <a:stretch/>
        </p:blipFill>
        <p:spPr>
          <a:xfrm>
            <a:off x="2051640" y="4941000"/>
            <a:ext cx="6258600" cy="151704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4300" spc="-1" strike="noStrike">
                <a:solidFill>
                  <a:srgbClr val="572314"/>
                </a:solidFill>
                <a:latin typeface="Gill Sans MT"/>
              </a:rPr>
              <a:t>Схема цикла изучения законов физики эвристическим методом</a:t>
            </a:r>
            <a:endParaRPr b="0" lang="ru-RU" sz="43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4" name="Picture 2" descr=""/>
          <p:cNvPicPr/>
          <p:nvPr/>
        </p:nvPicPr>
        <p:blipFill>
          <a:blip r:embed="rId1"/>
          <a:stretch/>
        </p:blipFill>
        <p:spPr>
          <a:xfrm>
            <a:off x="1259640" y="1772640"/>
            <a:ext cx="7632000" cy="4465440"/>
          </a:xfrm>
          <a:prstGeom prst="rect">
            <a:avLst/>
          </a:prstGeom>
          <a:ln w="9525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Picture 2" descr=""/>
          <p:cNvPicPr/>
          <p:nvPr/>
        </p:nvPicPr>
        <p:blipFill>
          <a:blip r:embed="rId1"/>
          <a:stretch/>
        </p:blipFill>
        <p:spPr>
          <a:xfrm>
            <a:off x="899640" y="188640"/>
            <a:ext cx="4679280" cy="1755000"/>
          </a:xfrm>
          <a:prstGeom prst="rect">
            <a:avLst/>
          </a:prstGeom>
          <a:ln w="9525">
            <a:noFill/>
          </a:ln>
        </p:spPr>
      </p:pic>
      <p:sp>
        <p:nvSpPr>
          <p:cNvPr id="256" name="PlaceHolder 1"/>
          <p:cNvSpPr>
            <a:spLocks noGrp="1"/>
          </p:cNvSpPr>
          <p:nvPr>
            <p:ph/>
          </p:nvPr>
        </p:nvSpPr>
        <p:spPr>
          <a:xfrm>
            <a:off x="5353200" y="692280"/>
            <a:ext cx="3790080" cy="5433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65760" indent="0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Gill Sans MT"/>
              </a:rPr>
              <a:t>     </a:t>
            </a:r>
            <a:r>
              <a:rPr b="1" lang="ru-RU" sz="3600" spc="-1" strike="noStrike">
                <a:solidFill>
                  <a:srgbClr val="3b1d15"/>
                </a:solidFill>
                <a:latin typeface="Gill Sans MT"/>
              </a:rPr>
              <a:t>Виды деятельности в процессе научного познания – компетентности ЕНГ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7" name="Picture 3" descr=""/>
          <p:cNvPicPr/>
          <p:nvPr/>
        </p:nvPicPr>
        <p:blipFill>
          <a:blip r:embed="rId2"/>
          <a:stretch/>
        </p:blipFill>
        <p:spPr>
          <a:xfrm>
            <a:off x="899640" y="1917000"/>
            <a:ext cx="4679640" cy="4629600"/>
          </a:xfrm>
          <a:prstGeom prst="rect">
            <a:avLst/>
          </a:prstGeom>
          <a:ln w="9525">
            <a:noFill/>
          </a:ln>
        </p:spPr>
      </p:pic>
      <p:pic>
        <p:nvPicPr>
          <p:cNvPr id="258" name="Picture 2" descr="https://catherineasquithgallery.com/uploads/posts/2021-02/1613545427_148-p-kartinki-na-belom-fone-dlya-prezentatsii-167.jpg"/>
          <p:cNvPicPr/>
          <p:nvPr/>
        </p:nvPicPr>
        <p:blipFill>
          <a:blip r:embed="rId3"/>
          <a:stretch/>
        </p:blipFill>
        <p:spPr>
          <a:xfrm>
            <a:off x="5652000" y="4581000"/>
            <a:ext cx="3348000" cy="2092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1403640" y="260280"/>
            <a:ext cx="5616000" cy="4608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4000" spc="-1" strike="noStrike">
                <a:solidFill>
                  <a:srgbClr val="3b1d15"/>
                </a:solidFill>
                <a:latin typeface="Gill Sans MT"/>
              </a:rPr>
              <a:t>Дает ли материал урока возможность предлагать учащимся вопросы и задания, которые соответствуют видам деятельности, включенным в цикл научного познания?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0" name="Picture 2" descr="https://sc02.alicdn.com/kf/HTB1pfv9cQCWBuNjy0Faq6xUlXXa9/231786678/HTB1pfv9cQCWBuNjy0Faq6xUlXXa9.jpg"/>
          <p:cNvPicPr/>
          <p:nvPr/>
        </p:nvPicPr>
        <p:blipFill>
          <a:blip r:embed="rId1"/>
          <a:stretch/>
        </p:blipFill>
        <p:spPr>
          <a:xfrm>
            <a:off x="6147000" y="3717000"/>
            <a:ext cx="2996280" cy="2996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Picture 2" descr=""/>
          <p:cNvPicPr/>
          <p:nvPr/>
        </p:nvPicPr>
        <p:blipFill>
          <a:blip r:embed="rId1"/>
          <a:stretch/>
        </p:blipFill>
        <p:spPr>
          <a:xfrm>
            <a:off x="1115640" y="188640"/>
            <a:ext cx="7704000" cy="719280"/>
          </a:xfrm>
          <a:prstGeom prst="rect">
            <a:avLst/>
          </a:prstGeom>
          <a:ln w="9525">
            <a:noFill/>
          </a:ln>
        </p:spPr>
      </p:pic>
      <p:pic>
        <p:nvPicPr>
          <p:cNvPr id="262" name="Picture 2" descr=""/>
          <p:cNvPicPr/>
          <p:nvPr/>
        </p:nvPicPr>
        <p:blipFill>
          <a:blip r:embed="rId2"/>
          <a:stretch/>
        </p:blipFill>
        <p:spPr>
          <a:xfrm>
            <a:off x="395640" y="908640"/>
            <a:ext cx="8352360" cy="4520520"/>
          </a:xfrm>
          <a:prstGeom prst="rect">
            <a:avLst/>
          </a:prstGeom>
          <a:ln w="9525">
            <a:noFill/>
          </a:ln>
        </p:spPr>
      </p:pic>
      <p:pic>
        <p:nvPicPr>
          <p:cNvPr id="263" name="Picture 8" descr="https://agropolit.com/media/news/original/00/15/15054/ss-20975.jpg"/>
          <p:cNvPicPr/>
          <p:nvPr/>
        </p:nvPicPr>
        <p:blipFill>
          <a:blip r:embed="rId3"/>
          <a:stretch/>
        </p:blipFill>
        <p:spPr>
          <a:xfrm>
            <a:off x="6437520" y="4869000"/>
            <a:ext cx="2705760" cy="1724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Picture 2" descr=""/>
          <p:cNvPicPr/>
          <p:nvPr/>
        </p:nvPicPr>
        <p:blipFill>
          <a:blip r:embed="rId1"/>
          <a:stretch/>
        </p:blipFill>
        <p:spPr>
          <a:xfrm>
            <a:off x="2051640" y="158040"/>
            <a:ext cx="5209560" cy="6257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446</TotalTime>
  <Application>LibreOffice/7.5.4.2$Windows_X86_64 LibreOffice_project/36ccfdc35048b057fd9854c757a8b67ec53977b6</Application>
  <AppVersion>15.0000</AppVersion>
  <Words>201</Words>
  <Paragraphs>40</Paragraphs>
  <Company>MultiDVD Team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2022-08-25T02:59:47Z</dcterms:created>
  <dc:creator>User</dc:creator>
  <dc:description/>
  <dc:language>ru-RU</dc:language>
  <cp:lastModifiedBy/>
  <dcterms:modified xsi:type="dcterms:W3CDTF">2023-09-06T11:47:44Z</dcterms:modified>
  <cp:revision>56</cp:revision>
  <dc:subject/>
  <dc:title>Формирование ЕНГ и читательской грамотности во время исследовательских работ по физике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1</vt:r8>
  </property>
  <property fmtid="{D5CDD505-2E9C-101B-9397-08002B2CF9AE}" pid="3" name="PresentationFormat">
    <vt:lpwstr>Экран (4:3)</vt:lpwstr>
  </property>
  <property fmtid="{D5CDD505-2E9C-101B-9397-08002B2CF9AE}" pid="4" name="Slides">
    <vt:r8>24</vt:r8>
  </property>
</Properties>
</file>