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3" r:id="rId6"/>
    <p:sldId id="264" r:id="rId7"/>
    <p:sldId id="265" r:id="rId8"/>
    <p:sldId id="258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47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1322C-ED8A-4ECD-A6FA-69DE2D3E4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7375" y="57151"/>
            <a:ext cx="6381750" cy="1914524"/>
          </a:xfrm>
        </p:spPr>
        <p:txBody>
          <a:bodyPr anchor="b"/>
          <a:lstStyle>
            <a:lvl1pPr algn="ctr">
              <a:defRPr sz="6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15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ED7E32-3400-4D63-BFED-F7EBA722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ABF597-FE66-4598-B4AC-071AE4D49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93FC2A-D58C-4695-BB7B-28067B70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D38435-ED3A-49B2-A1B0-45344B5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D4F97E-BB43-484A-BA19-6A2EBD84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B49CCF6-3D19-4EB9-AFB8-297CB3B7E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1F4BD9-1E3B-4D78-A3A9-F8F93E09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2A7E5B-326A-4F8F-ACD5-8AE74D94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44D203-10B9-409B-9711-D84BF169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9DA813-D245-43C7-9E33-F6E817DF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53B7DA-E319-400B-AA9B-2BF4C8459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782"/>
            <a:ext cx="12191998" cy="174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FF3935-A434-465C-B9C4-DC327A50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252B50-0116-471A-9C04-BCCADDF6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770339-FAF9-498C-B112-4A60E00F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308909-539D-4600-847F-6DD98C40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4E6230-4D46-4EC2-99E9-67BAB7DE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173BB3-25A3-42A8-81F0-EDBFAE19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4F1FB1-E185-4D23-92C9-2D1E4943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6E4436-E7BF-474E-BB77-6081CD5B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D872B4-84E7-41A6-863E-5D1C6FFD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BDF55D-302C-4B2D-9377-EA9DDFCB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0B21E-CBE4-4267-B2D2-E7B8E02F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FF5A11-828B-417B-8A8D-B544ED1C0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6E6440-96F1-45E0-907A-15E087064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4E7227-0CB9-412A-A11F-E1B32D98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F3B9F6-5585-4264-AF7E-DEBB3C7F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C4D860-ACFD-41E7-BBF7-328940BC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5B3FA3-2757-4B19-8D0E-9506EBB2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48CB63-0F73-4DF4-96A6-D9894807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E4BDF7-24D6-41B9-89D6-563456F2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61A751-76FB-4300-A139-9F1A78A06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87F38A7-921B-4A3E-898C-700E0299F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CD0D85B-D00A-4226-9C2E-167EDEEE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637F47E-403D-45B2-96DA-7A676FC5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3736EB3-1E9F-487F-90BD-FC7C0B8F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69549-E5C0-42C0-A125-62F0DB1A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CD6EA74-2DB6-4C85-A774-8D3D0EF0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956DFE1-31C1-46AF-9F17-14DD5783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D15E1F8-888C-4052-B32C-6B59919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AB2AA3C-7617-4A5C-83C8-413BFDDD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89C991C-305B-4491-9089-CE568051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3C3D20-B31E-49AE-96F7-F7C53B64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4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495679-44D7-4E94-B377-3183B76B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E04AC0-4202-48D3-8290-44D86E31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F305F81-1C0E-472B-8ABC-49AED6E3A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BA60D0-3C90-4B89-A8A3-BF015E7C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B08EFA-899F-4165-BBD2-AEDB9A0B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C86E68-9658-468F-A491-661A5836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4B6274-2366-42CD-A76A-CC782641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D7A5CF4-6453-4B0A-9CC9-6657955E1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F770C8-D2AF-4CF6-946D-E813B06D6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9AF9A8-A912-4908-AEE0-953F8E5C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020335-B526-49FD-A098-81715857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2DF3E27-CED9-4DBF-B26D-A1B6CBB1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B69574-7D6B-4C65-8746-02BAF59D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516DE8-8901-4262-880F-C11A0BEE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2F08F9-9DC9-4268-841F-EE5D3AE63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136D-E666-4423-9676-90C482C180B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7046A8-8E79-40FB-96E2-42CEFFC02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859F98-2616-4E4D-8880-C3F1F7C05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xmlns="" id="{4348BB99-0BFF-41BD-9D9D-8FB5F13260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chitatelskaya-gramotnost/" TargetMode="External"/><Relationship Id="rId2" Type="http://schemas.openxmlformats.org/officeDocument/2006/relationships/hyperlink" Target="http://skiv.instrao.ru/support/demonstratsionnye-materialya/chitatelskaya-gramotnost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media.lpgenerator.ru/uploads/2022/10/31/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DD2745-47F1-4C93-8E11-ADC46197A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1805" y="2785928"/>
            <a:ext cx="6930195" cy="200826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КОНТЕКСТНЫЕ ЗАДАНИЯ –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ИНСТРУМЕНТ РАЗВИТИЯ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 ДИАГНОСТИКИ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ЧИТАТЕЛЬСКОЙ ГРАМОТНОСТИ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8DD2745-47F1-4C93-8E11-ADC46197A5FF}"/>
              </a:ext>
            </a:extLst>
          </p:cNvPr>
          <p:cNvSpPr txBox="1">
            <a:spLocks/>
          </p:cNvSpPr>
          <p:nvPr/>
        </p:nvSpPr>
        <p:spPr>
          <a:xfrm>
            <a:off x="5091869" y="4502209"/>
            <a:ext cx="6930195" cy="2008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Черемных Ольга Григорьевна</a:t>
            </a:r>
          </a:p>
          <a:p>
            <a:pPr algn="r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аведующий библиотекой </a:t>
            </a:r>
          </a:p>
          <a:p>
            <a:pPr algn="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СШ № 56</a:t>
            </a:r>
            <a:endParaRPr lang="ru-RU" sz="2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0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B0DF345-395E-4A9C-ABD7-53C13642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    «ДИАГНОСТИКА»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 «ФУНКЦИОНАЛЬНАЯ ГРАМОТНОСТЬ»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PISA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0C0A6-FB65-4ED1-AAD2-0F995C8E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C24296-7B5C-41E1-AF5E-92E14428B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31" y="2623560"/>
            <a:ext cx="5695238" cy="2640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Задани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я исследования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PISA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- инструмент диагностики уровня сформированности функциональной грамотности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EAFAFB-1E8B-4790-AB92-1C825C521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79713" y="1996541"/>
            <a:ext cx="39528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EE0525-2012-4B8F-B372-F16F023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0DF345-395E-4A9C-ABD7-53C13642F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Читательская грамотность —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способность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жизни». </a:t>
            </a:r>
          </a:p>
        </p:txBody>
      </p:sp>
    </p:spTree>
    <p:extLst>
      <p:ext uri="{BB962C8B-B14F-4D97-AF65-F5344CB8AC3E}">
        <p14:creationId xmlns:p14="http://schemas.microsoft.com/office/powerpoint/2010/main" val="20916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4EE3A-B3D2-4071-800D-DD485185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61" y="479981"/>
            <a:ext cx="9753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оценки читательской грамотности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Находить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извлекать информацию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Интегрировать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интерпретировать информацию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Осмысливать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оценивать содержание и форму текста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Использовать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информацию из текста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7D00EF8-B992-4614-A9E5-F14FC8B45E00}"/>
              </a:ext>
            </a:extLst>
          </p:cNvPr>
          <p:cNvGrpSpPr/>
          <p:nvPr/>
        </p:nvGrpSpPr>
        <p:grpSpPr>
          <a:xfrm>
            <a:off x="945196" y="4833561"/>
            <a:ext cx="1493822" cy="1334729"/>
            <a:chOff x="305948" y="2849828"/>
            <a:chExt cx="2348079" cy="2967903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89AECD8E-ACB0-4502-B24A-29F92DEC857B}"/>
                </a:ext>
              </a:extLst>
            </p:cNvPr>
            <p:cNvGrpSpPr/>
            <p:nvPr/>
          </p:nvGrpSpPr>
          <p:grpSpPr>
            <a:xfrm>
              <a:off x="305948" y="2849828"/>
              <a:ext cx="2222793" cy="2222793"/>
              <a:chOff x="305948" y="2849828"/>
              <a:chExt cx="2222793" cy="2222793"/>
            </a:xfrm>
          </p:grpSpPr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xmlns="" id="{D0F8FB16-59AB-4393-AEBB-DA37EE07CFE2}"/>
                  </a:ext>
                </a:extLst>
              </p:cNvPr>
              <p:cNvSpPr/>
              <p:nvPr/>
            </p:nvSpPr>
            <p:spPr>
              <a:xfrm>
                <a:off x="305948" y="2849828"/>
                <a:ext cx="2222793" cy="22227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xmlns="" id="{69F27451-4D99-4633-B718-6FB719962137}"/>
                  </a:ext>
                </a:extLst>
              </p:cNvPr>
              <p:cNvSpPr/>
              <p:nvPr/>
            </p:nvSpPr>
            <p:spPr>
              <a:xfrm>
                <a:off x="975667" y="3038724"/>
                <a:ext cx="1364177" cy="1103992"/>
              </a:xfrm>
              <a:prstGeom prst="ellipse">
                <a:avLst/>
              </a:prstGeom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AD63CE3-62C2-4A0A-B61D-6F7F57D4E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16470" y="3413473"/>
              <a:ext cx="1080000" cy="1080000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8A13C02B-44E3-4BD4-9E1A-D6368776A32F}"/>
                </a:ext>
              </a:extLst>
            </p:cNvPr>
            <p:cNvSpPr/>
            <p:nvPr/>
          </p:nvSpPr>
          <p:spPr>
            <a:xfrm>
              <a:off x="431234" y="5509954"/>
              <a:ext cx="22227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B3ACDADB-178D-4A73-8CED-7EB88D4B2BC3}"/>
              </a:ext>
            </a:extLst>
          </p:cNvPr>
          <p:cNvGrpSpPr/>
          <p:nvPr/>
        </p:nvGrpSpPr>
        <p:grpSpPr>
          <a:xfrm>
            <a:off x="3288526" y="4712211"/>
            <a:ext cx="1381931" cy="1427043"/>
            <a:chOff x="3704997" y="2849828"/>
            <a:chExt cx="2228793" cy="2967904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21FDC96E-F5F5-44AA-946B-C82445590A19}"/>
                </a:ext>
              </a:extLst>
            </p:cNvPr>
            <p:cNvGrpSpPr/>
            <p:nvPr/>
          </p:nvGrpSpPr>
          <p:grpSpPr>
            <a:xfrm>
              <a:off x="3704997" y="2849828"/>
              <a:ext cx="2222793" cy="2222793"/>
              <a:chOff x="451902" y="2849828"/>
              <a:chExt cx="2222793" cy="2222793"/>
            </a:xfrm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xmlns="" id="{528CBA54-0C13-4A25-B1BF-D180CBC002E1}"/>
                  </a:ext>
                </a:extLst>
              </p:cNvPr>
              <p:cNvSpPr/>
              <p:nvPr/>
            </p:nvSpPr>
            <p:spPr>
              <a:xfrm>
                <a:off x="451902" y="2849828"/>
                <a:ext cx="2222793" cy="2222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xmlns="" id="{F6AF9666-1DB5-42EB-8DAB-1B7D9EAA5A00}"/>
                  </a:ext>
                </a:extLst>
              </p:cNvPr>
              <p:cNvSpPr/>
              <p:nvPr/>
            </p:nvSpPr>
            <p:spPr>
              <a:xfrm>
                <a:off x="640797" y="3038723"/>
                <a:ext cx="1845001" cy="18450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BCFD8CB6-69A5-42E2-B7B6-18B74AD97C78}"/>
                </a:ext>
              </a:extLst>
            </p:cNvPr>
            <p:cNvSpPr/>
            <p:nvPr/>
          </p:nvSpPr>
          <p:spPr>
            <a:xfrm>
              <a:off x="3710997" y="5509955"/>
              <a:ext cx="22227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41D17AF0-45A2-46CF-8689-6C0BC737A097}"/>
                </a:ext>
              </a:extLst>
            </p:cNvPr>
            <p:cNvSpPr/>
            <p:nvPr/>
          </p:nvSpPr>
          <p:spPr>
            <a:xfrm>
              <a:off x="3848219" y="514094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b="1" dirty="0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33D8FA98-D8AB-4623-9C32-60CEF0493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 flipH="1">
              <a:off x="4276395" y="3421223"/>
              <a:ext cx="1080000" cy="1080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1B6EBF5C-C16E-486D-B476-E6590DC3676D}"/>
              </a:ext>
            </a:extLst>
          </p:cNvPr>
          <p:cNvGrpSpPr/>
          <p:nvPr/>
        </p:nvGrpSpPr>
        <p:grpSpPr>
          <a:xfrm>
            <a:off x="5974577" y="4712211"/>
            <a:ext cx="1408906" cy="1137224"/>
            <a:chOff x="6978640" y="2845719"/>
            <a:chExt cx="2222793" cy="2222793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320A62F2-BA4E-4838-8A11-B6132B5DE27D}"/>
                </a:ext>
              </a:extLst>
            </p:cNvPr>
            <p:cNvGrpSpPr/>
            <p:nvPr/>
          </p:nvGrpSpPr>
          <p:grpSpPr>
            <a:xfrm>
              <a:off x="6978640" y="2845719"/>
              <a:ext cx="2222793" cy="2222793"/>
              <a:chOff x="472453" y="2845719"/>
              <a:chExt cx="2222793" cy="2222793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31D5F9AE-D00A-4BFE-9E4B-031005A07068}"/>
                  </a:ext>
                </a:extLst>
              </p:cNvPr>
              <p:cNvSpPr/>
              <p:nvPr/>
            </p:nvSpPr>
            <p:spPr>
              <a:xfrm>
                <a:off x="472453" y="2845719"/>
                <a:ext cx="2222793" cy="2222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28DE11EB-7853-422A-96BB-5F94929B4C5B}"/>
                  </a:ext>
                </a:extLst>
              </p:cNvPr>
              <p:cNvSpPr/>
              <p:nvPr/>
            </p:nvSpPr>
            <p:spPr>
              <a:xfrm>
                <a:off x="661348" y="3034614"/>
                <a:ext cx="1845001" cy="18450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743B76C0-5A4C-4521-91FA-0AB305A34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 flipH="1">
              <a:off x="7550035" y="3413780"/>
              <a:ext cx="1080000" cy="108000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51A6C121-4D23-40AC-9F9A-584CE300A3E0}"/>
              </a:ext>
            </a:extLst>
          </p:cNvPr>
          <p:cNvGrpSpPr/>
          <p:nvPr/>
        </p:nvGrpSpPr>
        <p:grpSpPr>
          <a:xfrm>
            <a:off x="8602973" y="4782120"/>
            <a:ext cx="1225744" cy="1624193"/>
            <a:chOff x="10217181" y="2853743"/>
            <a:chExt cx="2225343" cy="2975349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D7355DB9-2BD8-4ECE-B9B4-C064DE41A17C}"/>
                </a:ext>
              </a:extLst>
            </p:cNvPr>
            <p:cNvGrpSpPr/>
            <p:nvPr/>
          </p:nvGrpSpPr>
          <p:grpSpPr>
            <a:xfrm>
              <a:off x="10219731" y="2853743"/>
              <a:ext cx="2222793" cy="2222793"/>
              <a:chOff x="460455" y="2844184"/>
              <a:chExt cx="2222793" cy="2222793"/>
            </a:xfrm>
          </p:grpSpPr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xmlns="" id="{15366E8F-EC21-48FF-A652-B2D0E81655D9}"/>
                  </a:ext>
                </a:extLst>
              </p:cNvPr>
              <p:cNvSpPr/>
              <p:nvPr/>
            </p:nvSpPr>
            <p:spPr>
              <a:xfrm>
                <a:off x="460455" y="2844184"/>
                <a:ext cx="2222793" cy="222279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xmlns="" id="{31D70ECE-B17E-4C02-BEFE-2FCE701A6376}"/>
                  </a:ext>
                </a:extLst>
              </p:cNvPr>
              <p:cNvSpPr/>
              <p:nvPr/>
            </p:nvSpPr>
            <p:spPr>
              <a:xfrm>
                <a:off x="649350" y="3033079"/>
                <a:ext cx="1845001" cy="18450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dir="2520000" sx="114000" sy="114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27B3BB4E-00D7-4566-8101-B3C3B46CA696}"/>
                </a:ext>
              </a:extLst>
            </p:cNvPr>
            <p:cNvSpPr/>
            <p:nvPr/>
          </p:nvSpPr>
          <p:spPr>
            <a:xfrm>
              <a:off x="10217181" y="5521315"/>
              <a:ext cx="22227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02C38E3E-9D4C-4749-A928-34B54E16922D}"/>
                </a:ext>
              </a:extLst>
            </p:cNvPr>
            <p:cNvSpPr/>
            <p:nvPr/>
          </p:nvSpPr>
          <p:spPr>
            <a:xfrm>
              <a:off x="10310765" y="514775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b="1" dirty="0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C6704046-7BFB-4540-8C1E-66A43DE66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 flipH="1">
              <a:off x="10816350" y="3417388"/>
              <a:ext cx="1080000" cy="1080000"/>
            </a:xfrm>
            <a:prstGeom prst="rect">
              <a:avLst/>
            </a:prstGeom>
          </p:spPr>
        </p:pic>
      </p:grpSp>
      <p:sp>
        <p:nvSpPr>
          <p:cNvPr id="36" name="Объект 5">
            <a:extLst>
              <a:ext uri="{FF2B5EF4-FFF2-40B4-BE49-F238E27FC236}">
                <a16:creationId xmlns:a16="http://schemas.microsoft.com/office/drawing/2014/main" xmlns="" id="{C629A163-C372-452F-83AA-FAF484F6C8DA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5DB742-2A35-4DB9-85C5-02C12840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77" y="1665838"/>
            <a:ext cx="9753600" cy="86007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заданиям в PISA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C629A163-C372-452F-83AA-FAF484F6C8DA}"/>
              </a:ext>
            </a:extLst>
          </p:cNvPr>
          <p:cNvSpPr txBox="1">
            <a:spLocks/>
          </p:cNvSpPr>
          <p:nvPr/>
        </p:nvSpPr>
        <p:spPr>
          <a:xfrm>
            <a:off x="588475" y="3024759"/>
            <a:ext cx="10900372" cy="207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2"/>
              </a:rPr>
              <a:t>Демонстрационные материалы</a:t>
            </a:r>
            <a:endParaRPr lang="ru-RU" sz="48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3"/>
              </a:rPr>
              <a:t>Банк заданий</a:t>
            </a:r>
            <a:endParaRPr lang="ru-RU" sz="48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55DB742-2A35-4DB9-85C5-02C1284079BF}"/>
              </a:ext>
            </a:extLst>
          </p:cNvPr>
          <p:cNvSpPr txBox="1">
            <a:spLocks/>
          </p:cNvSpPr>
          <p:nvPr/>
        </p:nvSpPr>
        <p:spPr>
          <a:xfrm>
            <a:off x="786142" y="2429642"/>
            <a:ext cx="9753600" cy="86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0" dirty="0" smtClean="0">
                <a:solidFill>
                  <a:schemeClr val="tx2">
                    <a:lumMod val="75000"/>
                  </a:schemeClr>
                </a:solidFill>
              </a:rPr>
              <a:t>Требования к тексту</a:t>
            </a:r>
            <a:br>
              <a:rPr lang="ru-RU" sz="16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6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0561" r="2055" b="75710"/>
          <a:stretch/>
        </p:blipFill>
        <p:spPr bwMode="auto">
          <a:xfrm>
            <a:off x="380246" y="5404919"/>
            <a:ext cx="11461687" cy="9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4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3B5309-E3B5-40D7-BCB7-8AD6BD63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Таксономия Блума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16DCB5E-6E1D-4436-96E1-DB6919EB92B7}"/>
              </a:ext>
            </a:extLst>
          </p:cNvPr>
          <p:cNvSpPr/>
          <p:nvPr/>
        </p:nvSpPr>
        <p:spPr>
          <a:xfrm>
            <a:off x="5729287" y="5715000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B228D4A-3532-488E-B05B-CAD7EFE09BD9}"/>
              </a:ext>
            </a:extLst>
          </p:cNvPr>
          <p:cNvSpPr/>
          <p:nvPr/>
        </p:nvSpPr>
        <p:spPr>
          <a:xfrm>
            <a:off x="9767887" y="5705475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031939-71EA-4DF4-95A9-FF7EF1CB2DCD}"/>
              </a:ext>
            </a:extLst>
          </p:cNvPr>
          <p:cNvSpPr txBox="1"/>
          <p:nvPr/>
        </p:nvSpPr>
        <p:spPr>
          <a:xfrm>
            <a:off x="9767887" y="5705475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3</a:t>
            </a:r>
          </a:p>
        </p:txBody>
      </p:sp>
      <p:pic>
        <p:nvPicPr>
          <p:cNvPr id="13" name="Рисунок 12" descr="Суть таксономии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8"/>
          <a:stretch/>
        </p:blipFill>
        <p:spPr bwMode="auto">
          <a:xfrm>
            <a:off x="606582" y="1497396"/>
            <a:ext cx="3483253" cy="3973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7C6D3FEC-7266-4190-8AE0-D296208AF55C}"/>
              </a:ext>
            </a:extLst>
          </p:cNvPr>
          <p:cNvSpPr/>
          <p:nvPr/>
        </p:nvSpPr>
        <p:spPr>
          <a:xfrm>
            <a:off x="1746400" y="5537870"/>
            <a:ext cx="897212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7186D8-6EC3-4BBB-81BD-CCDAEDEBD364}"/>
              </a:ext>
            </a:extLst>
          </p:cNvPr>
          <p:cNvSpPr txBox="1"/>
          <p:nvPr/>
        </p:nvSpPr>
        <p:spPr>
          <a:xfrm>
            <a:off x="1746400" y="5702929"/>
            <a:ext cx="87146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3074" name="Picture 2" descr="https://gas-kvas.com/uploads/posts/2023-01/1673453255_gas-kvas-com-p-detskii-risunok-k-skazke-kurochka-ryaba-4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2125" r="13764" b="-2125"/>
          <a:stretch/>
        </p:blipFill>
        <p:spPr bwMode="auto">
          <a:xfrm>
            <a:off x="4089835" y="1492755"/>
            <a:ext cx="3778791" cy="40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17899F-CA27-40C3-9CC0-CD67DEA74099}"/>
              </a:ext>
            </a:extLst>
          </p:cNvPr>
          <p:cNvSpPr txBox="1"/>
          <p:nvPr/>
        </p:nvSpPr>
        <p:spPr>
          <a:xfrm>
            <a:off x="5631255" y="5702929"/>
            <a:ext cx="831457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2</a:t>
            </a:r>
          </a:p>
        </p:txBody>
      </p:sp>
      <p:pic>
        <p:nvPicPr>
          <p:cNvPr id="3076" name="Picture 4" descr="https://printonic.ru/uploads/images/2016/02/22/img_56cad7b20df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66" y="1492756"/>
            <a:ext cx="3913596" cy="39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164B58-F1C8-4411-BA87-2720E4F3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заданий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54345"/>
              </p:ext>
            </p:extLst>
          </p:nvPr>
        </p:nvGraphicFramePr>
        <p:xfrm>
          <a:off x="266958" y="1089774"/>
          <a:ext cx="5640309" cy="556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417"/>
                <a:gridCol w="4207892"/>
              </a:tblGrid>
              <a:tr h="381194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Задания</a:t>
                      </a:r>
                      <a:endParaRPr lang="ru-RU" dirty="0"/>
                    </a:p>
                  </a:txBody>
                  <a:tcPr/>
                </a:tc>
              </a:tr>
              <a:tr h="469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Запоминать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Назовите всех героев сказки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Кто разбил яичко?</a:t>
                      </a:r>
                    </a:p>
                  </a:txBody>
                  <a:tcPr/>
                </a:tc>
              </a:tr>
              <a:tr h="469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Понимать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Придумать другое название сказке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Опиши, как изменялись эмоции бабки и деда</a:t>
                      </a:r>
                    </a:p>
                  </a:txBody>
                  <a:tcPr/>
                </a:tc>
              </a:tr>
              <a:tr h="469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Применять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Предложить провести любого рода эксперимент с яйцом</a:t>
                      </a:r>
                    </a:p>
                  </a:txBody>
                  <a:tcPr/>
                </a:tc>
              </a:tr>
              <a:tr h="469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Анализировать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Большое ли домашнее хозяйство было у стариков?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 скоро будет завтрак у деда и бабы?</a:t>
                      </a:r>
                    </a:p>
                  </a:txBody>
                  <a:tcPr/>
                </a:tc>
              </a:tr>
              <a:tr h="469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Оценивать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Оцените практическую ценность появления «золотого яйца»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7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Создавать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Придумать продолжение сказки</a:t>
                      </a:r>
                    </a:p>
                  </a:txBody>
                  <a:tcPr/>
                </a:tc>
              </a:tr>
              <a:tr h="45626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Контекст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Задания 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Сколько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героев в сказке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?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0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Если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предположить, что курочка Ряба наклевалась золотой руды, то в каком регионе страны могли бы жить дед и баба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?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4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Что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могло повлиять на появление золотого яйца вместо простого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?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0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физика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Какую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силу приложил мышкин хвост для того, чтобы сдвинуть яйцо (</a:t>
                      </a:r>
                      <a:r>
                        <a:rPr lang="ru-RU" sz="120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средний вес куриного яйца составляет 50 граммов)?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546125"/>
              </p:ext>
            </p:extLst>
          </p:nvPr>
        </p:nvGraphicFramePr>
        <p:xfrm>
          <a:off x="6192571" y="941561"/>
          <a:ext cx="5776112" cy="542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418"/>
                <a:gridCol w="4106694"/>
              </a:tblGrid>
              <a:tr h="316871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Задания</a:t>
                      </a:r>
                      <a:endParaRPr lang="ru-RU" dirty="0"/>
                    </a:p>
                  </a:txBody>
                  <a:tcPr/>
                </a:tc>
              </a:tr>
              <a:tr h="92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Запоминать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Кто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написал эту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сказку?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Почему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она называется русской народной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сказкой?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Перечислите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главных героев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сказки.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Перескажите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содержание сказки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0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Понимать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Кто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такой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Колобок?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чего он сделан? (запиши названия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продуктов)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какой последовательности встречались герои сказки с Колобком?(расположи их по порядку с помощью цифр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7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Применять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Установи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почему Колобок быстро катился по дорожке и от всех убегал. Представь в виде схемы  те вещи и предметы, которые могут катиться как Колобок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7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Анализировать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Почему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Колобок попался на хитрость лисы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?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7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Оценивать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Вспомните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пословицы, подходящие к этой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сказке?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Предположите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что могло бы произойти с Колобком, если бы его не съела лиса?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17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Создавать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Напиши письмо Колобку «Как надо вести себя с лисой, чтобы она не обхитрила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».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0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1FA8EA5E-FA61-4A90-814C-B130A4FCA6C1}"/>
              </a:ext>
            </a:extLst>
          </p:cNvPr>
          <p:cNvSpPr txBox="1">
            <a:spLocks/>
          </p:cNvSpPr>
          <p:nvPr/>
        </p:nvSpPr>
        <p:spPr>
          <a:xfrm>
            <a:off x="4059750" y="1877852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Контакты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52F25BCE-C20E-4CA7-921F-7286C7C0E792}"/>
              </a:ext>
            </a:extLst>
          </p:cNvPr>
          <p:cNvSpPr txBox="1">
            <a:spLocks/>
          </p:cNvSpPr>
          <p:nvPr/>
        </p:nvSpPr>
        <p:spPr>
          <a:xfrm>
            <a:off x="2788498" y="3028119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1FA8EA5E-FA61-4A90-814C-B130A4FCA6C1}"/>
              </a:ext>
            </a:extLst>
          </p:cNvPr>
          <p:cNvSpPr txBox="1">
            <a:spLocks/>
          </p:cNvSpPr>
          <p:nvPr/>
        </p:nvSpPr>
        <p:spPr>
          <a:xfrm>
            <a:off x="1855960" y="3639493"/>
            <a:ext cx="8048531" cy="2788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СШ № 56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+79135197971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Черемных Ольга Григорьевна</a:t>
            </a: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ook.56@mail.ru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202</Words>
  <Application>Microsoft Office PowerPoint</Application>
  <PresentationFormat>Произвольный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КОНТЕКСТНЫЕ ЗАДАНИЯ –  ИНСТРУМЕНТ РАЗВИТИЯ  И  ДИАГНОСТИКИ  ЧИТАТЕЛЬСКОЙ ГРАМОТНОСТИ</vt:lpstr>
      <vt:lpstr>Презентация PowerPoint</vt:lpstr>
      <vt:lpstr>Вставьте заголовок слайда</vt:lpstr>
      <vt:lpstr>Презентация PowerPoint</vt:lpstr>
      <vt:lpstr>Объект оценки читательской грамотности</vt:lpstr>
      <vt:lpstr> Требования к заданиям в PISA </vt:lpstr>
      <vt:lpstr>Таксономия Блума</vt:lpstr>
      <vt:lpstr>Разработка заданий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Владелец</cp:lastModifiedBy>
  <cp:revision>20</cp:revision>
  <dcterms:created xsi:type="dcterms:W3CDTF">2021-05-01T17:59:24Z</dcterms:created>
  <dcterms:modified xsi:type="dcterms:W3CDTF">2023-08-21T17:03:48Z</dcterms:modified>
</cp:coreProperties>
</file>