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42"/>
    <a:srgbClr val="675FFF"/>
    <a:srgbClr val="0025D8"/>
    <a:srgbClr val="EE3794"/>
    <a:srgbClr val="304761"/>
    <a:srgbClr val="3C7F88"/>
    <a:srgbClr val="47B6EE"/>
    <a:srgbClr val="3EA8D0"/>
    <a:srgbClr val="FCA7DE"/>
    <a:srgbClr val="543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822" autoAdjust="0"/>
  </p:normalViewPr>
  <p:slideViewPr>
    <p:cSldViewPr snapToGrid="0">
      <p:cViewPr>
        <p:scale>
          <a:sx n="81" d="100"/>
          <a:sy n="81" d="100"/>
        </p:scale>
        <p:origin x="-1080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7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7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7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584" y="2590800"/>
            <a:ext cx="4590288" cy="2332892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Преемственность психолого-педагогического сопровождения детей с ОВЗ «ПМПК – </a:t>
            </a:r>
            <a:r>
              <a:rPr lang="ru-RU" sz="3200" b="1" dirty="0" err="1" smtClean="0">
                <a:solidFill>
                  <a:srgbClr val="FF0000"/>
                </a:solidFill>
                <a:latin typeface="+mn-lt"/>
              </a:rPr>
              <a:t>ППк</a:t>
            </a: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»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462" y="5591908"/>
            <a:ext cx="3048000" cy="65649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>
                <a:solidFill>
                  <a:srgbClr val="675FFF"/>
                </a:solidFill>
              </a:rPr>
              <a:t>Коновалова </a:t>
            </a:r>
            <a:r>
              <a:rPr lang="ru-RU" dirty="0" smtClean="0">
                <a:solidFill>
                  <a:srgbClr val="675FFF"/>
                </a:solidFill>
              </a:rPr>
              <a:t>Е.Ю., </a:t>
            </a:r>
            <a:r>
              <a:rPr lang="ru-RU" dirty="0" err="1" smtClean="0">
                <a:solidFill>
                  <a:srgbClr val="675FFF"/>
                </a:solidFill>
              </a:rPr>
              <a:t>к.п.н</a:t>
            </a:r>
            <a:r>
              <a:rPr lang="ru-RU" dirty="0" smtClean="0">
                <a:solidFill>
                  <a:srgbClr val="675FFF"/>
                </a:solidFill>
              </a:rPr>
              <a:t>., методист МКУ КИМЦ </a:t>
            </a:r>
          </a:p>
          <a:p>
            <a:pPr algn="l"/>
            <a:endParaRPr lang="en-US" dirty="0">
              <a:solidFill>
                <a:srgbClr val="675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Взаимодействие ПМПК</a:t>
            </a:r>
            <a:r>
              <a:rPr lang="ru-RU" sz="4000" dirty="0" smtClean="0">
                <a:solidFill>
                  <a:srgbClr val="FF0000"/>
                </a:solidFill>
              </a:rPr>
              <a:t> - </a:t>
            </a:r>
            <a:r>
              <a:rPr lang="ru-RU" sz="4000" dirty="0" err="1" smtClean="0">
                <a:solidFill>
                  <a:srgbClr val="00B050"/>
                </a:solidFill>
              </a:rPr>
              <a:t>ППк</a:t>
            </a:r>
            <a:endParaRPr lang="ru-RU" sz="40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Рекомендует АОП </a:t>
            </a:r>
            <a:r>
              <a:rPr lang="ru-RU" dirty="0" smtClean="0">
                <a:solidFill>
                  <a:srgbClr val="00B050"/>
                </a:solidFill>
              </a:rPr>
              <a:t>– разрабатывает АОП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Рекомендует условия </a:t>
            </a:r>
            <a:r>
              <a:rPr lang="ru-RU" dirty="0" smtClean="0">
                <a:solidFill>
                  <a:srgbClr val="00B050"/>
                </a:solidFill>
              </a:rPr>
              <a:t>– рекомендует и создаёт условия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Мониторинг выполнения рекомендаций </a:t>
            </a:r>
            <a:r>
              <a:rPr lang="ru-RU" dirty="0" smtClean="0">
                <a:solidFill>
                  <a:schemeClr val="bg1"/>
                </a:solidFill>
              </a:rPr>
              <a:t>– </a:t>
            </a:r>
            <a:r>
              <a:rPr lang="ru-RU" dirty="0" smtClean="0">
                <a:solidFill>
                  <a:srgbClr val="00B050"/>
                </a:solidFill>
              </a:rPr>
              <a:t>контроль выполнения рекомендаций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65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>
                <a:solidFill>
                  <a:srgbClr val="005EA5"/>
                </a:solidFill>
                <a:latin typeface="Open Sans"/>
              </a:rPr>
              <a:t>Распоряжение </a:t>
            </a:r>
            <a:r>
              <a:rPr lang="ru-RU" b="1" dirty="0" err="1">
                <a:solidFill>
                  <a:srgbClr val="005EA5"/>
                </a:solidFill>
                <a:latin typeface="Open Sans"/>
              </a:rPr>
              <a:t>Минпросвещения</a:t>
            </a:r>
            <a:r>
              <a:rPr lang="ru-RU" b="1" dirty="0">
                <a:solidFill>
                  <a:srgbClr val="005EA5"/>
                </a:solidFill>
                <a:latin typeface="Open Sans"/>
              </a:rPr>
              <a:t> России от 06.08.2020 N Р-75 "Об утверждении примерного Положения об оказании логопедической помощи в организациях, осуществляющих образовательную деятельность"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24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8228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PT Serif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PT Serif"/>
              </a:rPr>
            </a:br>
            <a:r>
              <a:rPr lang="ru-RU" sz="2000" dirty="0">
                <a:solidFill>
                  <a:srgbClr val="000000"/>
                </a:solidFill>
                <a:latin typeface="PT Serif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PT Serif"/>
              </a:rPr>
            </a:br>
            <a:r>
              <a:rPr lang="ru-RU" sz="3600" b="1" dirty="0" smtClean="0">
                <a:solidFill>
                  <a:srgbClr val="000000"/>
                </a:solidFill>
                <a:latin typeface="PT Serif"/>
              </a:rPr>
              <a:t>Цель </a:t>
            </a:r>
            <a:r>
              <a:rPr lang="ru-RU" sz="3600" b="1" dirty="0">
                <a:solidFill>
                  <a:srgbClr val="000000"/>
                </a:solidFill>
                <a:latin typeface="PT Serif"/>
              </a:rPr>
              <a:t>ПМПК</a:t>
            </a:r>
            <a:br>
              <a:rPr lang="ru-RU" sz="3600" b="1" dirty="0">
                <a:solidFill>
                  <a:srgbClr val="000000"/>
                </a:solidFill>
                <a:latin typeface="PT Serif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06769"/>
            <a:ext cx="7886700" cy="477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своевременное выявление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детей с особенностями в физическом и (или) психическом развитии и (или) отклонениями в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поведении</a:t>
            </a:r>
          </a:p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 проведение комплексного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психолого-медико-педагогического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обследования детей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(далее - обследование) </a:t>
            </a:r>
            <a:endParaRPr lang="ru-RU" dirty="0" smtClean="0">
              <a:solidFill>
                <a:srgbClr val="000000"/>
              </a:solidFill>
              <a:latin typeface="PT Serif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подготовка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по результатам обследования рекомендаций по оказанию им психолого-медико-педагогической помощи и организации их обучения и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воспитания</a:t>
            </a:r>
          </a:p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подтверждение, уточнение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или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изменение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ранее данных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рекомендаций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72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solidFill>
                  <a:srgbClr val="000000"/>
                </a:solidFill>
                <a:latin typeface="PT Serif"/>
              </a:rPr>
              <a:t>В заключении комиссии</a:t>
            </a:r>
            <a:endParaRPr lang="ru-RU" sz="32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dirty="0">
                <a:solidFill>
                  <a:srgbClr val="000000"/>
                </a:solidFill>
                <a:latin typeface="PT Serif"/>
              </a:rPr>
              <a:t>обоснованные выводы </a:t>
            </a:r>
            <a:r>
              <a:rPr lang="ru-RU" b="1" i="1" u="sng" dirty="0">
                <a:solidFill>
                  <a:srgbClr val="000000"/>
                </a:solidFill>
                <a:latin typeface="PT Serif"/>
              </a:rPr>
              <a:t>о наличии либо отсутствии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у ребенка особенностей в физическом и (или) психическом развитии и (или) отклонений в поведении и наличии либо отсутствии необходимости создания условий для получения ребенком образования, коррекции нарушений развития и социальной адаптации на основе специальных педагогических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подходов</a:t>
            </a:r>
            <a:endParaRPr lang="ru-RU" dirty="0">
              <a:solidFill>
                <a:srgbClr val="000000"/>
              </a:solidFill>
              <a:latin typeface="PT Serif"/>
            </a:endParaRPr>
          </a:p>
          <a:p>
            <a:pPr fontAlgn="base"/>
            <a:r>
              <a:rPr lang="ru-RU" dirty="0">
                <a:solidFill>
                  <a:srgbClr val="000000"/>
                </a:solidFill>
                <a:latin typeface="PT Serif"/>
              </a:rPr>
              <a:t>рекомендации по определению формы получения образования, образовательной программы, которую ребенок может освоить, форм и методов психолого-медико-педагогической помощи, созданию специальных условий для получения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образования</a:t>
            </a:r>
            <a:endParaRPr lang="ru-RU" dirty="0">
              <a:solidFill>
                <a:srgbClr val="000000"/>
              </a:solidFill>
              <a:latin typeface="PT Serif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18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0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err="1" smtClean="0"/>
              <a:t>на</a:t>
            </a:r>
            <a:r>
              <a:rPr lang="ru-RU" sz="3100" dirty="0" err="1">
                <a:solidFill>
                  <a:srgbClr val="000000"/>
                </a:solidFill>
                <a:latin typeface="PT Serif"/>
              </a:rPr>
              <a:t>Направление</a:t>
            </a:r>
            <a:r>
              <a:rPr lang="ru-RU" sz="3100" dirty="0">
                <a:solidFill>
                  <a:srgbClr val="000000"/>
                </a:solidFill>
                <a:latin typeface="PT Serif"/>
              </a:rPr>
              <a:t> </a:t>
            </a:r>
            <a:r>
              <a:rPr lang="ru-RU" sz="3100" dirty="0" smtClean="0">
                <a:solidFill>
                  <a:srgbClr val="000000"/>
                </a:solidFill>
                <a:latin typeface="PT Serif"/>
              </a:rPr>
              <a:t>деятельности - </a:t>
            </a:r>
            <a:r>
              <a:rPr lang="ru-RU" sz="3100" dirty="0">
                <a:solidFill>
                  <a:srgbClr val="000000"/>
                </a:solidFill>
                <a:latin typeface="PT Serif"/>
              </a:rPr>
              <a:t>оказание консультативной </a:t>
            </a:r>
            <a:r>
              <a:rPr lang="ru-RU" sz="3100" dirty="0" smtClean="0">
                <a:solidFill>
                  <a:srgbClr val="000000"/>
                </a:solidFill>
                <a:latin typeface="PT Serif"/>
              </a:rPr>
              <a:t>помощи: </a:t>
            </a:r>
            <a:r>
              <a:rPr lang="ru-RU" sz="3200" dirty="0">
                <a:solidFill>
                  <a:srgbClr val="000000"/>
                </a:solidFill>
                <a:latin typeface="PT Serif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PT Serif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65385"/>
            <a:ext cx="7886700" cy="4711578"/>
          </a:xfrm>
        </p:spPr>
        <p:txBody>
          <a:bodyPr>
            <a:normAutofit lnSpcReduction="10000"/>
          </a:bodyPr>
          <a:lstStyle/>
          <a:p>
            <a:endParaRPr lang="ru-RU" dirty="0" smtClean="0">
              <a:solidFill>
                <a:srgbClr val="000000"/>
              </a:solidFill>
              <a:latin typeface="PT Serif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родителям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(законным представителям)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детей</a:t>
            </a:r>
          </a:p>
          <a:p>
            <a:r>
              <a:rPr lang="ru-RU" dirty="0" smtClean="0">
                <a:solidFill>
                  <a:srgbClr val="000000"/>
                </a:solidFill>
                <a:latin typeface="PT Serif"/>
              </a:rPr>
              <a:t>работникам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образовательных организаций, организаций, осуществляющих социальное обслуживание, медицинских организаций, других организаций </a:t>
            </a:r>
            <a:r>
              <a:rPr lang="ru-RU" i="1" u="sng" dirty="0">
                <a:solidFill>
                  <a:srgbClr val="000000"/>
                </a:solidFill>
                <a:latin typeface="PT Serif"/>
              </a:rPr>
              <a:t>по вопросам воспитания, обучения и коррекции нарушений развития детей с ограниченными возможностями здоровья и (или) </a:t>
            </a:r>
            <a:r>
              <a:rPr lang="ru-RU" i="1" u="sng" dirty="0" err="1">
                <a:solidFill>
                  <a:srgbClr val="000000"/>
                </a:solidFill>
                <a:latin typeface="PT Serif"/>
              </a:rPr>
              <a:t>девиантным</a:t>
            </a:r>
            <a:r>
              <a:rPr lang="ru-RU" i="1" u="sng" dirty="0">
                <a:solidFill>
                  <a:srgbClr val="000000"/>
                </a:solidFill>
                <a:latin typeface="PT Serif"/>
              </a:rPr>
              <a:t> (общественно опасным) </a:t>
            </a:r>
            <a:r>
              <a:rPr lang="ru-RU" i="1" u="sng" dirty="0" smtClean="0">
                <a:solidFill>
                  <a:srgbClr val="000000"/>
                </a:solidFill>
                <a:latin typeface="PT Serif"/>
              </a:rPr>
              <a:t>поведением</a:t>
            </a:r>
            <a:endParaRPr lang="ru-RU" i="1" u="sng" dirty="0"/>
          </a:p>
        </p:txBody>
      </p:sp>
    </p:spTree>
    <p:extLst>
      <p:ext uri="{BB962C8B-B14F-4D97-AF65-F5344CB8AC3E}">
        <p14:creationId xmlns:p14="http://schemas.microsoft.com/office/powerpoint/2010/main" val="260958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>
                <a:solidFill>
                  <a:prstClr val="white"/>
                </a:solidFill>
              </a:rPr>
              <a:t>на</a:t>
            </a:r>
            <a:r>
              <a:rPr lang="ru-RU" sz="2800" dirty="0" err="1">
                <a:solidFill>
                  <a:srgbClr val="000000"/>
                </a:solidFill>
                <a:latin typeface="PT Serif"/>
              </a:rPr>
              <a:t>Направление</a:t>
            </a:r>
            <a:r>
              <a:rPr lang="ru-RU" sz="2800" dirty="0">
                <a:solidFill>
                  <a:srgbClr val="000000"/>
                </a:solidFill>
                <a:latin typeface="PT Serif"/>
              </a:rPr>
              <a:t> деятельности </a:t>
            </a:r>
            <a:r>
              <a:rPr lang="ru-RU" sz="2800" dirty="0" smtClean="0">
                <a:solidFill>
                  <a:srgbClr val="000000"/>
                </a:solidFill>
                <a:latin typeface="PT Serif"/>
              </a:rPr>
              <a:t>- мониторинг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PT Serif"/>
              </a:rPr>
              <a:t>осуществлять мониторинг учета рекомендаций комиссии по созданию необходимых условий для обучения и воспитания детей в образовательных организациях, а также в семье (с согласия родителей (законных представителей) детей)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77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prstClr val="black"/>
                </a:solidFill>
                <a:latin typeface="Calibri"/>
              </a:rPr>
              <a:t>Психолого-педагогический консилиум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3200" dirty="0">
                <a:solidFill>
                  <a:prstClr val="black"/>
                </a:solidFill>
              </a:rPr>
              <a:t>форма </a:t>
            </a:r>
            <a:r>
              <a:rPr lang="ru-RU" sz="3200" b="1" dirty="0">
                <a:solidFill>
                  <a:srgbClr val="FF0000"/>
                </a:solidFill>
              </a:rPr>
              <a:t>взаимодействия</a:t>
            </a:r>
            <a:r>
              <a:rPr lang="ru-RU" sz="3200" dirty="0">
                <a:solidFill>
                  <a:prstClr val="black"/>
                </a:solidFill>
              </a:rPr>
              <a:t> </a:t>
            </a:r>
            <a:r>
              <a:rPr lang="ru-RU" sz="3200" dirty="0">
                <a:solidFill>
                  <a:srgbClr val="FF0000"/>
                </a:solidFill>
              </a:rPr>
              <a:t>руководящих и педагогических работников организации</a:t>
            </a:r>
            <a:r>
              <a:rPr lang="ru-RU" sz="3200" dirty="0">
                <a:solidFill>
                  <a:prstClr val="black"/>
                </a:solidFill>
              </a:rPr>
              <a:t>, осуществляющей образовательную деятельность (далее - Организации), с целью создания оптимальных условий обучения, развития, социализации и адаптации обучающихся посредством психолого-педагогического сопровождения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78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Зада</a:t>
            </a:r>
            <a:r>
              <a:rPr lang="ru-RU" dirty="0" err="1">
                <a:solidFill>
                  <a:prstClr val="black"/>
                </a:solidFill>
                <a:latin typeface="Calibri"/>
              </a:rPr>
              <a:t>Задачами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Calibri"/>
              </a:rPr>
              <a:t>ППк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Calibri"/>
              </a:rPr>
              <a:t>являются:</a:t>
            </a:r>
            <a:r>
              <a:rPr lang="ru-RU" sz="3200" dirty="0" err="1" smtClean="0"/>
              <a:t>чи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35723"/>
            <a:ext cx="7886700" cy="464124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endParaRPr lang="ru-RU" sz="25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500" dirty="0" smtClean="0">
                <a:solidFill>
                  <a:prstClr val="black"/>
                </a:solidFill>
              </a:rPr>
              <a:t>выявление </a:t>
            </a:r>
            <a:r>
              <a:rPr lang="ru-RU" sz="2500" dirty="0">
                <a:solidFill>
                  <a:srgbClr val="FF0000"/>
                </a:solidFill>
              </a:rPr>
              <a:t>трудностей</a:t>
            </a:r>
            <a:r>
              <a:rPr lang="ru-RU" sz="2500" dirty="0">
                <a:solidFill>
                  <a:prstClr val="black"/>
                </a:solidFill>
              </a:rPr>
              <a:t> в освоении образовательных программ, </a:t>
            </a:r>
            <a:r>
              <a:rPr lang="ru-RU" sz="2500" dirty="0">
                <a:solidFill>
                  <a:srgbClr val="FF0000"/>
                </a:solidFill>
              </a:rPr>
              <a:t>особенностей в развитии</a:t>
            </a:r>
            <a:r>
              <a:rPr lang="ru-RU" sz="2500" dirty="0">
                <a:solidFill>
                  <a:prstClr val="black"/>
                </a:solidFill>
              </a:rPr>
              <a:t>, </a:t>
            </a:r>
            <a:r>
              <a:rPr lang="ru-RU" sz="2500" dirty="0">
                <a:solidFill>
                  <a:srgbClr val="FF0000"/>
                </a:solidFill>
              </a:rPr>
              <a:t>социальной адаптации и поведении </a:t>
            </a:r>
            <a:r>
              <a:rPr lang="ru-RU" sz="2500" dirty="0">
                <a:solidFill>
                  <a:prstClr val="black"/>
                </a:solidFill>
              </a:rPr>
              <a:t>обучающихся для последующего принятия решений об организации психолого-педагогического сопровождения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500" dirty="0">
                <a:solidFill>
                  <a:prstClr val="black"/>
                </a:solidFill>
              </a:rPr>
              <a:t> разработка рекомендаций по организации психолого-педагогического сопровождения обучающихся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500" b="1" dirty="0">
                <a:solidFill>
                  <a:srgbClr val="FF0000"/>
                </a:solidFill>
              </a:rPr>
              <a:t>консультирование участников образовательных отношений </a:t>
            </a:r>
            <a:r>
              <a:rPr lang="ru-RU" sz="2500" dirty="0">
                <a:solidFill>
                  <a:prstClr val="black"/>
                </a:solidFill>
              </a:rPr>
              <a:t>по вопросам актуального психофизического состояния и возможностей обучающихся; содержания и оказания им психолого-педагогической помощи, создания специальных условий получения образования;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500" b="1" dirty="0">
                <a:solidFill>
                  <a:srgbClr val="FF0000"/>
                </a:solidFill>
              </a:rPr>
              <a:t>контроль за выполнением рекомендаций </a:t>
            </a:r>
            <a:r>
              <a:rPr lang="ru-RU" sz="2500" b="1" dirty="0" err="1">
                <a:solidFill>
                  <a:srgbClr val="FF0000"/>
                </a:solidFill>
              </a:rPr>
              <a:t>ППк</a:t>
            </a:r>
            <a:endParaRPr lang="ru-RU" sz="2500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36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prstClr val="black"/>
                </a:solidFill>
                <a:latin typeface="Calibri"/>
              </a:rPr>
              <a:t>Организация деятельности </a:t>
            </a:r>
            <a:r>
              <a:rPr lang="ru-RU" dirty="0" err="1">
                <a:solidFill>
                  <a:prstClr val="black"/>
                </a:solidFill>
                <a:latin typeface="Calibri"/>
              </a:rPr>
              <a:t>ППк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</a:rPr>
              <a:t>Протокол </a:t>
            </a:r>
            <a:r>
              <a:rPr lang="ru-RU" sz="2200" dirty="0" err="1">
                <a:solidFill>
                  <a:prstClr val="black"/>
                </a:solidFill>
              </a:rPr>
              <a:t>ППк</a:t>
            </a:r>
            <a:r>
              <a:rPr lang="ru-RU" sz="2200" dirty="0">
                <a:solidFill>
                  <a:prstClr val="black"/>
                </a:solidFill>
              </a:rPr>
              <a:t> оформляется </a:t>
            </a:r>
            <a:r>
              <a:rPr lang="ru-RU" sz="2200" b="1" dirty="0">
                <a:solidFill>
                  <a:srgbClr val="FF0000"/>
                </a:solidFill>
              </a:rPr>
              <a:t>не позднее пяти рабочих дней </a:t>
            </a:r>
            <a:r>
              <a:rPr lang="ru-RU" sz="2200" dirty="0">
                <a:solidFill>
                  <a:prstClr val="black"/>
                </a:solidFill>
              </a:rPr>
              <a:t>после проведения заседания и подписывается всеми участниками заседания </a:t>
            </a:r>
            <a:r>
              <a:rPr lang="ru-RU" sz="2200" dirty="0" err="1">
                <a:solidFill>
                  <a:prstClr val="black"/>
                </a:solidFill>
              </a:rPr>
              <a:t>ППк</a:t>
            </a:r>
            <a:r>
              <a:rPr lang="ru-RU" sz="2200" dirty="0">
                <a:solidFill>
                  <a:prstClr val="black"/>
                </a:solidFill>
              </a:rPr>
              <a:t>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</a:rPr>
              <a:t>Коллегиальное решение </a:t>
            </a:r>
            <a:r>
              <a:rPr lang="ru-RU" sz="2200" dirty="0" err="1">
                <a:solidFill>
                  <a:prstClr val="black"/>
                </a:solidFill>
              </a:rPr>
              <a:t>ППк</a:t>
            </a:r>
            <a:r>
              <a:rPr lang="ru-RU" sz="2200" dirty="0">
                <a:solidFill>
                  <a:prstClr val="black"/>
                </a:solidFill>
              </a:rPr>
              <a:t>, содержащее обобщенную характеристику обучающегося и рекомендации по организации психолого-педагогического сопровождения, фиксируются в заключении.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</a:rPr>
              <a:t>Заключение подписывается всеми членами </a:t>
            </a:r>
            <a:r>
              <a:rPr lang="ru-RU" sz="2200" dirty="0" err="1">
                <a:solidFill>
                  <a:prstClr val="black"/>
                </a:solidFill>
              </a:rPr>
              <a:t>ППк</a:t>
            </a:r>
            <a:r>
              <a:rPr lang="ru-RU" sz="2200" dirty="0">
                <a:solidFill>
                  <a:prstClr val="black"/>
                </a:solidFill>
              </a:rPr>
              <a:t> </a:t>
            </a:r>
            <a:r>
              <a:rPr lang="ru-RU" sz="2200" b="1" dirty="0">
                <a:solidFill>
                  <a:srgbClr val="FF0000"/>
                </a:solidFill>
              </a:rPr>
              <a:t>в день проведения заседания </a:t>
            </a:r>
            <a:r>
              <a:rPr lang="ru-RU" sz="2200" dirty="0">
                <a:solidFill>
                  <a:prstClr val="black"/>
                </a:solidFill>
              </a:rPr>
              <a:t>и содержит коллегиальный вывод с соответствующими рекомендациями, которые </a:t>
            </a:r>
            <a:r>
              <a:rPr lang="ru-RU" sz="2200" b="1" dirty="0">
                <a:solidFill>
                  <a:srgbClr val="FF0000"/>
                </a:solidFill>
              </a:rPr>
              <a:t>являются основанием для реализации психолого-педагогического сопровождения обследованного обучающегося.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200" dirty="0">
                <a:solidFill>
                  <a:prstClr val="black"/>
                </a:solidFill>
              </a:rPr>
              <a:t>Коллегиальное заключение </a:t>
            </a:r>
            <a:r>
              <a:rPr lang="ru-RU" sz="2200" dirty="0" err="1">
                <a:solidFill>
                  <a:prstClr val="black"/>
                </a:solidFill>
              </a:rPr>
              <a:t>ППк</a:t>
            </a:r>
            <a:r>
              <a:rPr lang="ru-RU" sz="2200" dirty="0">
                <a:solidFill>
                  <a:prstClr val="black"/>
                </a:solidFill>
              </a:rPr>
              <a:t> доводится до сведения родителей (законных представителей) </a:t>
            </a:r>
            <a:r>
              <a:rPr lang="ru-RU" sz="2200" b="1" dirty="0">
                <a:solidFill>
                  <a:srgbClr val="FF0000"/>
                </a:solidFill>
              </a:rPr>
              <a:t>в день проведения заседания.</a:t>
            </a:r>
          </a:p>
        </p:txBody>
      </p:sp>
    </p:spTree>
    <p:extLst>
      <p:ext uri="{BB962C8B-B14F-4D97-AF65-F5344CB8AC3E}">
        <p14:creationId xmlns:p14="http://schemas.microsoft.com/office/powerpoint/2010/main" val="2004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рекомендаций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организации</a:t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сопровождения обучающихся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ru-RU" sz="2000" dirty="0">
                <a:solidFill>
                  <a:prstClr val="black"/>
                </a:solidFill>
              </a:rPr>
              <a:t>Рекомендации </a:t>
            </a:r>
            <a:r>
              <a:rPr lang="ru-RU" sz="2000" dirty="0" err="1">
                <a:solidFill>
                  <a:prstClr val="black"/>
                </a:solidFill>
              </a:rPr>
              <a:t>ППк</a:t>
            </a:r>
            <a:r>
              <a:rPr lang="ru-RU" sz="2000" dirty="0">
                <a:solidFill>
                  <a:prstClr val="black"/>
                </a:solidFill>
              </a:rPr>
              <a:t> по организации психолого-педагогического </a:t>
            </a:r>
            <a:r>
              <a:rPr lang="ru-RU" sz="2000" dirty="0">
                <a:solidFill>
                  <a:srgbClr val="FF0000"/>
                </a:solidFill>
              </a:rPr>
              <a:t>сопровождения обучающегося с ограниченными возможностями здоровья конкретизируют, дополняют рекомендации ПМПК </a:t>
            </a:r>
            <a:r>
              <a:rPr lang="ru-RU" sz="2000" dirty="0">
                <a:solidFill>
                  <a:prstClr val="black"/>
                </a:solidFill>
              </a:rPr>
              <a:t>и могут включать в том числе: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FF0000"/>
                </a:solidFill>
              </a:rPr>
              <a:t>разработку адаптированной основной общеобразовательной программы;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FF0000"/>
                </a:solidFill>
              </a:rPr>
              <a:t>разработку индивидуального учебного плана обучающегося;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000" b="1" dirty="0">
                <a:solidFill>
                  <a:srgbClr val="FF0000"/>
                </a:solidFill>
              </a:rPr>
              <a:t>адаптацию учебных и контрольно-измерительных материалов;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ru-RU" sz="2000" dirty="0" smtClean="0">
                <a:solidFill>
                  <a:prstClr val="black"/>
                </a:solidFill>
              </a:rPr>
              <a:t>другие </a:t>
            </a:r>
            <a:r>
              <a:rPr lang="ru-RU" sz="2000" dirty="0">
                <a:solidFill>
                  <a:prstClr val="black"/>
                </a:solidFill>
              </a:rPr>
              <a:t>условия психолого-педагогического сопровождения в рамках компетенции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1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523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Преемственность психолого-педагогического сопровождения детей с ОВЗ «ПМПК – ППк»</vt:lpstr>
      <vt:lpstr>  Цель ПМПК  </vt:lpstr>
      <vt:lpstr>В заключении комиссии</vt:lpstr>
      <vt:lpstr>наНаправление деятельности - оказание консультативной помощи:  </vt:lpstr>
      <vt:lpstr>наНаправление деятельности - мониторинг</vt:lpstr>
      <vt:lpstr>Психолого-педагогический консилиум </vt:lpstr>
      <vt:lpstr>ЗадаЗадачами ППк являются:чи</vt:lpstr>
      <vt:lpstr>Организация деятельности ППк</vt:lpstr>
      <vt:lpstr>Содержание рекомендаций ППк по организации психолого-педагогического сопровождения обучающихся</vt:lpstr>
      <vt:lpstr>Взаимодействие ПМПК - ППк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1</cp:lastModifiedBy>
  <cp:revision>24</cp:revision>
  <dcterms:created xsi:type="dcterms:W3CDTF">2019-02-21T15:01:25Z</dcterms:created>
  <dcterms:modified xsi:type="dcterms:W3CDTF">2020-12-08T04:13:40Z</dcterms:modified>
</cp:coreProperties>
</file>