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58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effectLst>
                  <a:outerShdw blurRad="50800" dist="88900" dir="72600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4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6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3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4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2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6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0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2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7905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11C91-8B12-4751-8F2A-4392BD884DF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A2F7-6B03-48EA-B0D3-896CDE7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828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Преемственность «ФГОС НОО ОВЗ – ФГОС ООО»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7108" y="4091354"/>
            <a:ext cx="2713892" cy="668215"/>
          </a:xfrm>
        </p:spPr>
        <p:txBody>
          <a:bodyPr/>
          <a:lstStyle/>
          <a:p>
            <a:r>
              <a:rPr lang="ru-RU" sz="1400" dirty="0" smtClean="0"/>
              <a:t>Е.Ю. Коновалова, </a:t>
            </a:r>
            <a:r>
              <a:rPr lang="ru-RU" sz="1400" dirty="0" err="1" smtClean="0"/>
              <a:t>к.п.н</a:t>
            </a:r>
            <a:r>
              <a:rPr lang="ru-RU" sz="1400" dirty="0" smtClean="0"/>
              <a:t>., методист МКУ КИМЦ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Адаптированная основная общеобразовательная программа основного общего образования формируется с учетом психолого-педагогических особенностей развития и особых образовательных потребностей обучающихся с </a:t>
            </a:r>
            <a:r>
              <a:rPr lang="ru-RU" dirty="0" smtClean="0"/>
              <a:t>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8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Личностные результаты освоения адаптированной образовательной программы основного общего образования должны отражать: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Д</a:t>
            </a:r>
            <a:r>
              <a:rPr lang="ru-RU" u="sng" dirty="0" smtClean="0"/>
              <a:t>ля </a:t>
            </a:r>
            <a:r>
              <a:rPr lang="ru-RU" u="sng" dirty="0"/>
              <a:t>глухих, слабослышащих, позднооглохших обучающихся</a:t>
            </a:r>
            <a:r>
              <a:rPr lang="ru-RU" dirty="0"/>
              <a:t>:</a:t>
            </a:r>
          </a:p>
          <a:p>
            <a:r>
              <a:rPr lang="ru-RU" dirty="0" smtClean="0"/>
              <a:t>способность </a:t>
            </a:r>
            <a:r>
              <a:rPr lang="ru-RU" dirty="0"/>
              <a:t>к социальной адаптации и интеграции в обществе, в том числе при реализации возможностей коммуникации на основе словесной речи (включая устную коммуникацию), а также, при желании, коммуникации на основе жестовой речи с лицами, имеющими нарушения </a:t>
            </a:r>
            <a:r>
              <a:rPr lang="ru-RU" dirty="0" smtClean="0"/>
              <a:t>слуха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8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FF"/>
                </a:solidFill>
                <a:effectLst>
                  <a:outerShdw blurRad="50800" dist="50800" dir="8280000" algn="ctr" rotWithShape="0">
                    <a:srgbClr val="000000"/>
                  </a:outerShdw>
                </a:effectLst>
              </a:rPr>
              <a:t>Личностные результаты освоения адаптированной образовательной программы основного общего образования должны отражать: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Для </a:t>
            </a:r>
            <a:r>
              <a:rPr lang="ru-RU" u="sng" dirty="0"/>
              <a:t>обучающихся с нарушениями опорно-двигательного аппарата:</a:t>
            </a:r>
          </a:p>
          <a:p>
            <a:r>
              <a:rPr lang="ru-RU" dirty="0" smtClean="0"/>
              <a:t>владение </a:t>
            </a:r>
            <a:r>
              <a:rPr lang="ru-RU" dirty="0"/>
              <a:t>навыками пространственной и социально-бытовой ориентировки;</a:t>
            </a:r>
          </a:p>
          <a:p>
            <a:r>
              <a:rPr lang="ru-RU" dirty="0" smtClean="0"/>
              <a:t>умение </a:t>
            </a:r>
            <a:r>
              <a:rPr lang="ru-RU" dirty="0"/>
              <a:t>самостоятельно и безопасно передвигаться в знакомом и незнакомом пространстве с использованием специального оборудования;</a:t>
            </a:r>
          </a:p>
          <a:p>
            <a:r>
              <a:rPr lang="ru-RU" dirty="0" smtClean="0"/>
              <a:t>способность </a:t>
            </a:r>
            <a:r>
              <a:rPr lang="ru-RU" dirty="0"/>
              <a:t>к осмыслению и дифференциации картины мира, ее временно-пространственной организации;</a:t>
            </a:r>
          </a:p>
          <a:p>
            <a:r>
              <a:rPr lang="ru-RU" dirty="0" smtClean="0"/>
              <a:t>способность </a:t>
            </a:r>
            <a:r>
              <a:rPr lang="ru-RU" dirty="0"/>
              <a:t>к осмыслению социального окружения, своего места в нем, принятие соответствующих возрасту ценностей и социальных </a:t>
            </a:r>
            <a:r>
              <a:rPr lang="ru-RU" dirty="0" smtClean="0"/>
              <a:t>ролей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5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FF"/>
                </a:solidFill>
                <a:effectLst>
                  <a:outerShdw blurRad="50800" dist="50800" dir="8280000" algn="ctr" rotWithShape="0">
                    <a:srgbClr val="000000"/>
                  </a:outerShdw>
                </a:effectLst>
              </a:rPr>
              <a:t>Личностные результаты освоения адаптированной образовательной программы основного общего образования должны отражать: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11569"/>
            <a:ext cx="7886700" cy="4465394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Для </a:t>
            </a:r>
            <a:r>
              <a:rPr lang="ru-RU" u="sng" dirty="0"/>
              <a:t>обучающихся с расстройствами аутистического спектра</a:t>
            </a:r>
            <a:r>
              <a:rPr lang="ru-RU" dirty="0"/>
              <a:t>: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умения следовать отработанной системе правил поведения и взаимодействия в привычных бытовых, учебных и социальных ситуациях, удерживать границы взаимодействия;</a:t>
            </a:r>
          </a:p>
          <a:p>
            <a:r>
              <a:rPr lang="ru-RU" dirty="0" smtClean="0"/>
              <a:t>знание </a:t>
            </a:r>
            <a:r>
              <a:rPr lang="ru-RU" dirty="0"/>
              <a:t>своих предпочтений (ограничений) в бытовой сфере и сфере </a:t>
            </a:r>
            <a:r>
              <a:rPr lang="ru-RU" dirty="0" smtClean="0"/>
              <a:t>интересов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6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err="1">
                <a:effectLst/>
              </a:rPr>
              <a:t>Метапредметные</a:t>
            </a:r>
            <a:r>
              <a:rPr lang="ru-RU" sz="2800" i="1" dirty="0">
                <a:effectLst/>
              </a:rPr>
              <a:t> результаты</a:t>
            </a:r>
            <a:r>
              <a:rPr lang="ru-RU" sz="2800" dirty="0">
                <a:effectLst/>
              </a:rPr>
              <a:t> освоения адаптированной образовательной программы основного общего </a:t>
            </a:r>
            <a:r>
              <a:rPr lang="ru-RU" sz="2800" dirty="0" smtClean="0">
                <a:effectLst/>
              </a:rPr>
              <a:t>образования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/>
              <a:t>Д</a:t>
            </a:r>
            <a:r>
              <a:rPr lang="ru-RU" u="sng" dirty="0" smtClean="0"/>
              <a:t>ля </a:t>
            </a:r>
            <a:r>
              <a:rPr lang="ru-RU" u="sng" dirty="0"/>
              <a:t>глухих, слабослышащих, позднооглохших обучающихся</a:t>
            </a:r>
            <a:r>
              <a:rPr lang="ru-RU" dirty="0"/>
              <a:t>:</a:t>
            </a:r>
          </a:p>
          <a:p>
            <a:pPr marL="0" lvl="0" indent="0">
              <a:buNone/>
            </a:pPr>
            <a:r>
              <a:rPr lang="ru-RU" dirty="0"/>
              <a:t>владение навыками определения и исправления специфических ошибок (</a:t>
            </a:r>
            <a:r>
              <a:rPr lang="ru-RU" dirty="0" err="1"/>
              <a:t>аграмматизмов</a:t>
            </a:r>
            <a:r>
              <a:rPr lang="ru-RU" dirty="0"/>
              <a:t>) в письменной и устной </a:t>
            </a:r>
            <a:r>
              <a:rPr lang="ru-RU" dirty="0" smtClean="0"/>
              <a:t>речи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5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err="1">
                <a:solidFill>
                  <a:srgbClr val="FFFFFF"/>
                </a:solidFill>
                <a:effectLst/>
              </a:rPr>
              <a:t>Метапредметные</a:t>
            </a:r>
            <a:r>
              <a:rPr lang="ru-RU" sz="2400" i="1" dirty="0">
                <a:solidFill>
                  <a:srgbClr val="FFFFFF"/>
                </a:solidFill>
                <a:effectLst/>
              </a:rPr>
              <a:t> результаты</a:t>
            </a:r>
            <a:r>
              <a:rPr lang="ru-RU" sz="2400" dirty="0">
                <a:solidFill>
                  <a:srgbClr val="FFFFFF"/>
                </a:solidFill>
                <a:effectLst/>
              </a:rPr>
              <a:t> освоения адаптированной образовательной программы основного общего образования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Для </a:t>
            </a:r>
            <a:r>
              <a:rPr lang="ru-RU" u="sng" dirty="0"/>
              <a:t>обучающихся с расстройствами аутистического спектра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формирование способности планировать, контролировать и оценивать собственные учебные действия в соответствии с поставленной задачей и условиями ее реализации при сопровождающей помощи педагогического работника и организующей помощи </a:t>
            </a:r>
            <a:r>
              <a:rPr lang="ru-RU" dirty="0" err="1"/>
              <a:t>тьютора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формирование умения определять наиболее эффективные способы достижения результата при сопровождающей помощи педагогического работника и организующей помощи </a:t>
            </a:r>
            <a:r>
              <a:rPr lang="ru-RU" dirty="0" err="1"/>
              <a:t>тьютора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…………………………………………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6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7905750" cy="105336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Учёт особых </a:t>
            </a:r>
            <a:r>
              <a:rPr lang="ru-RU" sz="2400" dirty="0"/>
              <a:t>образовательных потребностей </a:t>
            </a:r>
            <a:r>
              <a:rPr lang="ru-RU" sz="2400" dirty="0" smtClean="0"/>
              <a:t>при </a:t>
            </a:r>
            <a:r>
              <a:rPr lang="ru-RU" sz="2400" dirty="0"/>
              <a:t>обучении детей слепых и слабовидящих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10399"/>
            <a:ext cx="7886700" cy="443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FFFFFF"/>
                </a:solidFill>
                <a:effectLst>
                  <a:outerShdw blurRad="50800" dist="50800" dir="8280000" algn="ctr" rotWithShape="0">
                    <a:srgbClr val="000000"/>
                  </a:outerShdw>
                </a:effectLst>
              </a:rPr>
              <a:t>Учёт особых образовательных потребностей при </a:t>
            </a:r>
            <a:r>
              <a:rPr lang="ru-RU" sz="2200" dirty="0" smtClean="0">
                <a:solidFill>
                  <a:srgbClr val="FFFFFF"/>
                </a:solidFill>
                <a:effectLst>
                  <a:outerShdw blurRad="50800" dist="50800" dir="8280000" algn="ctr" rotWithShape="0">
                    <a:srgbClr val="000000"/>
                  </a:outerShdw>
                </a:effectLst>
              </a:rPr>
              <a:t>обучении детей с НОДА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5" y="1825625"/>
            <a:ext cx="773948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5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7905750" cy="106508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FF"/>
                </a:solidFill>
                <a:effectLst>
                  <a:outerShdw blurRad="50800" dist="50800" dir="8280000" algn="ctr" rotWithShape="0">
                    <a:srgbClr val="000000"/>
                  </a:outerShdw>
                </a:effectLst>
              </a:rPr>
              <a:t>Учёт особых образовательных потребностей при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50800" dist="50800" dir="8280000" algn="ctr" rotWithShape="0">
                    <a:srgbClr val="000000"/>
                  </a:outerShdw>
                </a:effectLst>
              </a:rPr>
              <a:t>обучении глухих, слабослышащих и позднооглохших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83323"/>
            <a:ext cx="7886700" cy="47936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2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7905750" cy="114715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Учёт особых образовательных потребностей детей с РАС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5" y="1825625"/>
            <a:ext cx="773948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4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Федеральный закон </a:t>
            </a:r>
            <a:r>
              <a:rPr lang="ru-RU" sz="2800" dirty="0"/>
              <a:t>от 29 декабря 20212 года № 273 – ФЗ «Об образовании в Российской Федерации»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соответствии с частью 1 статьи 11 </a:t>
            </a:r>
            <a:r>
              <a:rPr lang="ru-RU" dirty="0" smtClean="0"/>
              <a:t>федеральные </a:t>
            </a:r>
            <a:r>
              <a:rPr lang="ru-RU" dirty="0"/>
              <a:t>государственные образовательные стандарты обеспечивают преемственность основных образовательных </a:t>
            </a:r>
            <a:r>
              <a:rPr lang="ru-RU" dirty="0" smtClean="0"/>
              <a:t>программ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Преемственность «ФГОС </a:t>
            </a:r>
            <a:r>
              <a:rPr lang="ru-RU" sz="2400" dirty="0"/>
              <a:t>НОО ОВЗ – ФГОС ООО (с изменениями</a:t>
            </a:r>
            <a:r>
              <a:rPr lang="ru-RU" sz="2400" dirty="0" smtClean="0"/>
              <a:t>)»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Преемственность в разработке АООП ООО</a:t>
            </a:r>
          </a:p>
          <a:p>
            <a:pPr marL="0" indent="0">
              <a:buNone/>
            </a:pPr>
            <a:r>
              <a:rPr lang="ru-RU" dirty="0" smtClean="0"/>
              <a:t>(принципы, подходы, учёт особых образовательных потребностей)</a:t>
            </a:r>
          </a:p>
          <a:p>
            <a:r>
              <a:rPr lang="ru-RU" dirty="0" smtClean="0"/>
              <a:t>Преемственность в психолого-педагогическом сопровождении</a:t>
            </a:r>
          </a:p>
          <a:p>
            <a:r>
              <a:rPr lang="ru-RU" dirty="0" smtClean="0"/>
              <a:t>Преемственность «учитель-учитель»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2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285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Сайт </a:t>
            </a:r>
            <a:r>
              <a:rPr lang="ru-RU" dirty="0"/>
              <a:t>http://mirpps.ru </a:t>
            </a:r>
          </a:p>
        </p:txBody>
      </p:sp>
    </p:spTree>
    <p:extLst>
      <p:ext uri="{BB962C8B-B14F-4D97-AF65-F5344CB8AC3E}">
        <p14:creationId xmlns:p14="http://schemas.microsoft.com/office/powerpoint/2010/main" val="30960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Образовательные программы разрабатываются образовательными организациями самостоятельно в соответствии с федеральными государственными образовательными стандартами и с учетом соответствующих основных примерных 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2829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Изменения </a:t>
            </a:r>
            <a:r>
              <a:rPr lang="ru-RU" sz="2800" dirty="0"/>
              <a:t>во ФГОС ООО в части обеспечения преемственности с ФГОС НОО ОВЗ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от 31 декабря 2015 г. № 1577 «О внесении изменений в федеральный государственный образовательный стандарт основного общего образования, утверждённый приказом Министерства образования и науки от 17.12.2010 г. № </a:t>
            </a:r>
            <a:r>
              <a:rPr lang="ru-RU" dirty="0" smtClean="0"/>
              <a:t>1897»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5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Программы размещены на сайте</a:t>
            </a:r>
            <a:br>
              <a:rPr lang="ru-RU" sz="3600" dirty="0"/>
            </a:br>
            <a:r>
              <a:rPr lang="en-US" sz="3600" dirty="0" smtClean="0"/>
              <a:t>https</a:t>
            </a:r>
            <a:r>
              <a:rPr lang="en-US" sz="3600" dirty="0"/>
              <a:t>://ikp-rao.ru/frk-ovz/ 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 заказу </a:t>
            </a:r>
            <a:r>
              <a:rPr lang="ru-RU" dirty="0" err="1"/>
              <a:t>Минпросвещения</a:t>
            </a:r>
            <a:r>
              <a:rPr lang="ru-RU" dirty="0"/>
              <a:t> разработаны примерные адаптированные «рабочие» общеобразовательные программы первого года обучения в основной </a:t>
            </a:r>
            <a:r>
              <a:rPr lang="ru-RU" dirty="0" smtClean="0"/>
              <a:t>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127"/>
            <a:ext cx="7905750" cy="772012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Для </a:t>
            </a:r>
            <a:r>
              <a:rPr lang="ru-RU" sz="2400" i="1" dirty="0"/>
              <a:t>ознакомления и профессионального обсуждения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5" y="1148862"/>
            <a:ext cx="7739489" cy="502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3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08" y="189280"/>
            <a:ext cx="790575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Преемственность АООП НОО – АООП ООО</a:t>
            </a:r>
            <a:endParaRPr lang="ru-RU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5" y="1676400"/>
            <a:ext cx="7739489" cy="368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8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Для организации основного общего образования обучающихся с ОВЗ в 5 классе в 2020/21 учебном году </a:t>
            </a:r>
            <a:r>
              <a:rPr lang="ru-RU" sz="2000" dirty="0" err="1" smtClean="0"/>
              <a:t>Минпросвещения</a:t>
            </a:r>
            <a:r>
              <a:rPr lang="ru-RU" sz="2000" dirty="0" smtClean="0"/>
              <a:t> </a:t>
            </a:r>
            <a:r>
              <a:rPr lang="ru-RU" sz="2000" dirty="0"/>
              <a:t>рекомендовало (письмо  от 14 августа 2020 г. № ВБ-1612/07):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Разработать основные общеобразовательные программы основного общего образования обучающихся с ОВЗ с учетом указанных выше программ.</a:t>
            </a:r>
          </a:p>
          <a:p>
            <a:pPr marL="0" indent="0">
              <a:buNone/>
            </a:pPr>
            <a:r>
              <a:rPr lang="ru-RU" dirty="0"/>
              <a:t>2. Перевести (при необходимости) обучающихся на индивидуальный учебный план, включающий:</a:t>
            </a:r>
          </a:p>
          <a:p>
            <a:pPr marL="0" indent="0">
              <a:buNone/>
            </a:pPr>
            <a:r>
              <a:rPr lang="ru-RU" dirty="0" smtClean="0"/>
              <a:t>• возможность </a:t>
            </a:r>
            <a:r>
              <a:rPr lang="ru-RU" dirty="0"/>
              <a:t>изменения сроков изучения отдельных предметов (например, иностранный язык может вводиться в более поздние сроки);</a:t>
            </a:r>
          </a:p>
          <a:p>
            <a:pPr marL="0" indent="0">
              <a:buNone/>
            </a:pPr>
            <a:r>
              <a:rPr lang="ru-RU" dirty="0" smtClean="0"/>
              <a:t>• включение </a:t>
            </a:r>
            <a:r>
              <a:rPr lang="ru-RU" dirty="0"/>
              <a:t>в образовательный процесс обязательных специальных учебных дисциплин (например, для обучающихся с нарушениями зрения – </a:t>
            </a:r>
            <a:r>
              <a:rPr lang="ru-RU" dirty="0" err="1"/>
              <a:t>тифлотехника</a:t>
            </a:r>
            <a:r>
              <a:rPr lang="ru-RU" dirty="0"/>
              <a:t>, для обучающихся с нарушениями речи или с нарушениями слуха – развитие речи);</a:t>
            </a:r>
          </a:p>
          <a:p>
            <a:r>
              <a:rPr lang="ru-RU" dirty="0" smtClean="0"/>
              <a:t>дополнение </a:t>
            </a:r>
            <a:r>
              <a:rPr lang="ru-RU" dirty="0"/>
              <a:t>внеурочной области коррекционно-развивающими курсами.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1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05750" cy="1922585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Индивидуальный </a:t>
            </a:r>
            <a:r>
              <a:rPr lang="ru-RU" sz="2800" dirty="0"/>
              <a:t>учебный план должен содержать </a:t>
            </a:r>
            <a:r>
              <a:rPr lang="ru-RU" sz="2800" i="1" dirty="0"/>
              <a:t>обязательные образовательные области и учебные дисциплины</a:t>
            </a:r>
            <a:r>
              <a:rPr lang="ru-RU" sz="2800" dirty="0"/>
              <a:t>, отражённые во ФГОС ООО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696309"/>
            <a:ext cx="7886700" cy="348065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Обучение </a:t>
            </a:r>
            <a:r>
              <a:rPr lang="ru-RU" dirty="0"/>
              <a:t>по индивидуальному учебному плану в пределах осваиваемых общеобразовательных программ осуществляется в порядке, установленном локальными нормативными актами образовательной организации (пункт 3 части 1 статьи 34 Закона об образовании).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20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Stylo"/>
        <a:ea typeface=""/>
        <a:cs typeface=""/>
      </a:majorFont>
      <a:minorFont>
        <a:latin typeface="Sitka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702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Преемственность «ФГОС НОО ОВЗ – ФГОС ООО»</vt:lpstr>
      <vt:lpstr>Федеральный закон от 29 декабря 20212 года № 273 – ФЗ «Об образовании в Российской Федерации»</vt:lpstr>
      <vt:lpstr>Презентация PowerPoint</vt:lpstr>
      <vt:lpstr>Изменения во ФГОС ООО в части обеспечения преемственности с ФГОС НОО ОВЗ </vt:lpstr>
      <vt:lpstr>Программы размещены на сайте https://ikp-rao.ru/frk-ovz/  </vt:lpstr>
      <vt:lpstr>Для ознакомления и профессионального обсуждения </vt:lpstr>
      <vt:lpstr>Преемственность АООП НОО – АООП ООО</vt:lpstr>
      <vt:lpstr>Для организации основного общего образования обучающихся с ОВЗ в 5 классе в 2020/21 учебном году Минпросвещения рекомендовало (письмо  от 14 августа 2020 г. № ВБ-1612/07):</vt:lpstr>
      <vt:lpstr>Индивидуальный учебный план должен содержать обязательные образовательные области и учебные дисциплины, отражённые во ФГОС ООО </vt:lpstr>
      <vt:lpstr>Презентация PowerPoint</vt:lpstr>
      <vt:lpstr>Личностные результаты освоения адаптированной образовательной программы основного общего образования должны отражать:</vt:lpstr>
      <vt:lpstr>Личностные результаты освоения адаптированной образовательной программы основного общего образования должны отражать:</vt:lpstr>
      <vt:lpstr>Личностные результаты освоения адаптированной образовательной программы основного общего образования должны отражать:</vt:lpstr>
      <vt:lpstr>Метапредметные результаты освоения адаптированной образовательной программы основного общего образования</vt:lpstr>
      <vt:lpstr>Метапредметные результаты освоения адаптированной образовательной программы основного общего образования</vt:lpstr>
      <vt:lpstr>Учёт особых образовательных потребностей при обучении детей слепых и слабовидящих </vt:lpstr>
      <vt:lpstr>Учёт особых образовательных потребностей при обучении детей с НОДА </vt:lpstr>
      <vt:lpstr>Учёт особых образовательных потребностей при обучении глухих, слабослышащих и позднооглохших детей</vt:lpstr>
      <vt:lpstr>Учёт особых образовательных потребностей детей с РАС</vt:lpstr>
      <vt:lpstr>Преемственность «ФГОС НОО ОВЗ – ФГОС ООО (с изменениями)»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 Manchak</dc:creator>
  <cp:lastModifiedBy>1</cp:lastModifiedBy>
  <cp:revision>16</cp:revision>
  <dcterms:created xsi:type="dcterms:W3CDTF">2018-08-29T10:09:02Z</dcterms:created>
  <dcterms:modified xsi:type="dcterms:W3CDTF">2020-12-09T11:37:36Z</dcterms:modified>
</cp:coreProperties>
</file>