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61" r:id="rId3"/>
    <p:sldId id="267" r:id="rId4"/>
    <p:sldId id="262" r:id="rId5"/>
    <p:sldId id="268" r:id="rId6"/>
    <p:sldId id="257" r:id="rId7"/>
    <p:sldId id="263" r:id="rId8"/>
    <p:sldId id="265" r:id="rId9"/>
    <p:sldId id="266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2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73AA-D406-4FF6-8014-715006E1F86B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B137-60B6-4780-B615-5F040D23F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560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73AA-D406-4FF6-8014-715006E1F86B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B137-60B6-4780-B615-5F040D23F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73AA-D406-4FF6-8014-715006E1F86B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B137-60B6-4780-B615-5F040D23F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496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73AA-D406-4FF6-8014-715006E1F86B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B137-60B6-4780-B615-5F040D23F03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7062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73AA-D406-4FF6-8014-715006E1F86B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B137-60B6-4780-B615-5F040D23F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33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73AA-D406-4FF6-8014-715006E1F86B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B137-60B6-4780-B615-5F040D23F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379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73AA-D406-4FF6-8014-715006E1F86B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B137-60B6-4780-B615-5F040D23F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031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73AA-D406-4FF6-8014-715006E1F86B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B137-60B6-4780-B615-5F040D23F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394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73AA-D406-4FF6-8014-715006E1F86B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B137-60B6-4780-B615-5F040D23F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895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73AA-D406-4FF6-8014-715006E1F86B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B137-60B6-4780-B615-5F040D23F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25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73AA-D406-4FF6-8014-715006E1F86B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B137-60B6-4780-B615-5F040D23F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739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73AA-D406-4FF6-8014-715006E1F86B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B137-60B6-4780-B615-5F040D23F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0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73AA-D406-4FF6-8014-715006E1F86B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B137-60B6-4780-B615-5F040D23F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925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73AA-D406-4FF6-8014-715006E1F86B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B137-60B6-4780-B615-5F040D23F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69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73AA-D406-4FF6-8014-715006E1F86B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B137-60B6-4780-B615-5F040D23F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63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73AA-D406-4FF6-8014-715006E1F86B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B137-60B6-4780-B615-5F040D23F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697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73AA-D406-4FF6-8014-715006E1F86B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B137-60B6-4780-B615-5F040D23F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03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55E73AA-D406-4FF6-8014-715006E1F86B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5B137-60B6-4780-B615-5F040D23F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8210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#sub_1023"/><Relationship Id="rId2" Type="http://schemas.openxmlformats.org/officeDocument/2006/relationships/hyperlink" Target="#sub_10222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1030310"/>
            <a:ext cx="8697384" cy="3812146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Основные организационные моменты работы в должности заместителя директора по воспитательной работе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5" y="5035639"/>
            <a:ext cx="10384516" cy="669702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Установочный семинар</a:t>
            </a:r>
          </a:p>
          <a:p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738648" y="5705341"/>
            <a:ext cx="10058401" cy="10303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r"/>
            <a:r>
              <a:rPr lang="ru-RU" dirty="0" smtClean="0"/>
              <a:t> </a:t>
            </a:r>
          </a:p>
          <a:p>
            <a:pPr algn="r"/>
            <a:r>
              <a:rPr lang="ru-RU" sz="1400" dirty="0" smtClean="0"/>
              <a:t>Сацук Ольга Ивановна, </a:t>
            </a:r>
          </a:p>
          <a:p>
            <a:pPr algn="r"/>
            <a:r>
              <a:rPr lang="ru-RU" sz="1400" dirty="0" smtClean="0"/>
              <a:t>заведующий структурного подразделения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894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045" y="181784"/>
            <a:ext cx="9404723" cy="1400530"/>
          </a:xfrm>
        </p:spPr>
        <p:txBody>
          <a:bodyPr/>
          <a:lstStyle/>
          <a:p>
            <a:r>
              <a:rPr lang="ru-RU" sz="4000" dirty="0" smtClean="0"/>
              <a:t>Направления по Стратегии развития воспитания в РФ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667" y="1623940"/>
            <a:ext cx="11483800" cy="4742993"/>
          </a:xfrm>
        </p:spPr>
        <p:txBody>
          <a:bodyPr>
            <a:noAutofit/>
          </a:bodyPr>
          <a:lstStyle/>
          <a:p>
            <a:r>
              <a:rPr lang="ru-RU" sz="2400" dirty="0"/>
              <a:t> </a:t>
            </a:r>
            <a:r>
              <a:rPr lang="ru-RU" sz="2400" dirty="0" smtClean="0"/>
              <a:t>Гражданское воспитание; </a:t>
            </a:r>
          </a:p>
          <a:p>
            <a:r>
              <a:rPr lang="ru-RU" sz="2400" dirty="0" smtClean="0"/>
              <a:t>Патриотическое </a:t>
            </a:r>
            <a:r>
              <a:rPr lang="ru-RU" sz="2400" dirty="0"/>
              <a:t>воспитание и формирование российской </a:t>
            </a:r>
            <a:r>
              <a:rPr lang="ru-RU" sz="2400" dirty="0" smtClean="0"/>
              <a:t>идентичности;</a:t>
            </a:r>
            <a:endParaRPr lang="ru-RU" sz="2400" dirty="0"/>
          </a:p>
          <a:p>
            <a:r>
              <a:rPr lang="ru-RU" sz="2400" dirty="0" smtClean="0"/>
              <a:t>Духовное </a:t>
            </a:r>
            <a:r>
              <a:rPr lang="ru-RU" sz="2400" dirty="0"/>
              <a:t>и нравственное воспитание детей на основе российских традиционных </a:t>
            </a:r>
            <a:r>
              <a:rPr lang="ru-RU" sz="2400" dirty="0" smtClean="0"/>
              <a:t>ценностей;</a:t>
            </a:r>
          </a:p>
          <a:p>
            <a:r>
              <a:rPr lang="ru-RU" sz="2400" dirty="0" smtClean="0"/>
              <a:t>Приобщение </a:t>
            </a:r>
            <a:r>
              <a:rPr lang="ru-RU" sz="2400" dirty="0"/>
              <a:t>детей к культурному </a:t>
            </a:r>
            <a:r>
              <a:rPr lang="ru-RU" sz="2400" dirty="0" smtClean="0"/>
              <a:t>наследию;</a:t>
            </a:r>
          </a:p>
          <a:p>
            <a:r>
              <a:rPr lang="ru-RU" sz="2400" dirty="0" smtClean="0"/>
              <a:t>Популяризация </a:t>
            </a:r>
            <a:r>
              <a:rPr lang="ru-RU" sz="2400" dirty="0"/>
              <a:t>научных знаний среди </a:t>
            </a:r>
            <a:r>
              <a:rPr lang="ru-RU" sz="2400" dirty="0" smtClean="0"/>
              <a:t>детей;</a:t>
            </a:r>
          </a:p>
          <a:p>
            <a:r>
              <a:rPr lang="ru-RU" sz="2400" dirty="0"/>
              <a:t>Физическое воспитание и формирование культуры </a:t>
            </a:r>
            <a:r>
              <a:rPr lang="ru-RU" sz="2400" dirty="0" smtClean="0"/>
              <a:t>здоровья;</a:t>
            </a:r>
          </a:p>
          <a:p>
            <a:r>
              <a:rPr lang="ru-RU" sz="2400" dirty="0" smtClean="0"/>
              <a:t>Трудовое </a:t>
            </a:r>
            <a:r>
              <a:rPr lang="ru-RU" sz="2400" dirty="0"/>
              <a:t>воспитание и профессиональное </a:t>
            </a:r>
            <a:r>
              <a:rPr lang="ru-RU" sz="2400" dirty="0" smtClean="0"/>
              <a:t>самоопределение;</a:t>
            </a:r>
            <a:endParaRPr lang="ru-RU" sz="2400" dirty="0"/>
          </a:p>
          <a:p>
            <a:r>
              <a:rPr lang="ru-RU" sz="2400" dirty="0" smtClean="0"/>
              <a:t>Экологическое воспитание.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4631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Работа с понятиями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24493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800" y="102762"/>
            <a:ext cx="9404723" cy="757896"/>
          </a:xfrm>
        </p:spPr>
        <p:txBody>
          <a:bodyPr/>
          <a:lstStyle/>
          <a:p>
            <a:r>
              <a:rPr lang="ru-RU" sz="3600" dirty="0" smtClean="0"/>
              <a:t>Основные понятия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2532" y="1354667"/>
            <a:ext cx="11525957" cy="4492977"/>
          </a:xfrm>
        </p:spPr>
        <p:txBody>
          <a:bodyPr>
            <a:noAutofit/>
          </a:bodyPr>
          <a:lstStyle/>
          <a:p>
            <a:pPr algn="just"/>
            <a:r>
              <a:rPr lang="ru-RU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образование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единый целенаправленный процесс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воспитания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file"/>
              </a:rPr>
              <a:t>обучения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являющийся общественно значимым благом и осуществляемый в интересах человека, семьи, общества и государства, а также совокупность приобретаемых знаний, умений, навыков, ценностных установок, опыта деятельности и компетенции определенных объема и сложности в целях интеллектуального, духовно-нравственного, творческого, физического и (или) профессионального развития человека, удовлетворения его образовательных потребностей и интересов;</a:t>
            </a:r>
          </a:p>
          <a:p>
            <a:pPr algn="just"/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воспитание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деятельность, направленная на развитие личности, создание условий для самоопределения и социализации обучающегося на основе социокультурных, духовно-нравственных ценностей и принятых в обществе правил и норм поведения в интересах человека, семьи, общества и государства;</a:t>
            </a:r>
          </a:p>
          <a:p>
            <a:pPr algn="just"/>
            <a:r>
              <a:rPr lang="ru-RU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обучение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целенаправленный процесс организации деятельности обучающихся по овладению знаниями, умениями, навыками и компетенцией, приобретению опыта деятельности, развитию способностей, приобретению опыта применения знаний в повседневной жизни и формированию у обучающихся мотивации получения образования в течение всей жизни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14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800" y="102762"/>
            <a:ext cx="9404723" cy="757896"/>
          </a:xfrm>
        </p:spPr>
        <p:txBody>
          <a:bodyPr/>
          <a:lstStyle/>
          <a:p>
            <a:r>
              <a:rPr lang="ru-RU" sz="3600" dirty="0" smtClean="0"/>
              <a:t>Основные понятия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622" y="1075148"/>
            <a:ext cx="11864621" cy="5686897"/>
          </a:xfrm>
        </p:spPr>
        <p:txBody>
          <a:bodyPr>
            <a:noAutofit/>
          </a:bodyPr>
          <a:lstStyle/>
          <a:p>
            <a:pPr algn="just"/>
            <a:r>
              <a:rPr lang="ru-RU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общее </a:t>
            </a: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образование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вид образования, который направлен на развитие личности и приобретение в процессе освоения основных общеобразовательных программ знаний, умений, навыков и формирование компетенции, необходимых для жизни человека в обществе, осознанного выбора профессии и получения профессионального образования;</a:t>
            </a:r>
          </a:p>
          <a:p>
            <a:pPr algn="just"/>
            <a:r>
              <a:rPr lang="ru-RU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профессиональное </a:t>
            </a: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образование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вид образования, который направлен на приобретение обучающимися в процессе освоения основных профессиональных образовательных программ знаний, умений, навыков и формирование компетенции определенных уровня и объема, позволяющих вести профессиональную деятельность в определенной сфере и (или) выполнять работу по конкретным профессии или специальности;</a:t>
            </a:r>
          </a:p>
          <a:p>
            <a:pPr algn="just"/>
            <a:r>
              <a:rPr lang="ru-RU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профессиональное </a:t>
            </a: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обучение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вид образования, который направлен на приобретение обучающимися знаний, умений, навыков и формирование компетенции, необходимых для выполнения определенных трудовых, служебных функций (определенных видов трудовой, служебной деятельности, профессий);</a:t>
            </a:r>
          </a:p>
          <a:p>
            <a:pPr algn="just"/>
            <a:r>
              <a:rPr lang="ru-RU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дополнительное </a:t>
            </a: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образование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вид образования, который направлен на всестороннее удовлетворение образовательных потребностей человека в интеллектуальном, духовно-нравственном, физическом и (или) профессиональном совершенствовании и не сопровождается повышением уровня образования;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57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600" y="35028"/>
            <a:ext cx="9988022" cy="1161593"/>
          </a:xfrm>
        </p:spPr>
        <p:txBody>
          <a:bodyPr/>
          <a:lstStyle/>
          <a:p>
            <a:r>
              <a:rPr lang="ru-RU" sz="2600" b="1" dirty="0" smtClean="0"/>
              <a:t>Нормативно-правовые </a:t>
            </a:r>
            <a:r>
              <a:rPr lang="ru-RU" sz="2600" b="1" dirty="0"/>
              <a:t>документы по </a:t>
            </a:r>
            <a:r>
              <a:rPr lang="ru-RU" sz="2600" b="1" dirty="0" smtClean="0"/>
              <a:t>воспитательной деятельности </a:t>
            </a:r>
            <a:r>
              <a:rPr lang="ru-RU" sz="2600" b="1" dirty="0"/>
              <a:t>всех уровней: </a:t>
            </a:r>
            <a:r>
              <a:rPr lang="ru-RU" sz="2600" b="1" dirty="0" smtClean="0"/>
              <a:t>федеральный, региональный, муниципальный, школьный</a:t>
            </a:r>
            <a:r>
              <a:rPr lang="ru-RU" sz="2600" dirty="0"/>
              <a:t/>
            </a:r>
            <a:br>
              <a:rPr lang="ru-RU" sz="2600" dirty="0"/>
            </a:b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933" y="1309511"/>
            <a:ext cx="11401777" cy="5469466"/>
          </a:xfrm>
        </p:spPr>
        <p:txBody>
          <a:bodyPr>
            <a:noAutofit/>
          </a:bodyPr>
          <a:lstStyle/>
          <a:p>
            <a:r>
              <a:rPr lang="ru-RU" sz="2400" dirty="0">
                <a:latin typeface="+mn-lt"/>
              </a:rPr>
              <a:t>Конвенция ООН  о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>
                <a:latin typeface="+mn-lt"/>
              </a:rPr>
              <a:t>правах </a:t>
            </a:r>
            <a:r>
              <a:rPr lang="ru-RU" sz="2400" dirty="0" smtClean="0">
                <a:latin typeface="+mn-lt"/>
              </a:rPr>
              <a:t>ребенка;</a:t>
            </a:r>
            <a:endParaRPr lang="ru-RU" sz="2400" dirty="0">
              <a:latin typeface="+mn-lt"/>
            </a:endParaRPr>
          </a:p>
          <a:p>
            <a:r>
              <a:rPr lang="ru-RU" sz="2400" dirty="0" smtClean="0">
                <a:latin typeface="+mn-lt"/>
              </a:rPr>
              <a:t>Конституция Российской Федерации</a:t>
            </a:r>
            <a:r>
              <a:rPr lang="ru-RU" altLang="ru-RU" sz="2400" dirty="0" smtClean="0">
                <a:latin typeface="+mn-lt"/>
              </a:rPr>
              <a:t>(от 12.12.1993);</a:t>
            </a:r>
            <a:endParaRPr lang="ru-RU" sz="2400" dirty="0" smtClean="0">
              <a:latin typeface="+mn-lt"/>
            </a:endParaRPr>
          </a:p>
          <a:p>
            <a:r>
              <a:rPr lang="ru-RU" sz="2400" dirty="0">
                <a:latin typeface="+mn-lt"/>
              </a:rPr>
              <a:t>Федеральный закон от 29 декабря 2012 г. N 273-ФЗ</a:t>
            </a:r>
            <a:r>
              <a:rPr lang="en-US" sz="2400" dirty="0">
                <a:latin typeface="+mn-lt"/>
              </a:rPr>
              <a:t> </a:t>
            </a:r>
            <a:r>
              <a:rPr lang="ru-RU" sz="2400" dirty="0">
                <a:latin typeface="+mn-lt"/>
              </a:rPr>
              <a:t>"Об образовании в Российской Федерации“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 (</a:t>
            </a:r>
            <a:r>
              <a:rPr lang="ru-RU" sz="2400" dirty="0" smtClean="0">
                <a:latin typeface="+mn-lt"/>
              </a:rPr>
              <a:t>с последними изменениями от 29.07.2017г);</a:t>
            </a:r>
          </a:p>
          <a:p>
            <a:r>
              <a:rPr lang="ru-RU" sz="2400" dirty="0" smtClean="0">
                <a:latin typeface="+mn-lt"/>
              </a:rPr>
              <a:t>Федеральный </a:t>
            </a:r>
            <a:r>
              <a:rPr lang="ru-RU" sz="2400" dirty="0">
                <a:latin typeface="+mn-lt"/>
              </a:rPr>
              <a:t>закон от 24 июня 1999 г. N 120-ФЗ "Об основах системы профилактики безнадзорности и правонарушений несовершеннолетних" (с изменениями и дополнениями</a:t>
            </a:r>
            <a:r>
              <a:rPr lang="ru-RU" sz="2400" dirty="0" smtClean="0">
                <a:latin typeface="+mn-lt"/>
              </a:rPr>
              <a:t>)</a:t>
            </a:r>
          </a:p>
          <a:p>
            <a:r>
              <a:rPr lang="ru-RU" altLang="ru-RU" sz="2400" dirty="0" smtClean="0">
                <a:latin typeface="+mn-lt"/>
              </a:rPr>
              <a:t>Федеральный государственный образовательный стандарт  НОО, ООО, СОО( с приказами о внесении изменений)</a:t>
            </a:r>
          </a:p>
          <a:p>
            <a:r>
              <a:rPr lang="ru-RU" sz="2400" dirty="0" smtClean="0">
                <a:latin typeface="+mn-lt"/>
              </a:rPr>
              <a:t> </a:t>
            </a:r>
            <a:r>
              <a:rPr lang="ru-RU" sz="2400" dirty="0">
                <a:latin typeface="+mn-lt"/>
              </a:rPr>
              <a:t>Распоряжение Правительства РФ от 29.05.2015 N 996-р</a:t>
            </a:r>
            <a:br>
              <a:rPr lang="ru-RU" sz="2400" dirty="0">
                <a:latin typeface="+mn-lt"/>
              </a:rPr>
            </a:br>
            <a:r>
              <a:rPr lang="ru-RU" sz="2400" dirty="0" smtClean="0">
                <a:latin typeface="+mn-lt"/>
              </a:rPr>
              <a:t>«Об </a:t>
            </a:r>
            <a:r>
              <a:rPr lang="ru-RU" sz="2400" dirty="0">
                <a:latin typeface="+mn-lt"/>
              </a:rPr>
              <a:t>утверждении Стратегии развития воспитания в Российской Федерации на период до 2025 </a:t>
            </a:r>
            <a:r>
              <a:rPr lang="ru-RU" sz="2400" dirty="0" smtClean="0">
                <a:latin typeface="+mn-lt"/>
              </a:rPr>
              <a:t>года»</a:t>
            </a:r>
            <a:endParaRPr lang="ru-RU" altLang="ru-RU" sz="2400" dirty="0"/>
          </a:p>
          <a:p>
            <a:endParaRPr lang="ru-RU" altLang="ru-RU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endParaRPr lang="ru-RU" altLang="ru-RU" sz="2400" dirty="0" smtClean="0"/>
          </a:p>
          <a:p>
            <a:endParaRPr lang="ru-RU" altLang="ru-RU" sz="2400" dirty="0" smtClean="0"/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8471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3511" y="1625604"/>
            <a:ext cx="11401777" cy="5136445"/>
          </a:xfrm>
        </p:spPr>
        <p:txBody>
          <a:bodyPr>
            <a:noAutofit/>
          </a:bodyPr>
          <a:lstStyle/>
          <a:p>
            <a:r>
              <a:rPr lang="ru-RU" altLang="ru-RU" b="1" dirty="0" smtClean="0">
                <a:latin typeface="+mn-lt"/>
              </a:rPr>
              <a:t>СанПиН</a:t>
            </a:r>
            <a:r>
              <a:rPr lang="ru-RU" altLang="ru-RU" b="1" dirty="0">
                <a:latin typeface="+mn-lt"/>
              </a:rPr>
              <a:t>, 2.4.2.2821-10 «Санитарно-эпидемиологические требования к условиям и организации обучения в общеобразовательных  учреждениях» (утвержденные постановлением Главного государственного санитарного врача Российской Федерации 29.12.2010 г. №189</a:t>
            </a:r>
            <a:r>
              <a:rPr lang="ru-RU" altLang="ru-RU" b="1" dirty="0" smtClean="0">
                <a:latin typeface="+mn-lt"/>
              </a:rPr>
              <a:t>);</a:t>
            </a:r>
            <a:r>
              <a:rPr lang="ru-RU" altLang="ru-RU" b="1" dirty="0">
                <a:latin typeface="+mn-lt"/>
              </a:rPr>
              <a:t> </a:t>
            </a:r>
            <a:endParaRPr lang="ru-RU" dirty="0">
              <a:latin typeface="+mn-lt"/>
            </a:endParaRPr>
          </a:p>
          <a:p>
            <a:r>
              <a:rPr lang="ru-RU" b="1" dirty="0" smtClean="0">
                <a:latin typeface="+mn-lt"/>
              </a:rPr>
              <a:t>Порядок </a:t>
            </a:r>
            <a:r>
              <a:rPr lang="ru-RU" b="1" dirty="0">
                <a:latin typeface="+mn-lt"/>
              </a:rPr>
              <a:t>межведомственного взаимодействия субъектов системы профилактики безнадзорности и правонарушений несовершеннолетних города Красноярска по раннему выявлению случаев «социального неблагополучия» семей и детей, а также детей, находящихся в обстановке представляющей угрозу их жизни и здоровью, чрезвычайных происшествий с участием </a:t>
            </a:r>
            <a:r>
              <a:rPr lang="ru-RU" b="1" dirty="0" smtClean="0">
                <a:latin typeface="+mn-lt"/>
              </a:rPr>
              <a:t>детей</a:t>
            </a:r>
            <a:r>
              <a:rPr lang="ru-RU" dirty="0">
                <a:latin typeface="+mn-lt"/>
              </a:rPr>
              <a:t> </a:t>
            </a:r>
            <a:r>
              <a:rPr lang="ru-RU" dirty="0" smtClean="0">
                <a:latin typeface="+mn-lt"/>
              </a:rPr>
              <a:t>(утвержден </a:t>
            </a:r>
            <a:r>
              <a:rPr lang="ru-RU" dirty="0">
                <a:latin typeface="+mn-lt"/>
              </a:rPr>
              <a:t>постановлением комиссии по делам несовершеннолетних и защите их прав </a:t>
            </a:r>
            <a:r>
              <a:rPr lang="ru-RU" dirty="0" smtClean="0">
                <a:latin typeface="+mn-lt"/>
              </a:rPr>
              <a:t>администрации </a:t>
            </a:r>
            <a:r>
              <a:rPr lang="ru-RU" dirty="0">
                <a:latin typeface="+mn-lt"/>
              </a:rPr>
              <a:t>города от 24.11.2015 №9, в ред. от 10.03.2016 №1</a:t>
            </a:r>
            <a:r>
              <a:rPr lang="ru-RU" dirty="0" smtClean="0">
                <a:latin typeface="+mn-lt"/>
              </a:rPr>
              <a:t>)</a:t>
            </a:r>
            <a:endParaRPr lang="ru-RU" altLang="ru-RU" b="1" dirty="0" smtClean="0">
              <a:latin typeface="+mn-lt"/>
            </a:endParaRPr>
          </a:p>
          <a:p>
            <a:r>
              <a:rPr lang="ru-RU" altLang="ru-RU" b="1" dirty="0">
                <a:latin typeface="+mn-lt"/>
              </a:rPr>
              <a:t>О</a:t>
            </a:r>
            <a:r>
              <a:rPr lang="ru-RU" altLang="ru-RU" b="1" dirty="0" smtClean="0">
                <a:latin typeface="+mn-lt"/>
              </a:rPr>
              <a:t>сновная </a:t>
            </a:r>
            <a:r>
              <a:rPr lang="ru-RU" altLang="ru-RU" b="1" dirty="0">
                <a:latin typeface="+mn-lt"/>
              </a:rPr>
              <a:t>образовательная программа </a:t>
            </a:r>
            <a:endParaRPr lang="ru-RU" altLang="ru-RU" b="1" dirty="0" smtClean="0">
              <a:latin typeface="+mn-lt"/>
            </a:endParaRPr>
          </a:p>
          <a:p>
            <a:r>
              <a:rPr lang="ru-RU" altLang="ru-RU" b="1" dirty="0" smtClean="0">
                <a:latin typeface="+mn-lt"/>
              </a:rPr>
              <a:t>Устав </a:t>
            </a:r>
            <a:r>
              <a:rPr lang="ru-RU" altLang="ru-RU" b="1" dirty="0">
                <a:latin typeface="+mn-lt"/>
              </a:rPr>
              <a:t>муниципального … образовательного учреждения </a:t>
            </a:r>
            <a:r>
              <a:rPr lang="ru-RU" altLang="ru-RU" b="1" dirty="0" smtClean="0">
                <a:latin typeface="+mn-lt"/>
              </a:rPr>
              <a:t>«…».</a:t>
            </a:r>
          </a:p>
          <a:p>
            <a:r>
              <a:rPr lang="ru-RU" b="1" dirty="0" smtClean="0">
                <a:latin typeface="+mn-lt"/>
              </a:rPr>
              <a:t>Инструкции</a:t>
            </a:r>
            <a:r>
              <a:rPr lang="ru-RU" b="1" dirty="0">
                <a:latin typeface="+mn-lt"/>
              </a:rPr>
              <a:t>, положения, приказы, </a:t>
            </a:r>
            <a:r>
              <a:rPr lang="ru-RU" b="1" dirty="0" smtClean="0">
                <a:latin typeface="+mn-lt"/>
              </a:rPr>
              <a:t>распоряжения</a:t>
            </a:r>
            <a:endParaRPr lang="ru-RU" altLang="ru-RU" b="1" dirty="0"/>
          </a:p>
          <a:p>
            <a:endParaRPr lang="ru-RU" alt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endParaRPr lang="ru-RU" altLang="ru-RU" b="1" dirty="0" smtClean="0"/>
          </a:p>
          <a:p>
            <a:endParaRPr lang="ru-RU" altLang="ru-RU" b="1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2600" y="159207"/>
            <a:ext cx="9988022" cy="1161593"/>
          </a:xfrm>
        </p:spPr>
        <p:txBody>
          <a:bodyPr/>
          <a:lstStyle/>
          <a:p>
            <a:r>
              <a:rPr lang="ru-RU" sz="2600" b="1" dirty="0" smtClean="0"/>
              <a:t>Нормативно-правовые </a:t>
            </a:r>
            <a:r>
              <a:rPr lang="ru-RU" sz="2600" b="1" dirty="0"/>
              <a:t>документы по </a:t>
            </a:r>
            <a:r>
              <a:rPr lang="ru-RU" sz="2600" b="1" dirty="0" smtClean="0"/>
              <a:t>воспитательной деятельности </a:t>
            </a:r>
            <a:r>
              <a:rPr lang="ru-RU" sz="2600" b="1" dirty="0"/>
              <a:t>всех уровней: </a:t>
            </a:r>
            <a:r>
              <a:rPr lang="ru-RU" sz="2600" b="1" dirty="0" smtClean="0"/>
              <a:t>федеральный, региональный, муниципальный, школьный</a:t>
            </a:r>
            <a:r>
              <a:rPr lang="ru-RU" sz="2600" dirty="0"/>
              <a:t/>
            </a:r>
            <a:br>
              <a:rPr lang="ru-RU" sz="2600" dirty="0"/>
            </a:b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39006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718" y="147918"/>
            <a:ext cx="10153650" cy="1509432"/>
          </a:xfrm>
        </p:spPr>
        <p:txBody>
          <a:bodyPr/>
          <a:lstStyle/>
          <a:p>
            <a:r>
              <a:rPr lang="ru-RU" sz="4000" dirty="0" smtClean="0"/>
              <a:t>Органы, осуществляющие контроль и надзор в области образования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7267" y="1714251"/>
            <a:ext cx="10445222" cy="4404327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Роспотребнадзор</a:t>
            </a:r>
            <a:endParaRPr lang="ru-RU" sz="2800" dirty="0" smtClean="0"/>
          </a:p>
          <a:p>
            <a:r>
              <a:rPr lang="ru-RU" sz="2800" dirty="0" err="1" smtClean="0"/>
              <a:t>Пожнадзор</a:t>
            </a:r>
            <a:endParaRPr lang="ru-RU" sz="2800" dirty="0" smtClean="0"/>
          </a:p>
          <a:p>
            <a:r>
              <a:rPr lang="ru-RU" sz="2800" dirty="0" smtClean="0"/>
              <a:t>Отдел Министерства образования Красноярского края, осуществляющий контроль и надзор в области образования (</a:t>
            </a:r>
            <a:r>
              <a:rPr lang="ru-RU" sz="2800" dirty="0" err="1" smtClean="0"/>
              <a:t>Рособрнадзор</a:t>
            </a:r>
            <a:r>
              <a:rPr lang="ru-RU" sz="2800" dirty="0" smtClean="0"/>
              <a:t>)</a:t>
            </a:r>
          </a:p>
          <a:p>
            <a:r>
              <a:rPr lang="ru-RU" sz="2800" dirty="0" smtClean="0"/>
              <a:t>Прокуратура</a:t>
            </a:r>
          </a:p>
          <a:p>
            <a:r>
              <a:rPr lang="ru-RU" sz="2800" dirty="0" smtClean="0"/>
              <a:t>КДН и ЗП</a:t>
            </a:r>
          </a:p>
          <a:p>
            <a:r>
              <a:rPr lang="ru-RU" sz="2800" dirty="0" smtClean="0"/>
              <a:t>ГУО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1491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000" y="238228"/>
            <a:ext cx="10812111" cy="2380793"/>
          </a:xfrm>
        </p:spPr>
        <p:txBody>
          <a:bodyPr/>
          <a:lstStyle/>
          <a:p>
            <a:r>
              <a:rPr lang="ru-RU" sz="2400" b="1" dirty="0"/>
              <a:t>Приказ </a:t>
            </a:r>
            <a:r>
              <a:rPr lang="ru-RU" sz="2400" b="1" dirty="0" err="1"/>
              <a:t>Рособрнадзора</a:t>
            </a:r>
            <a:r>
              <a:rPr lang="ru-RU" sz="2400" b="1" dirty="0"/>
              <a:t> от 29.05.2014 N 785</a:t>
            </a:r>
            <a:br>
              <a:rPr lang="ru-RU" sz="2400" b="1" dirty="0"/>
            </a:br>
            <a:r>
              <a:rPr lang="ru-RU" sz="2400" b="1" dirty="0"/>
              <a:t>"Об утверждении требований к структуре официального сайта образовательной организации в информационно-телекоммуникационной сети "Интернет" и формату представления на нем </a:t>
            </a:r>
            <a:r>
              <a:rPr lang="ru-RU" sz="2400" b="1" dirty="0" smtClean="0"/>
              <a:t>информации“</a:t>
            </a:r>
            <a:r>
              <a:rPr lang="en-US" sz="2400" b="1" dirty="0" smtClean="0"/>
              <a:t> </a:t>
            </a:r>
            <a:r>
              <a:rPr lang="ru-RU" sz="2400" b="1" dirty="0" smtClean="0"/>
              <a:t>(</a:t>
            </a:r>
            <a:r>
              <a:rPr lang="ru-RU" sz="2400" b="1" dirty="0"/>
              <a:t>Зарегистрировано в Минюсте России 04.08.2014 N 33423</a:t>
            </a:r>
            <a:r>
              <a:rPr lang="ru-RU" sz="2400" dirty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3863" y="2461330"/>
            <a:ext cx="11785247" cy="418782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3.2. Подраздел "Структура и органы управления образовательной организацией".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Главная страница подраздела должна содержать информацию о структуре и об органах управления образовательной организации, в том числе о наименовании структурных подразделений (органов управления), руководителях структурных подразделений, местах нахождения структурных подразделений, адресах официальных сайтов в информационно-телекоммуникационной сети "Интернет" структурных подразделений (при наличии), адресах электронной почты структурных подразделений (при наличии), сведения о наличии положений о структурных подразделениях (об органах управления) с приложением копий указанных положений (при их наличии).</a:t>
            </a:r>
          </a:p>
        </p:txBody>
      </p:sp>
    </p:spTree>
    <p:extLst>
      <p:ext uri="{BB962C8B-B14F-4D97-AF65-F5344CB8AC3E}">
        <p14:creationId xmlns:p14="http://schemas.microsoft.com/office/powerpoint/2010/main" val="379749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0619" y="135818"/>
            <a:ext cx="11401425" cy="6332715"/>
          </a:xfrm>
        </p:spPr>
        <p:txBody>
          <a:bodyPr>
            <a:noAutofit/>
          </a:bodyPr>
          <a:lstStyle/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3.3. Подраздел "Документы".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На главной странице подраздела должны быть размещены следующие документы: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а) в виде копий: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устав образовательной организации;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лицензия на осуществление образовательной деятельности (с приложениями);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свидетельство о государственной аккредитации (с приложениями);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план финансово-хозяйственной деятельности образовательной организации, утвержденный в установленном законодательством Российской Федерации порядке, или бюджетные сметы образовательной организации;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локальные нормативные акты, предусмотренные частью 2 статьи 30 Федерального закона "Об образовании в Российской Федерации" &lt;1&gt;, правила внутреннего распорядка обучающихся, правила внутреннего трудового распорядка и коллективного договора;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б) отчет о результатах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самообследования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в) документ о порядке оказания платных образовательных услуг, в том числе образец договора об оказании платных образовательных услуг, документ об утверждении стоимости обучения по каждой образовательной программе;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г) предписания органов, осуществляющих государственный контроль (надзор) в сфере образования, отчеты об исполнении таких предписаний.</a:t>
            </a:r>
          </a:p>
        </p:txBody>
      </p:sp>
    </p:spTree>
    <p:extLst>
      <p:ext uri="{BB962C8B-B14F-4D97-AF65-F5344CB8AC3E}">
        <p14:creationId xmlns:p14="http://schemas.microsoft.com/office/powerpoint/2010/main" val="210578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573</TotalTime>
  <Words>804</Words>
  <Application>Microsoft Office PowerPoint</Application>
  <PresentationFormat>Произвольный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Ион</vt:lpstr>
      <vt:lpstr>Основные организационные моменты работы в должности заместителя директора по воспитательной работе</vt:lpstr>
      <vt:lpstr>Задание №1</vt:lpstr>
      <vt:lpstr>Основные понятия</vt:lpstr>
      <vt:lpstr>Основные понятия</vt:lpstr>
      <vt:lpstr>Нормативно-правовые документы по воспитательной деятельности всех уровней: федеральный, региональный, муниципальный, школьный </vt:lpstr>
      <vt:lpstr>Нормативно-правовые документы по воспитательной деятельности всех уровней: федеральный, региональный, муниципальный, школьный </vt:lpstr>
      <vt:lpstr>Органы, осуществляющие контроль и надзор в области образования</vt:lpstr>
      <vt:lpstr>Приказ Рособрнадзора от 29.05.2014 N 785 "Об утверждении требований к структуре официального сайта образовательной организации в информационно-телекоммуникационной сети "Интернет" и формату представления на нем информации“ (Зарегистрировано в Минюсте России 04.08.2014 N 33423)</vt:lpstr>
      <vt:lpstr>Презентация PowerPoint</vt:lpstr>
      <vt:lpstr>Направления по Стратегии развития воспитания в РФ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Ивановна Сацук</dc:creator>
  <cp:lastModifiedBy>Татьяна Копылова</cp:lastModifiedBy>
  <cp:revision>36</cp:revision>
  <dcterms:created xsi:type="dcterms:W3CDTF">2017-10-18T03:32:39Z</dcterms:created>
  <dcterms:modified xsi:type="dcterms:W3CDTF">2017-11-17T03:47:12Z</dcterms:modified>
</cp:coreProperties>
</file>