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0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png" ContentType="image/png"/>
  <Override PartName="/ppt/media/image14.png" ContentType="image/png"/>
  <Override PartName="/ppt/media/image8.jpeg" ContentType="image/jpeg"/>
  <Override PartName="/ppt/media/image2.jpeg" ContentType="image/jpeg"/>
  <Override PartName="/ppt/media/image15.jpeg" ContentType="image/jpeg"/>
  <Override PartName="/ppt/media/image12.png" ContentType="image/png"/>
  <Override PartName="/ppt/media/image7.png" ContentType="image/png"/>
  <Override PartName="/ppt/media/image3.jpeg" ContentType="image/jpeg"/>
  <Override PartName="/ppt/media/image4.png" ContentType="image/png"/>
  <Override PartName="/ppt/media/image29.jpeg" ContentType="image/jpeg"/>
  <Override PartName="/ppt/media/image5.png" ContentType="image/png"/>
  <Override PartName="/ppt/media/image10.png" ContentType="image/png"/>
  <Override PartName="/ppt/media/image17.jpeg" ContentType="image/jpeg"/>
  <Override PartName="/ppt/media/image6.jpeg" ContentType="image/jpeg"/>
  <Override PartName="/ppt/media/image11.jpeg" ContentType="image/jpeg"/>
  <Override PartName="/ppt/media/image9.jpeg" ContentType="image/jpeg"/>
  <Override PartName="/ppt/media/image13.png" ContentType="image/png"/>
  <Override PartName="/ppt/media/image25.jpeg" ContentType="image/jpeg"/>
  <Override PartName="/ppt/media/image16.jpeg" ContentType="image/jpeg"/>
  <Override PartName="/ppt/media/image22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6.png" ContentType="image/png"/>
  <Override PartName="/ppt/media/image27.png" ContentType="image/png"/>
  <Override PartName="/ppt/media/image28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772132F-F27B-4767-B755-355099F8A40E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Номер слайда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A1F2D6-6E0D-427A-92E7-7202B410C3EE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Номер слайда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A1E629-8A44-4EE0-87D9-6AEA340B8D68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Номер слайда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1B0906-1540-4AC1-AA46-76BB7F11820E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Номер слайда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624177-BB6B-499D-A34E-B9A11835006A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Номер слайда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EE1CEC-DC1E-4E0E-9CE3-4FB12AC37BCE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CB4FCE-CC16-4796-AD8C-5AF85A86BE2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2DF70B-45C0-4B39-A30C-387E3D844CD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0E8830-2C53-49A1-93DE-AE69B927485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29362D-72E7-4B14-9EA5-9022163518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F809D2-BA28-4748-B195-8BB9D9716C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2B5678-6317-4650-8D36-7B60F7BD7C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5A8C5A-396E-4495-A53D-AC298E0F801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F31F01-C417-463E-B8E6-6A6CBCB129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485770-A3C7-4C55-A38D-86395154E7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0B5C55-5648-41B4-858E-1D8A5C77DD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F53E8E-ECFA-4AAA-BB79-0E619E0748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BCECA1-5F9E-42CC-BF4B-FCC4FC13A2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BC57965-066A-4153-AD7A-C06054E8AF09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23.jpe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4.jpeg"/><Relationship Id="rId7" Type="http://schemas.openxmlformats.org/officeDocument/2006/relationships/image" Target="../media/image5.png"/><Relationship Id="rId8" Type="http://schemas.openxmlformats.org/officeDocument/2006/relationships/image" Target="../media/image25.jpeg"/><Relationship Id="rId9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Человек, другие, Разное, другие, обои для рабочего стола png"/>
          <p:cNvPicPr/>
          <p:nvPr/>
        </p:nvPicPr>
        <p:blipFill>
          <a:blip r:embed="rId1"/>
          <a:stretch/>
        </p:blipFill>
        <p:spPr>
          <a:xfrm>
            <a:off x="4475160" y="944640"/>
            <a:ext cx="3428640" cy="4704840"/>
          </a:xfrm>
          <a:prstGeom prst="rect">
            <a:avLst/>
          </a:prstGeom>
          <a:ln w="0">
            <a:noFill/>
          </a:ln>
        </p:spPr>
      </p:pic>
      <p:sp>
        <p:nvSpPr>
          <p:cNvPr id="48" name="Прямоугольник 4"/>
          <p:cNvSpPr/>
          <p:nvPr/>
        </p:nvSpPr>
        <p:spPr>
          <a:xfrm>
            <a:off x="3678840" y="0"/>
            <a:ext cx="4297320" cy="91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Проект – это…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7"/>
          <p:cNvSpPr/>
          <p:nvPr/>
        </p:nvSpPr>
        <p:spPr>
          <a:xfrm>
            <a:off x="568440" y="2482920"/>
            <a:ext cx="3277800" cy="10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6600" spc="-1" strike="noStrike">
                <a:solidFill>
                  <a:srgbClr val="000000"/>
                </a:solidFill>
                <a:latin typeface="Calibri"/>
                <a:ea typeface="DejaVu Sans"/>
              </a:rPr>
              <a:t>ТЕОРИЯ</a:t>
            </a: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11"/>
          <p:cNvSpPr/>
          <p:nvPr/>
        </p:nvSpPr>
        <p:spPr>
          <a:xfrm>
            <a:off x="8021520" y="2482920"/>
            <a:ext cx="3471480" cy="10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6600" spc="-1" strike="noStrike">
                <a:solidFill>
                  <a:srgbClr val="000000"/>
                </a:solidFill>
                <a:latin typeface="Calibri"/>
                <a:ea typeface="DejaVu Sans"/>
              </a:rPr>
              <a:t>практика</a:t>
            </a:r>
            <a:endParaRPr b="0" lang="ru-RU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Равнобедренный треугольник 2"/>
          <p:cNvSpPr/>
          <p:nvPr/>
        </p:nvSpPr>
        <p:spPr>
          <a:xfrm>
            <a:off x="3695760" y="1311120"/>
            <a:ext cx="3935160" cy="3617640"/>
          </a:xfrm>
          <a:prstGeom prst="triangle">
            <a:avLst>
              <a:gd name="adj" fmla="val 50000"/>
            </a:avLst>
          </a:prstGeom>
          <a:noFill/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5" name="Овал 3"/>
          <p:cNvSpPr/>
          <p:nvPr/>
        </p:nvSpPr>
        <p:spPr>
          <a:xfrm flipV="1">
            <a:off x="5546880" y="11329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6" name="Овал 4"/>
          <p:cNvSpPr/>
          <p:nvPr/>
        </p:nvSpPr>
        <p:spPr>
          <a:xfrm flipV="1">
            <a:off x="3578400" y="48301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7" name="Овал 6"/>
          <p:cNvSpPr/>
          <p:nvPr/>
        </p:nvSpPr>
        <p:spPr>
          <a:xfrm flipV="1">
            <a:off x="7527960" y="48427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8" name="TextBox 10"/>
          <p:cNvSpPr/>
          <p:nvPr/>
        </p:nvSpPr>
        <p:spPr>
          <a:xfrm>
            <a:off x="6478200" y="728640"/>
            <a:ext cx="16815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ученик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11"/>
          <p:cNvSpPr/>
          <p:nvPr/>
        </p:nvSpPr>
        <p:spPr>
          <a:xfrm>
            <a:off x="1164960" y="4687920"/>
            <a:ext cx="185580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учитель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13"/>
          <p:cNvSpPr/>
          <p:nvPr/>
        </p:nvSpPr>
        <p:spPr>
          <a:xfrm>
            <a:off x="8357760" y="4589640"/>
            <a:ext cx="14673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Picture 2" descr="https://lesmeh.edu35.ru/images/phocagallery/raznoe/%D0%A3%D1%87%D0%B5%D0%BD%D0%B8%D0%BA.jpg"/>
          <p:cNvPicPr/>
          <p:nvPr/>
        </p:nvPicPr>
        <p:blipFill>
          <a:blip r:embed="rId1"/>
          <a:stretch/>
        </p:blipFill>
        <p:spPr>
          <a:xfrm>
            <a:off x="4305240" y="93600"/>
            <a:ext cx="1374480" cy="171720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6" descr="https://catherineasquithgallery.com/uploads/posts/2021-02/1613545898_13-p-belii-chelovechek-dlya-prezentatsii-prozra-14.jpg"/>
          <p:cNvPicPr/>
          <p:nvPr/>
        </p:nvPicPr>
        <p:blipFill>
          <a:blip r:embed="rId2"/>
          <a:stretch/>
        </p:blipFill>
        <p:spPr>
          <a:xfrm>
            <a:off x="1854360" y="2911320"/>
            <a:ext cx="1364760" cy="19317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8" descr="https://catherineasquithgallery.com/uploads/posts/2021-02/1613545913_72-p-belii-chelovechek-dlya-prezentatsii-prozra-76.png"/>
          <p:cNvPicPr/>
          <p:nvPr/>
        </p:nvPicPr>
        <p:blipFill>
          <a:blip r:embed="rId3"/>
          <a:stretch/>
        </p:blipFill>
        <p:spPr>
          <a:xfrm>
            <a:off x="7745400" y="2349360"/>
            <a:ext cx="3077640" cy="269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Равнобедренный треугольник 2"/>
          <p:cNvSpPr/>
          <p:nvPr/>
        </p:nvSpPr>
        <p:spPr>
          <a:xfrm>
            <a:off x="3578400" y="1311120"/>
            <a:ext cx="4052520" cy="3617640"/>
          </a:xfrm>
          <a:prstGeom prst="triangle">
            <a:avLst>
              <a:gd name="adj" fmla="val 51472"/>
            </a:avLst>
          </a:prstGeom>
          <a:noFill/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15" name="Овал 3"/>
          <p:cNvSpPr/>
          <p:nvPr/>
        </p:nvSpPr>
        <p:spPr>
          <a:xfrm flipV="1">
            <a:off x="5546880" y="11329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16" name="Овал 4"/>
          <p:cNvSpPr/>
          <p:nvPr/>
        </p:nvSpPr>
        <p:spPr>
          <a:xfrm flipV="1">
            <a:off x="3498840" y="4809240"/>
            <a:ext cx="237600" cy="198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17" name="Овал 6"/>
          <p:cNvSpPr/>
          <p:nvPr/>
        </p:nvSpPr>
        <p:spPr>
          <a:xfrm flipV="1">
            <a:off x="7527960" y="48427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18" name="TextBox 10"/>
          <p:cNvSpPr/>
          <p:nvPr/>
        </p:nvSpPr>
        <p:spPr>
          <a:xfrm>
            <a:off x="6478200" y="728640"/>
            <a:ext cx="16815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ученик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"/>
          <p:cNvSpPr/>
          <p:nvPr/>
        </p:nvSpPr>
        <p:spPr>
          <a:xfrm>
            <a:off x="1164960" y="4687920"/>
            <a:ext cx="185580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учитель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3"/>
          <p:cNvSpPr/>
          <p:nvPr/>
        </p:nvSpPr>
        <p:spPr>
          <a:xfrm>
            <a:off x="8357760" y="4589640"/>
            <a:ext cx="14673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6" descr="https://catherineasquithgallery.com/uploads/posts/2021-02/1613545898_13-p-belii-chelovechek-dlya-prezentatsii-prozra-14.jpg"/>
          <p:cNvPicPr/>
          <p:nvPr/>
        </p:nvPicPr>
        <p:blipFill>
          <a:blip r:embed="rId1"/>
          <a:stretch/>
        </p:blipFill>
        <p:spPr>
          <a:xfrm>
            <a:off x="2133720" y="2997360"/>
            <a:ext cx="1364760" cy="1931400"/>
          </a:xfrm>
          <a:prstGeom prst="rect">
            <a:avLst/>
          </a:prstGeom>
          <a:ln w="0">
            <a:noFill/>
          </a:ln>
        </p:spPr>
      </p:pic>
      <p:sp>
        <p:nvSpPr>
          <p:cNvPr id="122" name="TextBox 1"/>
          <p:cNvSpPr/>
          <p:nvPr/>
        </p:nvSpPr>
        <p:spPr>
          <a:xfrm>
            <a:off x="676440" y="728640"/>
            <a:ext cx="2185560" cy="82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1 путь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972 L 0.15898 -0.43959 E">
                                      <p:cBhvr>
                                        <p:cTn id="86" dur="2000" fill="hold"/>
                                        <p:tgtEl>
                                          <p:spTgt spid="12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Равнобедренный треугольник 2"/>
          <p:cNvSpPr/>
          <p:nvPr/>
        </p:nvSpPr>
        <p:spPr>
          <a:xfrm>
            <a:off x="3578400" y="1311120"/>
            <a:ext cx="4052520" cy="3617640"/>
          </a:xfrm>
          <a:prstGeom prst="triangle">
            <a:avLst>
              <a:gd name="adj" fmla="val 51472"/>
            </a:avLst>
          </a:prstGeom>
          <a:noFill/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4" name="Овал 3"/>
          <p:cNvSpPr/>
          <p:nvPr/>
        </p:nvSpPr>
        <p:spPr>
          <a:xfrm flipV="1">
            <a:off x="5546880" y="11329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5" name="Овал 4"/>
          <p:cNvSpPr/>
          <p:nvPr/>
        </p:nvSpPr>
        <p:spPr>
          <a:xfrm flipV="1">
            <a:off x="3498840" y="4809240"/>
            <a:ext cx="237600" cy="198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6" name="Овал 6"/>
          <p:cNvSpPr/>
          <p:nvPr/>
        </p:nvSpPr>
        <p:spPr>
          <a:xfrm flipV="1">
            <a:off x="7527960" y="48427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7" name="TextBox 10"/>
          <p:cNvSpPr/>
          <p:nvPr/>
        </p:nvSpPr>
        <p:spPr>
          <a:xfrm>
            <a:off x="6478200" y="728640"/>
            <a:ext cx="16815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ученик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1"/>
          <p:cNvSpPr/>
          <p:nvPr/>
        </p:nvSpPr>
        <p:spPr>
          <a:xfrm>
            <a:off x="1164960" y="4687920"/>
            <a:ext cx="185580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учитель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3"/>
          <p:cNvSpPr/>
          <p:nvPr/>
        </p:nvSpPr>
        <p:spPr>
          <a:xfrm>
            <a:off x="8357760" y="4589640"/>
            <a:ext cx="14673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6" descr="https://catherineasquithgallery.com/uploads/posts/2021-02/1613545898_13-p-belii-chelovechek-dlya-prezentatsii-prozra-14.jpg"/>
          <p:cNvPicPr/>
          <p:nvPr/>
        </p:nvPicPr>
        <p:blipFill>
          <a:blip r:embed="rId1"/>
          <a:stretch/>
        </p:blipFill>
        <p:spPr>
          <a:xfrm>
            <a:off x="5064120" y="166680"/>
            <a:ext cx="1364760" cy="193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3.7037E-006 L 0.33516 0.37407 E">
                                      <p:cBhvr>
                                        <p:cTn id="92" dur="2000" fill="hold"/>
                                        <p:tgtEl>
                                          <p:spTgt spid="13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Равнобедренный треугольник 2"/>
          <p:cNvSpPr/>
          <p:nvPr/>
        </p:nvSpPr>
        <p:spPr>
          <a:xfrm>
            <a:off x="3578400" y="1311120"/>
            <a:ext cx="4052520" cy="3617640"/>
          </a:xfrm>
          <a:prstGeom prst="triangle">
            <a:avLst>
              <a:gd name="adj" fmla="val 51472"/>
            </a:avLst>
          </a:prstGeom>
          <a:noFill/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2" name="Овал 3"/>
          <p:cNvSpPr/>
          <p:nvPr/>
        </p:nvSpPr>
        <p:spPr>
          <a:xfrm flipV="1">
            <a:off x="5546880" y="11329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3" name="Овал 4"/>
          <p:cNvSpPr/>
          <p:nvPr/>
        </p:nvSpPr>
        <p:spPr>
          <a:xfrm flipV="1">
            <a:off x="3498840" y="4809240"/>
            <a:ext cx="237600" cy="198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4" name="Овал 6"/>
          <p:cNvSpPr/>
          <p:nvPr/>
        </p:nvSpPr>
        <p:spPr>
          <a:xfrm flipV="1">
            <a:off x="7527960" y="48427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5" name="TextBox 10"/>
          <p:cNvSpPr/>
          <p:nvPr/>
        </p:nvSpPr>
        <p:spPr>
          <a:xfrm>
            <a:off x="6478200" y="728640"/>
            <a:ext cx="16815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ученик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11"/>
          <p:cNvSpPr/>
          <p:nvPr/>
        </p:nvSpPr>
        <p:spPr>
          <a:xfrm>
            <a:off x="1164960" y="4687920"/>
            <a:ext cx="185580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учитель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13"/>
          <p:cNvSpPr/>
          <p:nvPr/>
        </p:nvSpPr>
        <p:spPr>
          <a:xfrm>
            <a:off x="8357760" y="4589640"/>
            <a:ext cx="14673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icture 6" descr="https://catherineasquithgallery.com/uploads/posts/2021-02/1613545898_13-p-belii-chelovechek-dlya-prezentatsii-prozra-14.jpg"/>
          <p:cNvPicPr/>
          <p:nvPr/>
        </p:nvPicPr>
        <p:blipFill>
          <a:blip r:embed="rId1"/>
          <a:stretch/>
        </p:blipFill>
        <p:spPr>
          <a:xfrm>
            <a:off x="2133720" y="2997360"/>
            <a:ext cx="1364760" cy="1931400"/>
          </a:xfrm>
          <a:prstGeom prst="rect">
            <a:avLst/>
          </a:prstGeom>
          <a:ln w="0">
            <a:noFill/>
          </a:ln>
        </p:spPr>
      </p:pic>
      <p:sp>
        <p:nvSpPr>
          <p:cNvPr id="139" name="TextBox 1"/>
          <p:cNvSpPr/>
          <p:nvPr/>
        </p:nvSpPr>
        <p:spPr>
          <a:xfrm>
            <a:off x="676440" y="728640"/>
            <a:ext cx="2185560" cy="82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2 путь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07 2.22222E-006 L 0.52552 -0.02408 E">
                                      <p:cBhvr>
                                        <p:cTn id="98" dur="2000" fill="hold"/>
                                        <p:tgtEl>
                                          <p:spTgt spid="13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Равнобедренный треугольник 2"/>
          <p:cNvSpPr/>
          <p:nvPr/>
        </p:nvSpPr>
        <p:spPr>
          <a:xfrm>
            <a:off x="3578400" y="1311120"/>
            <a:ext cx="4052520" cy="3617640"/>
          </a:xfrm>
          <a:prstGeom prst="triangle">
            <a:avLst>
              <a:gd name="adj" fmla="val 51472"/>
            </a:avLst>
          </a:prstGeom>
          <a:noFill/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1" name="Овал 3"/>
          <p:cNvSpPr/>
          <p:nvPr/>
        </p:nvSpPr>
        <p:spPr>
          <a:xfrm flipV="1">
            <a:off x="5546880" y="11329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2" name="Овал 4"/>
          <p:cNvSpPr/>
          <p:nvPr/>
        </p:nvSpPr>
        <p:spPr>
          <a:xfrm flipV="1">
            <a:off x="3498840" y="4809240"/>
            <a:ext cx="237600" cy="198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3" name="Овал 6"/>
          <p:cNvSpPr/>
          <p:nvPr/>
        </p:nvSpPr>
        <p:spPr>
          <a:xfrm flipV="1">
            <a:off x="7527960" y="4842720"/>
            <a:ext cx="237600" cy="1980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4" name="TextBox 10"/>
          <p:cNvSpPr/>
          <p:nvPr/>
        </p:nvSpPr>
        <p:spPr>
          <a:xfrm>
            <a:off x="6478200" y="728640"/>
            <a:ext cx="16815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ученик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Box 11"/>
          <p:cNvSpPr/>
          <p:nvPr/>
        </p:nvSpPr>
        <p:spPr>
          <a:xfrm>
            <a:off x="1164960" y="4687920"/>
            <a:ext cx="185580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учитель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13"/>
          <p:cNvSpPr/>
          <p:nvPr/>
        </p:nvSpPr>
        <p:spPr>
          <a:xfrm>
            <a:off x="8357760" y="4589640"/>
            <a:ext cx="146736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6" descr="https://catherineasquithgallery.com/uploads/posts/2021-02/1613545898_13-p-belii-chelovechek-dlya-prezentatsii-prozra-14.jpg"/>
          <p:cNvPicPr/>
          <p:nvPr/>
        </p:nvPicPr>
        <p:blipFill>
          <a:blip r:embed="rId1"/>
          <a:stretch/>
        </p:blipFill>
        <p:spPr>
          <a:xfrm>
            <a:off x="8346960" y="2741760"/>
            <a:ext cx="1365120" cy="19332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1"/>
          <p:cNvSpPr/>
          <p:nvPr/>
        </p:nvSpPr>
        <p:spPr>
          <a:xfrm>
            <a:off x="676440" y="728640"/>
            <a:ext cx="2185560" cy="82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2 путь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-7.40741E-007 L -0.28568 -0.36111 E">
                                      <p:cBhvr>
                                        <p:cTn id="104" dur="2000" fill="hold"/>
                                        <p:tgtEl>
                                          <p:spTgt spid="14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"/>
          <p:cNvSpPr/>
          <p:nvPr/>
        </p:nvSpPr>
        <p:spPr>
          <a:xfrm>
            <a:off x="3499920" y="396720"/>
            <a:ext cx="447264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Православие = Семья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Picture 2" descr="https://sun6-22.userapi.com/impg/kR61LyOG5nzL0Uui35EHNAIxPjtXLICJxA7IeQ/rcv9pCJjCHo.jpg?size=765x800&amp;quality=95&amp;sign=589389cb7b64c00f5ea3321751e68dda&amp;c_uniq_tag=HQ19VuH3vZ_gcJD_RdREp-FMGp4taaTmcVAjadTCo_0&amp;type=album"/>
          <p:cNvPicPr/>
          <p:nvPr/>
        </p:nvPicPr>
        <p:blipFill>
          <a:blip r:embed="rId1"/>
          <a:stretch/>
        </p:blipFill>
        <p:spPr>
          <a:xfrm>
            <a:off x="3294000" y="1243080"/>
            <a:ext cx="4795560" cy="50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"/>
          <p:cNvSpPr/>
          <p:nvPr/>
        </p:nvSpPr>
        <p:spPr>
          <a:xfrm>
            <a:off x="3517920" y="338040"/>
            <a:ext cx="5446440" cy="82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 с семьей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2" descr="https://img2.freepng.ru/20171202/434/team-picture-5a2264f1a924e7.0452620615122035056928.jpg"/>
          <p:cNvPicPr/>
          <p:nvPr/>
        </p:nvPicPr>
        <p:blipFill>
          <a:blip r:embed="rId1"/>
          <a:stretch/>
        </p:blipFill>
        <p:spPr>
          <a:xfrm>
            <a:off x="2448000" y="1168560"/>
            <a:ext cx="6940080" cy="508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"/>
          <p:cNvSpPr/>
          <p:nvPr/>
        </p:nvSpPr>
        <p:spPr>
          <a:xfrm>
            <a:off x="2584440" y="198360"/>
            <a:ext cx="612252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. Мониторинг семьи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Picture 4" descr="https://kartinkin.net/uploads/posts/2022-12/1670592826_kartinkin-net-p-kartinki-s-belimi-chelovechkami-instagram-32.jpg"/>
          <p:cNvPicPr/>
          <p:nvPr/>
        </p:nvPicPr>
        <p:blipFill>
          <a:blip r:embed="rId1"/>
          <a:stretch/>
        </p:blipFill>
        <p:spPr>
          <a:xfrm>
            <a:off x="533520" y="1806480"/>
            <a:ext cx="4860360" cy="3978000"/>
          </a:xfrm>
          <a:prstGeom prst="rect">
            <a:avLst/>
          </a:prstGeom>
          <a:ln w="0">
            <a:noFill/>
          </a:ln>
        </p:spPr>
      </p:pic>
      <p:sp>
        <p:nvSpPr>
          <p:cNvPr id="155" name="TextBox 5"/>
          <p:cNvSpPr/>
          <p:nvPr/>
        </p:nvSpPr>
        <p:spPr>
          <a:xfrm>
            <a:off x="1630440" y="2484360"/>
            <a:ext cx="1530000" cy="94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Segoe Print"/>
                <a:ea typeface="DejaVu Sans"/>
              </a:rPr>
              <a:t>Не мой класс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Стрелка вправо 7"/>
          <p:cNvSpPr/>
          <p:nvPr/>
        </p:nvSpPr>
        <p:spPr>
          <a:xfrm>
            <a:off x="4950000" y="3438360"/>
            <a:ext cx="1688400" cy="834840"/>
          </a:xfrm>
          <a:prstGeom prst="rightArrow">
            <a:avLst>
              <a:gd name="adj1" fmla="val 50000"/>
              <a:gd name="adj2" fmla="val 49960"/>
            </a:avLst>
          </a:prstGeom>
          <a:noFill/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57" name="Picture 6" descr="https://inetproduser.ru/wp-content/uploads/2014/11/%D0%98%D0%BD%D1%84%D0%BE%D0%B1%D0%B8%D0%B7%D0%BD%D0%B5%D1%81..png"/>
          <p:cNvPicPr/>
          <p:nvPr/>
        </p:nvPicPr>
        <p:blipFill>
          <a:blip r:embed="rId2"/>
          <a:stretch/>
        </p:blipFill>
        <p:spPr>
          <a:xfrm>
            <a:off x="6300720" y="968400"/>
            <a:ext cx="6129000" cy="6129000"/>
          </a:xfrm>
          <a:prstGeom prst="rect">
            <a:avLst/>
          </a:prstGeom>
          <a:ln w="0">
            <a:noFill/>
          </a:ln>
        </p:spPr>
      </p:pic>
      <p:sp>
        <p:nvSpPr>
          <p:cNvPr id="158" name="TextBox 8"/>
          <p:cNvSpPr/>
          <p:nvPr/>
        </p:nvSpPr>
        <p:spPr>
          <a:xfrm>
            <a:off x="7183440" y="1076400"/>
            <a:ext cx="2882520" cy="448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3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РЕФЕРАТЫ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3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СООБЩЕНИЯ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3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ПРЕЗЕНТАЦИИ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"/>
          <p:cNvSpPr/>
          <p:nvPr/>
        </p:nvSpPr>
        <p:spPr>
          <a:xfrm>
            <a:off x="3678120" y="179280"/>
            <a:ext cx="4590720" cy="14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"/>
                <a:ea typeface="DejaVu Sans"/>
              </a:rPr>
              <a:t>ТЕМЫ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2"/>
          <p:cNvSpPr/>
          <p:nvPr/>
        </p:nvSpPr>
        <p:spPr>
          <a:xfrm>
            <a:off x="2703600" y="1789200"/>
            <a:ext cx="7751160" cy="42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914400" indent="-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МОЯ СЕМЬЯ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marL="914400" indent="-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МОЯ РОДОСЛОВНАЯ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marL="914400" indent="-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ТРАДИЦИИ МОЕЙ СЕМЬИ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marL="914400" indent="-914400">
              <a:lnSpc>
                <a:spcPct val="100000"/>
              </a:lnSpc>
              <a:tabLst>
                <a:tab algn="l" pos="0"/>
              </a:tabLst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И ДРУГИЕ…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"/>
          <p:cNvGraphicFramePr/>
          <p:nvPr/>
        </p:nvGraphicFramePr>
        <p:xfrm>
          <a:off x="0" y="0"/>
          <a:ext cx="12191760" cy="6858000"/>
        </p:xfrm>
        <a:graphic>
          <a:graphicData uri="http://schemas.openxmlformats.org/drawingml/2006/table">
            <a:tbl>
              <a:tblPr/>
              <a:tblGrid>
                <a:gridCol w="2438280"/>
                <a:gridCol w="2438640"/>
                <a:gridCol w="2438280"/>
                <a:gridCol w="2438280"/>
                <a:gridCol w="2438640"/>
              </a:tblGrid>
              <a:tr h="1892160"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География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Путешествие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творчество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Интеллект,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психология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Спорт, здоровье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18208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4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Фамилия, имя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Клоцбах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Асеева Э.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Естифеева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Лобков С.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  <a:tr h="3144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4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Ключевые слова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Енисейск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храмы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Кукла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костюм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Мультфильмы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волонтерство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Лыжи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походы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6"/>
          <p:cNvSpPr/>
          <p:nvPr/>
        </p:nvSpPr>
        <p:spPr>
          <a:xfrm>
            <a:off x="2238480" y="488880"/>
            <a:ext cx="7266960" cy="741240"/>
          </a:xfrm>
          <a:prstGeom prst="rect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2" name="Прямоугольник 7"/>
          <p:cNvSpPr/>
          <p:nvPr/>
        </p:nvSpPr>
        <p:spPr>
          <a:xfrm>
            <a:off x="2462040" y="2768760"/>
            <a:ext cx="7267320" cy="740880"/>
          </a:xfrm>
          <a:prstGeom prst="rect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5400" spc="-1" strike="noStrike">
                <a:solidFill>
                  <a:srgbClr val="000000"/>
                </a:solidFill>
                <a:latin typeface="Calibri Light"/>
              </a:rPr>
              <a:t>Проектная деятельность в рамках преподавания предмета ОРКСЭ, модуль «Православная культура»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805080" y="3979440"/>
            <a:ext cx="4735440" cy="149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Донова Галина Анатольевна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Катран Светлана Павловна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МАОУ "Лицей № 6 "Перспектива"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"/>
          <p:cNvGraphicFramePr/>
          <p:nvPr/>
        </p:nvGraphicFramePr>
        <p:xfrm>
          <a:off x="0" y="0"/>
          <a:ext cx="12191760" cy="6858000"/>
        </p:xfrm>
        <a:graphic>
          <a:graphicData uri="http://schemas.openxmlformats.org/drawingml/2006/table">
            <a:tbl>
              <a:tblPr/>
              <a:tblGrid>
                <a:gridCol w="2438280"/>
                <a:gridCol w="2438640"/>
                <a:gridCol w="2438280"/>
                <a:gridCol w="2438280"/>
                <a:gridCol w="2438640"/>
              </a:tblGrid>
              <a:tr h="1471680"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География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Путешествие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творчество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Интеллект,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психология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Спорт, здоровье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1404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4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Фамилия, имя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Клоцбах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Асеева Э.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Естифеева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Лобков С.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  <a:tr h="1990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4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Ключевые слова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Енисейск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храмы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Кукла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костюм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Мультфильмы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волонтерство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Лыжи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походы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1990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4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Темы проектов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Православный Енисейск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Кукла в национальном костюме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Добро и зло в современных мультфильмах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 здоровом теле –здоровый дух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a5a5a5"/>
                      </a:solidFill>
                      <a:prstDash val="solid"/>
                    </a:lnL>
                    <a:lnR w="5760">
                      <a:solidFill>
                        <a:srgbClr val="a5a5a5"/>
                      </a:solidFill>
                      <a:prstDash val="solid"/>
                    </a:lnR>
                    <a:lnT w="5760">
                      <a:solidFill>
                        <a:srgbClr val="a5a5a5"/>
                      </a:solidFill>
                      <a:prstDash val="solid"/>
                    </a:lnT>
                    <a:lnB w="5760">
                      <a:solidFill>
                        <a:srgbClr val="a5a5a5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"/>
          <p:cNvSpPr/>
          <p:nvPr/>
        </p:nvSpPr>
        <p:spPr>
          <a:xfrm>
            <a:off x="2584440" y="198360"/>
            <a:ext cx="612252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2. Мотивация семьи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Стрелка вправо 7"/>
          <p:cNvSpPr/>
          <p:nvPr/>
        </p:nvSpPr>
        <p:spPr>
          <a:xfrm>
            <a:off x="4950000" y="3438360"/>
            <a:ext cx="1688400" cy="834840"/>
          </a:xfrm>
          <a:prstGeom prst="rightArrow">
            <a:avLst>
              <a:gd name="adj1" fmla="val 50000"/>
              <a:gd name="adj2" fmla="val 49960"/>
            </a:avLst>
          </a:prstGeom>
          <a:noFill/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65" name="Picture 6" descr="https://inetproduser.ru/wp-content/uploads/2014/11/%D0%98%D0%BD%D1%84%D0%BE%D0%B1%D0%B8%D0%B7%D0%BD%D0%B5%D1%81..png"/>
          <p:cNvPicPr/>
          <p:nvPr/>
        </p:nvPicPr>
        <p:blipFill>
          <a:blip r:embed="rId1"/>
          <a:stretch/>
        </p:blipFill>
        <p:spPr>
          <a:xfrm>
            <a:off x="6300720" y="968400"/>
            <a:ext cx="6129000" cy="612900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4" descr="https://catherineasquithgallery.com/uploads/posts/2021-02/1614526918_84-p-koshka-na-belom-fone-138.jpg"/>
          <p:cNvPicPr/>
          <p:nvPr/>
        </p:nvPicPr>
        <p:blipFill>
          <a:blip r:embed="rId2"/>
          <a:stretch/>
        </p:blipFill>
        <p:spPr>
          <a:xfrm>
            <a:off x="7000920" y="1771560"/>
            <a:ext cx="3411000" cy="333504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6" descr="https://catherineasquithgallery.com/uploads/posts/2021-02/1613545439_125-p-kartinki-na-belom-fone-dlya-prezentatsii-143.png"/>
          <p:cNvPicPr/>
          <p:nvPr/>
        </p:nvPicPr>
        <p:blipFill>
          <a:blip r:embed="rId3"/>
          <a:stretch/>
        </p:blipFill>
        <p:spPr>
          <a:xfrm>
            <a:off x="522360" y="1625760"/>
            <a:ext cx="4460400" cy="446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https://i.ytimg.com/vi/VjrF7v8FzM0/maxresdefault.jpg"/>
          <p:cNvPicPr/>
          <p:nvPr/>
        </p:nvPicPr>
        <p:blipFill>
          <a:blip r:embed="rId1"/>
          <a:stretch/>
        </p:blipFill>
        <p:spPr>
          <a:xfrm>
            <a:off x="4233960" y="1033560"/>
            <a:ext cx="3611160" cy="525564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6" descr="https://kartinkin.net/uploads/posts/2022-03/1646319814_72-kartinkin-net-p-kartinki-gramoti-82.jpg"/>
          <p:cNvPicPr/>
          <p:nvPr/>
        </p:nvPicPr>
        <p:blipFill>
          <a:blip r:embed="rId2"/>
          <a:stretch/>
        </p:blipFill>
        <p:spPr>
          <a:xfrm>
            <a:off x="0" y="187200"/>
            <a:ext cx="2385720" cy="238572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8" descr="https://funik.ru/wp-content/uploads/2018/11/98c39cc54122fcd2f92a.jpg"/>
          <p:cNvPicPr/>
          <p:nvPr/>
        </p:nvPicPr>
        <p:blipFill>
          <a:blip r:embed="rId3"/>
          <a:stretch/>
        </p:blipFill>
        <p:spPr>
          <a:xfrm>
            <a:off x="8985240" y="270000"/>
            <a:ext cx="2776320" cy="2191680"/>
          </a:xfrm>
          <a:prstGeom prst="rect">
            <a:avLst/>
          </a:prstGeom>
          <a:ln w="0">
            <a:noFill/>
          </a:ln>
        </p:spPr>
      </p:pic>
      <p:sp>
        <p:nvSpPr>
          <p:cNvPr id="171" name="TextBox 1"/>
          <p:cNvSpPr/>
          <p:nvPr/>
        </p:nvSpPr>
        <p:spPr>
          <a:xfrm>
            <a:off x="735120" y="2462040"/>
            <a:ext cx="39762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b0f0"/>
                </a:solidFill>
                <a:latin typeface="Calibri"/>
                <a:ea typeface="DejaVu Sans"/>
              </a:rPr>
              <a:t>Ребенку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Я уверена, что ты справишься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У тебя хорошо получается …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Я ценю твое умение….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8"/>
          <p:cNvSpPr/>
          <p:nvPr/>
        </p:nvSpPr>
        <p:spPr>
          <a:xfrm>
            <a:off x="7786800" y="2462040"/>
            <a:ext cx="397476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b0f0"/>
                </a:solidFill>
                <a:latin typeface="Calibri"/>
                <a:ea typeface="DejaVu Sans"/>
              </a:rPr>
              <a:t>Родителям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Именно с этим справитесь только вы…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Я знаю, что вы поможете своему ребенку…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/>
          <p:nvPr/>
        </p:nvSpPr>
        <p:spPr>
          <a:xfrm>
            <a:off x="2584440" y="198360"/>
            <a:ext cx="713556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3. Совместный план работы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Picture 4" descr="https://i.pinimg.com/originals/fb/88/1d/fb881d4db6e2f88d13156574bd81f869.jpg"/>
          <p:cNvPicPr/>
          <p:nvPr/>
        </p:nvPicPr>
        <p:blipFill>
          <a:blip r:embed="rId1"/>
          <a:stretch/>
        </p:blipFill>
        <p:spPr>
          <a:xfrm>
            <a:off x="2157480" y="795240"/>
            <a:ext cx="7243200" cy="543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"/>
          <p:cNvSpPr/>
          <p:nvPr/>
        </p:nvSpPr>
        <p:spPr>
          <a:xfrm>
            <a:off x="3518280" y="317520"/>
            <a:ext cx="3801960" cy="14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"/>
                <a:ea typeface="DejaVu Sans"/>
              </a:rPr>
              <a:t>БЕСЕДА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8" descr="https://cqeacademy.com/wp-content/uploads/2015/03/Communication-using-Questions.jpg"/>
          <p:cNvPicPr/>
          <p:nvPr/>
        </p:nvPicPr>
        <p:blipFill>
          <a:blip r:embed="rId1"/>
          <a:stretch/>
        </p:blipFill>
        <p:spPr>
          <a:xfrm>
            <a:off x="636480" y="1765440"/>
            <a:ext cx="9659520" cy="4843080"/>
          </a:xfrm>
          <a:prstGeom prst="rect">
            <a:avLst/>
          </a:prstGeom>
          <a:ln w="0">
            <a:noFill/>
          </a:ln>
        </p:spPr>
      </p:pic>
      <p:sp>
        <p:nvSpPr>
          <p:cNvPr id="177" name="TextBox 3"/>
          <p:cNvSpPr/>
          <p:nvPr/>
        </p:nvSpPr>
        <p:spPr>
          <a:xfrm>
            <a:off x="1689120" y="2166840"/>
            <a:ext cx="1630080" cy="10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Проект - это…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8"/>
          <p:cNvSpPr/>
          <p:nvPr/>
        </p:nvSpPr>
        <p:spPr>
          <a:xfrm>
            <a:off x="7912080" y="2166840"/>
            <a:ext cx="212544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Нас интересует…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"/>
          <p:cNvSpPr/>
          <p:nvPr/>
        </p:nvSpPr>
        <p:spPr>
          <a:xfrm>
            <a:off x="2796840" y="317520"/>
            <a:ext cx="6457680" cy="14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"/>
                <a:ea typeface="DejaVu Sans"/>
              </a:rPr>
              <a:t>План и сроки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4" descr="https://geonrg.ru/wp-content/uploads/2021/08/9b68944b-2048x1434.jpg"/>
          <p:cNvPicPr/>
          <p:nvPr/>
        </p:nvPicPr>
        <p:blipFill>
          <a:blip r:embed="rId1"/>
          <a:stretch/>
        </p:blipFill>
        <p:spPr>
          <a:xfrm>
            <a:off x="3498840" y="1765440"/>
            <a:ext cx="5395680" cy="445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1"/>
          <p:cNvSpPr/>
          <p:nvPr/>
        </p:nvSpPr>
        <p:spPr>
          <a:xfrm>
            <a:off x="4029840" y="317520"/>
            <a:ext cx="2861640" cy="14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"/>
                <a:ea typeface="DejaVu Sans"/>
              </a:rPr>
              <a:t>Отчёт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6" descr="http://files.constantcontact.com/ebed615f001/11892a53-bca9-4e54-86c9-ec3a7fa2a738.jpg"/>
          <p:cNvPicPr/>
          <p:nvPr/>
        </p:nvPicPr>
        <p:blipFill>
          <a:blip r:embed="rId1"/>
          <a:stretch/>
        </p:blipFill>
        <p:spPr>
          <a:xfrm>
            <a:off x="2498760" y="1922400"/>
            <a:ext cx="5925600" cy="444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1"/>
          <p:cNvSpPr/>
          <p:nvPr/>
        </p:nvSpPr>
        <p:spPr>
          <a:xfrm>
            <a:off x="3151800" y="298440"/>
            <a:ext cx="6013440" cy="14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"/>
                <a:ea typeface="DejaVu Sans"/>
              </a:rPr>
              <a:t>Кураторство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2" descr="https://prixoxo.ru/uploads/posts/2022-12/prixoxo.ru_foto-kartinki-chelovechkov-dlja-prezentacii-na-prozrachnom-fone-45.png"/>
          <p:cNvPicPr/>
          <p:nvPr/>
        </p:nvPicPr>
        <p:blipFill>
          <a:blip r:embed="rId1"/>
          <a:stretch/>
        </p:blipFill>
        <p:spPr>
          <a:xfrm>
            <a:off x="2700360" y="1450800"/>
            <a:ext cx="6914880" cy="518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"/>
          <p:cNvSpPr/>
          <p:nvPr/>
        </p:nvSpPr>
        <p:spPr>
          <a:xfrm>
            <a:off x="3147480" y="298440"/>
            <a:ext cx="5207400" cy="14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"/>
                <a:ea typeface="DejaVu Sans"/>
              </a:rPr>
              <a:t>Репетиция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Picture 2" descr="https://lesmeh.edu35.ru/images/phocagallery/raznoe/%D0%A3%D1%87%D0%B5%D0%BD%D0%B8%D0%BA.jpg"/>
          <p:cNvPicPr/>
          <p:nvPr/>
        </p:nvPicPr>
        <p:blipFill>
          <a:blip r:embed="rId1"/>
          <a:stretch/>
        </p:blipFill>
        <p:spPr>
          <a:xfrm>
            <a:off x="2433600" y="1601640"/>
            <a:ext cx="1374480" cy="171756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6" descr="https://catherineasquithgallery.com/uploads/posts/2021-02/1613545898_13-p-belii-chelovechek-dlya-prezentatsii-prozra-14.jpg"/>
          <p:cNvPicPr/>
          <p:nvPr/>
        </p:nvPicPr>
        <p:blipFill>
          <a:blip r:embed="rId2"/>
          <a:stretch/>
        </p:blipFill>
        <p:spPr>
          <a:xfrm>
            <a:off x="660240" y="1387440"/>
            <a:ext cx="1363320" cy="193176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2" descr="https://www.grsu.by/images/vospitanie/6286_2.jpg"/>
          <p:cNvPicPr/>
          <p:nvPr/>
        </p:nvPicPr>
        <p:blipFill>
          <a:blip r:embed="rId3"/>
          <a:stretch/>
        </p:blipFill>
        <p:spPr>
          <a:xfrm>
            <a:off x="160200" y="4622760"/>
            <a:ext cx="2960640" cy="197460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" descr="https://lesmeh.edu35.ru/images/phocagallery/raznoe/%D0%A3%D1%87%D0%B5%D0%BD%D0%B8%D0%BA.jpg"/>
          <p:cNvPicPr/>
          <p:nvPr/>
        </p:nvPicPr>
        <p:blipFill>
          <a:blip r:embed="rId4"/>
          <a:stretch/>
        </p:blipFill>
        <p:spPr>
          <a:xfrm>
            <a:off x="3448080" y="4751280"/>
            <a:ext cx="1374480" cy="171756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8" descr="https://catherineasquithgallery.com/uploads/posts/2021-02/1613545913_72-p-belii-chelovechek-dlya-prezentatsii-prozra-76.png"/>
          <p:cNvPicPr/>
          <p:nvPr/>
        </p:nvPicPr>
        <p:blipFill>
          <a:blip r:embed="rId5"/>
          <a:stretch/>
        </p:blipFill>
        <p:spPr>
          <a:xfrm>
            <a:off x="4213080" y="2352600"/>
            <a:ext cx="3078000" cy="2693880"/>
          </a:xfrm>
          <a:prstGeom prst="rect">
            <a:avLst/>
          </a:prstGeom>
          <a:ln w="0">
            <a:noFill/>
          </a:ln>
        </p:spPr>
      </p:pic>
      <p:cxnSp>
        <p:nvCxnSpPr>
          <p:cNvPr id="191" name="Прямая со стрелкой 5"/>
          <p:cNvCxnSpPr>
            <a:endCxn id="186" idx="3"/>
          </p:cNvCxnSpPr>
          <p:nvPr/>
        </p:nvCxnSpPr>
        <p:spPr>
          <a:xfrm flipH="1" flipV="1">
            <a:off x="3808080" y="2460240"/>
            <a:ext cx="1015560" cy="86004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192" name="Прямая со стрелкой 10"/>
          <p:cNvCxnSpPr/>
          <p:nvPr/>
        </p:nvCxnSpPr>
        <p:spPr>
          <a:xfrm flipH="1">
            <a:off x="4549320" y="4750920"/>
            <a:ext cx="628200" cy="121104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193" name="Прямая со стрелкой 13"/>
          <p:cNvCxnSpPr/>
          <p:nvPr/>
        </p:nvCxnSpPr>
        <p:spPr>
          <a:xfrm flipV="1">
            <a:off x="14550840" y="298080"/>
            <a:ext cx="977040" cy="86004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  <p:pic>
        <p:nvPicPr>
          <p:cNvPr id="194" name="Picture 4" descr="https://kartinkin.net/uploads/posts/2022-02/1646035200_46-kartinkin-net-p-obuchenie-kartinki-dlya-prezentatsii-48.jpg"/>
          <p:cNvPicPr/>
          <p:nvPr/>
        </p:nvPicPr>
        <p:blipFill>
          <a:blip r:embed="rId6"/>
          <a:stretch/>
        </p:blipFill>
        <p:spPr>
          <a:xfrm>
            <a:off x="7904160" y="1566720"/>
            <a:ext cx="2949120" cy="2211120"/>
          </a:xfrm>
          <a:prstGeom prst="rect">
            <a:avLst/>
          </a:prstGeom>
          <a:ln w="0">
            <a:noFill/>
          </a:ln>
        </p:spPr>
      </p:pic>
      <p:cxnSp>
        <p:nvCxnSpPr>
          <p:cNvPr id="195" name="Прямая со стрелкой 18"/>
          <p:cNvCxnSpPr/>
          <p:nvPr/>
        </p:nvCxnSpPr>
        <p:spPr>
          <a:xfrm flipV="1">
            <a:off x="6657840" y="2959920"/>
            <a:ext cx="1247040" cy="64728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  <p:pic>
        <p:nvPicPr>
          <p:cNvPr id="196" name="Picture 2" descr="https://lesmeh.edu35.ru/images/phocagallery/raznoe/%D0%A3%D1%87%D0%B5%D0%BD%D0%B8%D0%BA.jpg"/>
          <p:cNvPicPr/>
          <p:nvPr/>
        </p:nvPicPr>
        <p:blipFill>
          <a:blip r:embed="rId7"/>
          <a:stretch/>
        </p:blipFill>
        <p:spPr>
          <a:xfrm>
            <a:off x="10628280" y="1703520"/>
            <a:ext cx="1373040" cy="1715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6" descr="https://kartinkin.net/uploads/posts/2022-02/1646035200_46-kartinkin-net-p-obuchenie-kartinki-dlya-prezentatsii-48.jpg"/>
          <p:cNvPicPr/>
          <p:nvPr/>
        </p:nvPicPr>
        <p:blipFill>
          <a:blip r:embed="rId8"/>
          <a:stretch/>
        </p:blipFill>
        <p:spPr>
          <a:xfrm>
            <a:off x="8393040" y="4307040"/>
            <a:ext cx="2949120" cy="2212560"/>
          </a:xfrm>
          <a:prstGeom prst="rect">
            <a:avLst/>
          </a:prstGeom>
          <a:ln w="0">
            <a:noFill/>
          </a:ln>
        </p:spPr>
      </p:pic>
      <p:cxnSp>
        <p:nvCxnSpPr>
          <p:cNvPr id="198" name="Прямая со стрелкой 23"/>
          <p:cNvCxnSpPr/>
          <p:nvPr/>
        </p:nvCxnSpPr>
        <p:spPr>
          <a:xfrm>
            <a:off x="7090920" y="4441680"/>
            <a:ext cx="1167840" cy="116964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1"/>
          <p:cNvSpPr/>
          <p:nvPr/>
        </p:nvSpPr>
        <p:spPr>
          <a:xfrm>
            <a:off x="2031480" y="258840"/>
            <a:ext cx="7705800" cy="14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"/>
                <a:ea typeface="DejaVu Sans"/>
              </a:rPr>
              <a:t>Защита проекта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Picture 4" descr="https://w7.pngwing.com/pngs/297/301/png-transparent-people-speech-podium-three-dimensional-white-people.png"/>
          <p:cNvPicPr/>
          <p:nvPr/>
        </p:nvPicPr>
        <p:blipFill>
          <a:blip r:embed="rId1"/>
          <a:stretch/>
        </p:blipFill>
        <p:spPr>
          <a:xfrm>
            <a:off x="3529080" y="1609560"/>
            <a:ext cx="3568320" cy="524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 Light"/>
              </a:rPr>
              <a:t>Ассоциации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6" name=""/>
          <p:cNvGraphicFramePr/>
          <p:nvPr/>
        </p:nvGraphicFramePr>
        <p:xfrm>
          <a:off x="838080" y="1825560"/>
          <a:ext cx="10515240" cy="465444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106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Проект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Православие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584520"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57" name="TextBox 4"/>
          <p:cNvSpPr/>
          <p:nvPr/>
        </p:nvSpPr>
        <p:spPr>
          <a:xfrm>
            <a:off x="1055520" y="2932200"/>
            <a:ext cx="309060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8" name="TextBox 5"/>
          <p:cNvSpPr/>
          <p:nvPr/>
        </p:nvSpPr>
        <p:spPr>
          <a:xfrm>
            <a:off x="1576440" y="2932200"/>
            <a:ext cx="3373200" cy="30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ВЫВОД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ПРОДУКТ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ИССЛЕДОВАНИЕ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РАЗРАБОТКА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ИДЕЯ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6"/>
          <p:cNvSpPr/>
          <p:nvPr/>
        </p:nvSpPr>
        <p:spPr>
          <a:xfrm>
            <a:off x="7215120" y="2932200"/>
            <a:ext cx="3027240" cy="26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МОЛИТВА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ВЕРА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РЕШЕНИЕ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ЛЮБОВЬ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ХРАМ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1"/>
          <p:cNvSpPr/>
          <p:nvPr/>
        </p:nvSpPr>
        <p:spPr>
          <a:xfrm>
            <a:off x="3362400" y="198360"/>
            <a:ext cx="713520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4. Банк семей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Picture 2" descr="https://e7.pngegg.com/pngimages/898/450/png-clipart-graphy-3d-computer-graphics-graphics-decision-making-3d-computer-graphics-text.png"/>
          <p:cNvPicPr/>
          <p:nvPr/>
        </p:nvPicPr>
        <p:blipFill>
          <a:blip r:embed="rId1"/>
          <a:stretch/>
        </p:blipFill>
        <p:spPr>
          <a:xfrm>
            <a:off x="2584440" y="968400"/>
            <a:ext cx="4546080" cy="517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Прямоугольник 6"/>
          <p:cNvSpPr/>
          <p:nvPr/>
        </p:nvSpPr>
        <p:spPr>
          <a:xfrm>
            <a:off x="754200" y="1593720"/>
            <a:ext cx="6419520" cy="671400"/>
          </a:xfrm>
          <a:prstGeom prst="rect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04" name="Прямоугольник 7"/>
          <p:cNvSpPr/>
          <p:nvPr/>
        </p:nvSpPr>
        <p:spPr>
          <a:xfrm>
            <a:off x="2462040" y="2768760"/>
            <a:ext cx="7267320" cy="740880"/>
          </a:xfrm>
          <a:prstGeom prst="rect">
            <a:avLst/>
          </a:pr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85720" y="111132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Calibri Light"/>
              </a:rPr>
              <a:t>Проектная деятельность в рамках преподавания предмета ОРКСЭ, модуль «Православная культура»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Picture 2" descr="https://flomaster.club/uploads/posts/2022-07/1657090362_42-flomaster-club-p-mnogodetnaya-semya-risunok-krasivo-46.png"/>
          <p:cNvPicPr/>
          <p:nvPr/>
        </p:nvPicPr>
        <p:blipFill>
          <a:blip r:embed="rId1"/>
          <a:stretch/>
        </p:blipFill>
        <p:spPr>
          <a:xfrm>
            <a:off x="3963960" y="3827520"/>
            <a:ext cx="4551120" cy="265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4" descr="https://present5.com/presentation/-67427163_439407514/image-11.jpg"/>
          <p:cNvPicPr/>
          <p:nvPr/>
        </p:nvPicPr>
        <p:blipFill>
          <a:blip r:embed="rId1"/>
          <a:stretch/>
        </p:blipFill>
        <p:spPr>
          <a:xfrm>
            <a:off x="1673280" y="177840"/>
            <a:ext cx="8511840" cy="638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"/>
          <p:cNvSpPr/>
          <p:nvPr/>
        </p:nvSpPr>
        <p:spPr>
          <a:xfrm>
            <a:off x="1670040" y="993600"/>
            <a:ext cx="365724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связи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Picture 6" descr="Картинка проблема проекта"/>
          <p:cNvPicPr/>
          <p:nvPr/>
        </p:nvPicPr>
        <p:blipFill>
          <a:blip r:embed="rId1"/>
          <a:stretch/>
        </p:blipFill>
        <p:spPr>
          <a:xfrm>
            <a:off x="7480440" y="1566720"/>
            <a:ext cx="4019040" cy="40194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12" descr="https://grizly.club/uploads/posts/2023-01/1674646378_grizly-club-p-klipart-obratnaya-svyaz-53.jpg"/>
          <p:cNvPicPr/>
          <p:nvPr/>
        </p:nvPicPr>
        <p:blipFill>
          <a:blip r:embed="rId2"/>
          <a:stretch/>
        </p:blipFill>
        <p:spPr>
          <a:xfrm>
            <a:off x="552600" y="1763640"/>
            <a:ext cx="5171400" cy="3877920"/>
          </a:xfrm>
          <a:prstGeom prst="rect">
            <a:avLst/>
          </a:prstGeom>
          <a:ln w="0">
            <a:noFill/>
          </a:ln>
        </p:spPr>
      </p:pic>
      <p:sp>
        <p:nvSpPr>
          <p:cNvPr id="63" name="TextBox 13"/>
          <p:cNvSpPr/>
          <p:nvPr/>
        </p:nvSpPr>
        <p:spPr>
          <a:xfrm>
            <a:off x="7661160" y="993600"/>
            <a:ext cx="365724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проблемы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 Light"/>
              </a:rPr>
              <a:t>Ассоциации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5" name=""/>
          <p:cNvGraphicFramePr/>
          <p:nvPr/>
        </p:nvGraphicFramePr>
        <p:xfrm>
          <a:off x="838080" y="1825560"/>
          <a:ext cx="10515240" cy="465444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106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Проект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Православие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584520"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66" name="TextBox 4"/>
          <p:cNvSpPr/>
          <p:nvPr/>
        </p:nvSpPr>
        <p:spPr>
          <a:xfrm>
            <a:off x="1055520" y="2932200"/>
            <a:ext cx="309060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1589040" y="2932200"/>
            <a:ext cx="3373200" cy="30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ВЫВОД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ПРОДУКТ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ИССЛЕДОВАНИЕ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РАЗРАБОТКА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ИДЕЯ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"/>
          <p:cNvSpPr/>
          <p:nvPr/>
        </p:nvSpPr>
        <p:spPr>
          <a:xfrm>
            <a:off x="7215120" y="2932200"/>
            <a:ext cx="3027240" cy="26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МОЛИТВА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ВЕРА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РЕШЕНИЕ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ЛЮБОВЬ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ХРАМ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Прямая соединительная линия 8"/>
          <p:cNvSpPr/>
          <p:nvPr/>
        </p:nvSpPr>
        <p:spPr>
          <a:xfrm>
            <a:off x="3139920" y="3956040"/>
            <a:ext cx="4214880" cy="1382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70" name="Picture 2" descr="https://pixy.org/src/10/106869.jpg"/>
          <p:cNvPicPr/>
          <p:nvPr/>
        </p:nvPicPr>
        <p:blipFill>
          <a:blip r:embed="rId1"/>
          <a:stretch/>
        </p:blipFill>
        <p:spPr>
          <a:xfrm>
            <a:off x="3139920" y="2644920"/>
            <a:ext cx="2064960" cy="130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2" presetSubtype="8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path" presetID="63" repeatCount="1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06 4.44444E-006 L 0.34101 0.02963 E">
                                      <p:cBhvr>
                                        <p:cTn id="42" dur="2000" fill="hold"/>
                                        <p:tgtEl>
                                          <p:spTgt spid="7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 Light"/>
              </a:rPr>
              <a:t>Ассоциации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838080" y="1825560"/>
          <a:ext cx="10515240" cy="465444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106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Проект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Православие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584520"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73" name="TextBox 4"/>
          <p:cNvSpPr/>
          <p:nvPr/>
        </p:nvSpPr>
        <p:spPr>
          <a:xfrm>
            <a:off x="1055520" y="2932200"/>
            <a:ext cx="309060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4" name="TextBox 5"/>
          <p:cNvSpPr/>
          <p:nvPr/>
        </p:nvSpPr>
        <p:spPr>
          <a:xfrm>
            <a:off x="1576440" y="2932200"/>
            <a:ext cx="3373200" cy="30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ВЫВОД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ПРОДУКТ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ИССЛЕДОВАНИЕ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РАЗРАБОТКА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ИДЕЯ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Box 6"/>
          <p:cNvSpPr/>
          <p:nvPr/>
        </p:nvSpPr>
        <p:spPr>
          <a:xfrm>
            <a:off x="7215120" y="2932200"/>
            <a:ext cx="3027240" cy="26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МОЛИТВА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ВЕРА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РЕШЕНИЕ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ЛЮБОВЬ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ХРАМ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Прямая соединительная линия 9"/>
          <p:cNvSpPr/>
          <p:nvPr/>
        </p:nvSpPr>
        <p:spPr>
          <a:xfrm flipV="1">
            <a:off x="2862360" y="4056120"/>
            <a:ext cx="4492440" cy="168912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77" name="Picture 2" descr="https://pixy.org/src/10/106869.jpg"/>
          <p:cNvPicPr/>
          <p:nvPr/>
        </p:nvPicPr>
        <p:blipFill>
          <a:blip r:embed="rId1"/>
          <a:stretch/>
        </p:blipFill>
        <p:spPr>
          <a:xfrm>
            <a:off x="2862360" y="4425840"/>
            <a:ext cx="2064960" cy="1303200"/>
          </a:xfrm>
          <a:prstGeom prst="rect">
            <a:avLst/>
          </a:prstGeom>
          <a:ln w="0">
            <a:noFill/>
          </a:ln>
        </p:spPr>
      </p:pic>
      <p:sp>
        <p:nvSpPr>
          <p:cNvPr id="78" name="Прямая соединительная линия 10"/>
          <p:cNvSpPr/>
          <p:nvPr/>
        </p:nvSpPr>
        <p:spPr>
          <a:xfrm>
            <a:off x="3139920" y="3956040"/>
            <a:ext cx="4214880" cy="1382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2" presetSubtype="4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path" presetID="56" repeatCount="1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06 2.22222E-006 L 0.36055 -0.23912 E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 Light"/>
              </a:rPr>
              <a:t>Ассоциации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0" name=""/>
          <p:cNvGraphicFramePr/>
          <p:nvPr/>
        </p:nvGraphicFramePr>
        <p:xfrm>
          <a:off x="841320" y="1768320"/>
          <a:ext cx="10515240" cy="465300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10702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Проект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Православие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582720"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81" name="TextBox 4"/>
          <p:cNvSpPr/>
          <p:nvPr/>
        </p:nvSpPr>
        <p:spPr>
          <a:xfrm>
            <a:off x="1055520" y="2932200"/>
            <a:ext cx="309060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2" name="TextBox 5"/>
          <p:cNvSpPr/>
          <p:nvPr/>
        </p:nvSpPr>
        <p:spPr>
          <a:xfrm>
            <a:off x="1525680" y="2871720"/>
            <a:ext cx="3374640" cy="30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ВЫВОД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ПРОДУКТ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ИССЛЕДОВАНИЕ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РАЗРАБОТКА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ИДЕЯ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6"/>
          <p:cNvSpPr/>
          <p:nvPr/>
        </p:nvSpPr>
        <p:spPr>
          <a:xfrm>
            <a:off x="7215120" y="2932200"/>
            <a:ext cx="3027240" cy="26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МОЛИТВА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ВЕРА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РЕШЕНИЕ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ЛЮБОВЬ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ХРАМ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Прямая соединительная линия 15"/>
          <p:cNvSpPr/>
          <p:nvPr/>
        </p:nvSpPr>
        <p:spPr>
          <a:xfrm flipH="1">
            <a:off x="2862000" y="3970440"/>
            <a:ext cx="277560" cy="17492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85" name="Picture 2" descr="https://pixy.org/src/10/106869.jpg"/>
          <p:cNvPicPr/>
          <p:nvPr/>
        </p:nvPicPr>
        <p:blipFill>
          <a:blip r:embed="rId1"/>
          <a:stretch/>
        </p:blipFill>
        <p:spPr>
          <a:xfrm>
            <a:off x="2862360" y="4425840"/>
            <a:ext cx="2064960" cy="1303200"/>
          </a:xfrm>
          <a:prstGeom prst="rect">
            <a:avLst/>
          </a:prstGeom>
          <a:ln w="0">
            <a:noFill/>
          </a:ln>
        </p:spPr>
      </p:pic>
      <p:sp>
        <p:nvSpPr>
          <p:cNvPr id="86" name="Прямая соединительная линия 8"/>
          <p:cNvSpPr/>
          <p:nvPr/>
        </p:nvSpPr>
        <p:spPr>
          <a:xfrm>
            <a:off x="3139920" y="3956040"/>
            <a:ext cx="4214880" cy="1382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7" name="Прямая соединительная линия 9"/>
          <p:cNvSpPr/>
          <p:nvPr/>
        </p:nvSpPr>
        <p:spPr>
          <a:xfrm flipV="1">
            <a:off x="2862360" y="4056120"/>
            <a:ext cx="4492440" cy="168912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2" presetSubtype="4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path" presetID="64" repeatCount="1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185 L 0.0207 -0.23195 E">
                                      <p:cBhvr>
                                        <p:cTn id="60" dur="2000" fill="hold"/>
                                        <p:tgtEl>
                                          <p:spTgt spid="8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 Light"/>
              </a:rPr>
              <a:t>Ассоциации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9" name=""/>
          <p:cNvGraphicFramePr/>
          <p:nvPr/>
        </p:nvGraphicFramePr>
        <p:xfrm>
          <a:off x="838080" y="1825560"/>
          <a:ext cx="10515240" cy="465444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106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Проект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Православие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584520"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90" name="TextBox 4"/>
          <p:cNvSpPr/>
          <p:nvPr/>
        </p:nvSpPr>
        <p:spPr>
          <a:xfrm>
            <a:off x="1055520" y="2932200"/>
            <a:ext cx="309060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1" name="TextBox 5"/>
          <p:cNvSpPr/>
          <p:nvPr/>
        </p:nvSpPr>
        <p:spPr>
          <a:xfrm>
            <a:off x="1454040" y="2932200"/>
            <a:ext cx="3373200" cy="30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ВЫВОД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ПРОДУКТ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ИССЛЕДОВАНИЕ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РАЗРАБОТКА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ИДЕЯ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6"/>
          <p:cNvSpPr/>
          <p:nvPr/>
        </p:nvSpPr>
        <p:spPr>
          <a:xfrm>
            <a:off x="7215120" y="2932200"/>
            <a:ext cx="3027240" cy="26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МОЛИТВА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ВЕРА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РЕШЕНИЕ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ЛЮБОВЬ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ХРАМ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Прямая соединительная линия 15"/>
          <p:cNvSpPr/>
          <p:nvPr/>
        </p:nvSpPr>
        <p:spPr>
          <a:xfrm flipH="1">
            <a:off x="2862000" y="3970440"/>
            <a:ext cx="277560" cy="17492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4" name="Прямая соединительная линия 8"/>
          <p:cNvSpPr/>
          <p:nvPr/>
        </p:nvSpPr>
        <p:spPr>
          <a:xfrm flipV="1">
            <a:off x="2862360" y="4056120"/>
            <a:ext cx="4492440" cy="168912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5" name="Прямая соединительная линия 9"/>
          <p:cNvSpPr/>
          <p:nvPr/>
        </p:nvSpPr>
        <p:spPr>
          <a:xfrm>
            <a:off x="3139920" y="3956040"/>
            <a:ext cx="4214880" cy="1382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Calibri Light"/>
              </a:rPr>
              <a:t>Ассоциации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7" name=""/>
          <p:cNvGraphicFramePr/>
          <p:nvPr/>
        </p:nvGraphicFramePr>
        <p:xfrm>
          <a:off x="838080" y="1825560"/>
          <a:ext cx="10515240" cy="465444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106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Проект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5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Православие</a:t>
                      </a:r>
                      <a:endParaRPr b="0" lang="ru-RU" sz="5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584520"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98" name="TextBox 4"/>
          <p:cNvSpPr/>
          <p:nvPr/>
        </p:nvSpPr>
        <p:spPr>
          <a:xfrm>
            <a:off x="1055520" y="2932200"/>
            <a:ext cx="309060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9" name="TextBox 5"/>
          <p:cNvSpPr/>
          <p:nvPr/>
        </p:nvSpPr>
        <p:spPr>
          <a:xfrm>
            <a:off x="1454040" y="2795760"/>
            <a:ext cx="3373200" cy="30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ВЫВОД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ПРОДУКТ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ИССЛЕДОВАНИЕ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РАЗРАБОТКА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ИДЕЯ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6"/>
          <p:cNvSpPr/>
          <p:nvPr/>
        </p:nvSpPr>
        <p:spPr>
          <a:xfrm>
            <a:off x="7215120" y="2932200"/>
            <a:ext cx="3027240" cy="26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МОЛИТВА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ВЕРА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СЕМЬЯ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РЕШЕНИЕ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ЛЮБОВЬ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ХРАМ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ая соединительная линия 15"/>
          <p:cNvSpPr/>
          <p:nvPr/>
        </p:nvSpPr>
        <p:spPr>
          <a:xfrm flipH="1">
            <a:off x="2862000" y="3970440"/>
            <a:ext cx="277560" cy="17492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2" name="Прямая соединительная линия 8"/>
          <p:cNvSpPr/>
          <p:nvPr/>
        </p:nvSpPr>
        <p:spPr>
          <a:xfrm flipV="1">
            <a:off x="2862360" y="4056120"/>
            <a:ext cx="4492440" cy="168912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3" name="Прямая соединительная линия 9"/>
          <p:cNvSpPr/>
          <p:nvPr/>
        </p:nvSpPr>
        <p:spPr>
          <a:xfrm>
            <a:off x="3139920" y="3956040"/>
            <a:ext cx="4214880" cy="1382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Application>LibreOffice/7.5.4.2$Windows_X86_64 LibreOffice_project/36ccfdc35048b057fd9854c757a8b67ec53977b6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2023-08-23T14:26:55Z</dcterms:created>
  <dc:creator>User</dc:creator>
  <dc:description/>
  <dc:language>ru-RU</dc:language>
  <cp:lastModifiedBy/>
  <dcterms:modified xsi:type="dcterms:W3CDTF">2023-09-05T16:41:38Z</dcterms:modified>
  <cp:revision>31</cp:revision>
  <dc:subject/>
  <dc:title>Проектная деятельность в рамках преподавания предмета ОРКСЭ, модуль «Православная культура»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