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5" r:id="rId3"/>
    <p:sldId id="286" r:id="rId4"/>
    <p:sldId id="287" r:id="rId5"/>
    <p:sldId id="288" r:id="rId6"/>
    <p:sldId id="283" r:id="rId7"/>
    <p:sldId id="289" r:id="rId8"/>
    <p:sldId id="276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098A7E-E035-424E-B6F9-1E5AF52F8765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EEA66A-7D36-4816-AC0F-1EF580AAA4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.kipk.ru/informatsionnye-resursy/novosti/50-materialy-seminara-proektirovanie-osnovnoj-obrazovatelnoj-programmy-osnovnogo-obshchego-obrazovaniya-s-uchjotom-obnovleniya-soderzhaniya-predmetnoj-oblasti-tekhnologiy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Tkashenko.S@kimc.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7286320" cy="792088"/>
          </a:xfrm>
        </p:spPr>
        <p:txBody>
          <a:bodyPr/>
          <a:lstStyle/>
          <a:p>
            <a:r>
              <a:rPr lang="ru-RU" dirty="0" smtClean="0"/>
              <a:t>Городской семинар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7478648" cy="19442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Реализация модулей предметной области «Технология»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noo\Desktop\Мои документы\Августовские предметные секции, 2019\ОК2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5404"/>
          <a:stretch/>
        </p:blipFill>
        <p:spPr bwMode="auto">
          <a:xfrm>
            <a:off x="1127570" y="332656"/>
            <a:ext cx="2897386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199858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611811" y="5062245"/>
            <a:ext cx="439248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Ткаченко С. Л.,</a:t>
            </a:r>
          </a:p>
          <a:p>
            <a:pPr marL="27432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методист МКУ КИМЦ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6093296"/>
            <a:ext cx="31335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600" dirty="0" smtClean="0">
                <a:solidFill>
                  <a:srgbClr val="FF0000"/>
                </a:solidFill>
              </a:rPr>
              <a:t>30 октября 2019 </a:t>
            </a:r>
            <a:r>
              <a:rPr lang="ru-RU" sz="2600" dirty="0">
                <a:solidFill>
                  <a:srgbClr val="FF0000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8178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/>
          <a:lstStyle/>
          <a:p>
            <a:pPr algn="ctr"/>
            <a:r>
              <a:rPr lang="ru-RU" dirty="0" smtClean="0"/>
              <a:t>Участники анкетирования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686287"/>
              </p:ext>
            </p:extLst>
          </p:nvPr>
        </p:nvGraphicFramePr>
        <p:xfrm>
          <a:off x="1043608" y="1340766"/>
          <a:ext cx="7890845" cy="541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20080"/>
                <a:gridCol w="864096"/>
                <a:gridCol w="4650485"/>
              </a:tblGrid>
              <a:tr h="3786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Район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ОУ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ysClr val="windowText" lastClr="000000"/>
                          </a:solidFill>
                        </a:rPr>
                        <a:t>Участ</a:t>
                      </a:r>
                      <a:r>
                        <a:rPr lang="ru-RU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 err="1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Железнодор</a:t>
                      </a:r>
                      <a:r>
                        <a:rPr lang="ru-RU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л7, 12, 32, 86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</a:t>
                      </a:r>
                      <a:endParaRPr lang="ru-RU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л2, 4, 10, 27, 51, 155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Кировский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г4, г6, г10, л6, 46, 81, 90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Ленинский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г7, л12,	16, 31, 53, 64, 65, 79, 94, 148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4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Октябрьский</a:t>
                      </a:r>
                      <a:endParaRPr lang="ru-RU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г1, г3, г13, л1, л8, л10,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ш-и1, 3, 21, 36,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39, 72,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73, 82, 84, 95, 99, 133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8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Свердловский</a:t>
                      </a:r>
                      <a:endParaRPr lang="ru-RU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г5, л9, 6(97), 17, 34. 42, 62, 76,</a:t>
                      </a:r>
                      <a:r>
                        <a:rPr lang="ru-RU" sz="180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92, 137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09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Советский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 2, 5, 18, 22(108), 24, 85, 91, 98, 121, 129, 139, 143, 144, 147, 149, 150, 152, 154, 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1" i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ru-RU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37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НАЧАЛЬНАЯ ШКОЛА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880147"/>
              </p:ext>
            </p:extLst>
          </p:nvPr>
        </p:nvGraphicFramePr>
        <p:xfrm>
          <a:off x="1043604" y="1447800"/>
          <a:ext cx="7890848" cy="4012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356"/>
                <a:gridCol w="986356"/>
                <a:gridCol w="986356"/>
                <a:gridCol w="986356"/>
                <a:gridCol w="986356"/>
                <a:gridCol w="986356"/>
                <a:gridCol w="986356"/>
                <a:gridCol w="986356"/>
              </a:tblGrid>
              <a:tr h="46903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ИНВАРИАНТНЫЕ МОДУЛИ (5)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ВАРИАТИВ (3)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24852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Технологии, профессии 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Технологии работы с бумагой 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картоном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Технологии работы с пластичными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материалами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работы с природным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материалом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работы с текстильными материалами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 работы с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конструктором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Робототехника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Информационно-коммуникационные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435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98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41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ОСНОВНАЯ ШКОЛА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63607"/>
              </p:ext>
            </p:extLst>
          </p:nvPr>
        </p:nvGraphicFramePr>
        <p:xfrm>
          <a:off x="971604" y="1268760"/>
          <a:ext cx="7962845" cy="492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895"/>
                <a:gridCol w="723895"/>
                <a:gridCol w="723895"/>
                <a:gridCol w="723895"/>
                <a:gridCol w="723895"/>
                <a:gridCol w="723895"/>
                <a:gridCol w="723895"/>
                <a:gridCol w="723895"/>
                <a:gridCol w="723895"/>
                <a:gridCol w="723895"/>
                <a:gridCol w="723895"/>
              </a:tblGrid>
              <a:tr h="385889"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ИНВАРИАНТНЫЕ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МОДУЛИ (6)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ВАРИАТИВНЫЕ МОДУЛИ (5)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264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Технологии обработки материалов, пищевых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Робототехника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Автоматизированные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моделирование,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прототипирование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макетирование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Компьютерная графика, черчение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Аддитивные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Умного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Сельского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хозяйства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Растениеводства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Электроники и квантовых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89"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461"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9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СРЕДНЯЯ ШКОЛА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787722"/>
              </p:ext>
            </p:extLst>
          </p:nvPr>
        </p:nvGraphicFramePr>
        <p:xfrm>
          <a:off x="1043610" y="1268761"/>
          <a:ext cx="789084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084"/>
                <a:gridCol w="789084"/>
                <a:gridCol w="789084"/>
                <a:gridCol w="789084"/>
                <a:gridCol w="789084"/>
                <a:gridCol w="789084"/>
                <a:gridCol w="789084"/>
                <a:gridCol w="789084"/>
                <a:gridCol w="789084"/>
                <a:gridCol w="789084"/>
              </a:tblGrid>
              <a:tr h="413055">
                <a:tc gridSpan="9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ИНВАРИАНТНЫЕ МОДУЛИ (9)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 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28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 Технологии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WEB-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Технология 3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моделирования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Введение в инженерную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 Основы инженерной графики и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нанотехнологии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материаловедения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технологического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Основы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туризма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Основы малого бизнеса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Профильные практические модули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577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15"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6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58032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Технологии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052736"/>
          <a:ext cx="9144000" cy="543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030"/>
                <a:gridCol w="2950832"/>
                <a:gridCol w="522544"/>
                <a:gridCol w="5187594"/>
              </a:tblGrid>
              <a:tr h="3554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Управленческие</a:t>
                      </a:r>
                      <a:endParaRPr lang="ru-RU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ru-RU" sz="2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области энергетики</a:t>
                      </a:r>
                      <a:endParaRPr lang="ru-RU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6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Медицинские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В </a:t>
                      </a:r>
                      <a:r>
                        <a:rPr lang="ru-RU" sz="2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области электроники</a:t>
                      </a:r>
                      <a:endParaRPr lang="ru-RU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Информационные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Социальные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8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Производства и обработки материалов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Технологии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работы с общественным мнением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Машиностроения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Социальные сети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как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технологии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Биотехнологии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Технологии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в сфере быта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Нанотехнологии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Технологии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сельского хозяйства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8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Производства продуктов питания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Промышленные технологии с электроникой (</a:t>
                      </a:r>
                      <a:r>
                        <a:rPr lang="ru-RU" sz="20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фотоникой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) и квантовыми компьютерами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Сервиса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Производственные технологии</a:t>
                      </a:r>
                      <a:endParaRPr lang="ru-RU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65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Транспортные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Аддитивные технологии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2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Строительства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Calibri"/>
                          <a:cs typeface="Times New Roman"/>
                        </a:rPr>
                        <a:t>22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Технологии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цифрового производства в области обработки материалов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/>
                        </a:rPr>
                        <a:t>Технологии умного дома и интернета вещей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1322" y="1340768"/>
            <a:ext cx="71162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Clr>
                <a:srgbClr val="31B6FD"/>
              </a:buClr>
              <a:buSzPct val="80000"/>
              <a:buFont typeface="Wingdings 2"/>
              <a:buChar char=""/>
            </a:pPr>
            <a:r>
              <a:rPr lang="ru-RU" sz="2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https://</a:t>
            </a:r>
            <a:r>
              <a:rPr lang="ru-RU" sz="2400" u="sng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t.kipk.ru/</a:t>
            </a:r>
            <a:endParaRPr lang="ru-RU" sz="2400" u="sng" dirty="0"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3874" r="-641" b="9743"/>
          <a:stretch/>
        </p:blipFill>
        <p:spPr bwMode="auto">
          <a:xfrm>
            <a:off x="1187624" y="1857833"/>
            <a:ext cx="7632848" cy="4455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0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ДАЛЬНЕЙШИЕ ДЕЙСТВИЯ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Модули, реализуемые в 5 классе;</a:t>
            </a:r>
          </a:p>
          <a:p>
            <a:r>
              <a:rPr lang="ru-RU" sz="2800" dirty="0" smtClean="0"/>
              <a:t>Группировка технологий (23) по модулям;</a:t>
            </a:r>
            <a:endParaRPr lang="ru-RU" sz="2800" dirty="0" smtClean="0"/>
          </a:p>
          <a:p>
            <a:r>
              <a:rPr lang="ru-RU" dirty="0" smtClean="0">
                <a:solidFill>
                  <a:prstClr val="black"/>
                </a:solidFill>
              </a:rPr>
              <a:t>Технологии, изучаемые </a:t>
            </a:r>
            <a:r>
              <a:rPr lang="ru-RU" dirty="0">
                <a:solidFill>
                  <a:prstClr val="black"/>
                </a:solidFill>
              </a:rPr>
              <a:t>в 5 </a:t>
            </a:r>
            <a:r>
              <a:rPr lang="ru-RU" dirty="0" smtClean="0">
                <a:solidFill>
                  <a:prstClr val="black"/>
                </a:solidFill>
              </a:rPr>
              <a:t>классе;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Уровень освоения технологий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Рабочие программы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810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060848"/>
            <a:ext cx="7314016" cy="418755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Спасибо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за внимание!</a:t>
            </a:r>
          </a:p>
          <a:p>
            <a:pPr marL="0" lvl="0" indent="0">
              <a:buClr>
                <a:srgbClr val="FE8637"/>
              </a:buClr>
              <a:buSzPct val="70000"/>
              <a:buNone/>
            </a:pPr>
            <a:endParaRPr lang="ru-RU" sz="2300" b="1" dirty="0" smtClean="0">
              <a:solidFill>
                <a:prstClr val="black"/>
              </a:solidFill>
              <a:latin typeface="Century Schoolbook"/>
            </a:endParaRPr>
          </a:p>
          <a:p>
            <a:pPr marL="0" lvl="0" indent="0">
              <a:buClr>
                <a:srgbClr val="FE8637"/>
              </a:buClr>
              <a:buSzPct val="70000"/>
              <a:buNone/>
            </a:pPr>
            <a:endParaRPr lang="ru-RU" sz="2300" b="1" dirty="0">
              <a:solidFill>
                <a:prstClr val="black"/>
              </a:solidFill>
              <a:latin typeface="Century Schoolbook"/>
            </a:endParaRPr>
          </a:p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Century Schoolbook"/>
              </a:rPr>
              <a:t>Ткаченко </a:t>
            </a:r>
            <a:r>
              <a:rPr lang="ru-RU" sz="2400" b="1" dirty="0">
                <a:solidFill>
                  <a:prstClr val="black"/>
                </a:solidFill>
                <a:latin typeface="Century Schoolbook"/>
              </a:rPr>
              <a:t>Светлана Леонидовна</a:t>
            </a:r>
            <a:endParaRPr lang="en-US" sz="2400" b="1" dirty="0">
              <a:solidFill>
                <a:prstClr val="black"/>
              </a:solidFill>
              <a:latin typeface="Century Schoolbook"/>
            </a:endParaRPr>
          </a:p>
          <a:p>
            <a:pPr marL="0" lvl="0" indent="0">
              <a:buClr>
                <a:srgbClr val="FE8637"/>
              </a:buClr>
              <a:buSzPct val="70000"/>
              <a:buNone/>
            </a:pPr>
            <a:r>
              <a:rPr lang="en-US" sz="2400" b="1" dirty="0">
                <a:solidFill>
                  <a:prstClr val="black"/>
                </a:solidFill>
                <a:latin typeface="Century Schoolbook"/>
                <a:hlinkClick r:id="rId2"/>
              </a:rPr>
              <a:t>Tkashenko.S@kimc.ms</a:t>
            </a:r>
            <a:r>
              <a:rPr lang="en-US" sz="2400" b="1" dirty="0">
                <a:solidFill>
                  <a:prstClr val="black"/>
                </a:solidFill>
                <a:latin typeface="Century Schoolbook"/>
              </a:rPr>
              <a:t> </a:t>
            </a:r>
            <a:endParaRPr lang="ru-RU" sz="2400" b="1" dirty="0">
              <a:solidFill>
                <a:prstClr val="black"/>
              </a:solidFill>
              <a:latin typeface="Century Schoolbook"/>
            </a:endParaRPr>
          </a:p>
          <a:p>
            <a:pPr marL="82296" indent="0">
              <a:buNone/>
            </a:pPr>
            <a:r>
              <a:rPr lang="ru-RU" sz="2400" b="1" dirty="0" smtClean="0"/>
              <a:t>тел</a:t>
            </a:r>
            <a:r>
              <a:rPr lang="ru-RU" sz="2400" b="1" dirty="0"/>
              <a:t>. 213-00-03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3024336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2952"/>
            <a:ext cx="1993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470</Words>
  <Application>Microsoft Office PowerPoint</Application>
  <PresentationFormat>Экран (4:3)</PresentationFormat>
  <Paragraphs>171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Городской семинар</vt:lpstr>
      <vt:lpstr>Участники анкетирования</vt:lpstr>
      <vt:lpstr>НАЧАЛЬНАЯ ШКОЛА</vt:lpstr>
      <vt:lpstr>ОСНОВНАЯ ШКОЛА</vt:lpstr>
      <vt:lpstr>СРЕДНЯЯ ШКОЛА</vt:lpstr>
      <vt:lpstr>Технологии</vt:lpstr>
      <vt:lpstr>РЕСУРСЫ</vt:lpstr>
      <vt:lpstr>ДАЛЬНЕЙШИЕ ДЕЙСТВИЯ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noo@kimc.ms</dc:creator>
  <cp:lastModifiedBy>noo@kimc.ms</cp:lastModifiedBy>
  <cp:revision>67</cp:revision>
  <dcterms:created xsi:type="dcterms:W3CDTF">2019-08-16T04:19:53Z</dcterms:created>
  <dcterms:modified xsi:type="dcterms:W3CDTF">2019-10-29T10:18:19Z</dcterms:modified>
</cp:coreProperties>
</file>