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4"/>
  </p:notesMasterIdLst>
  <p:handoutMasterIdLst>
    <p:handoutMasterId r:id="rId15"/>
  </p:handoutMasterIdLst>
  <p:sldIdLst>
    <p:sldId id="273" r:id="rId2"/>
    <p:sldId id="260" r:id="rId3"/>
    <p:sldId id="262" r:id="rId4"/>
    <p:sldId id="263" r:id="rId5"/>
    <p:sldId id="265" r:id="rId6"/>
    <p:sldId id="266" r:id="rId7"/>
    <p:sldId id="267" r:id="rId8"/>
    <p:sldId id="269" r:id="rId9"/>
    <p:sldId id="264" r:id="rId10"/>
    <p:sldId id="276" r:id="rId11"/>
    <p:sldId id="271" r:id="rId12"/>
    <p:sldId id="274" r:id="rId13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33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4B549-1F87-4F6B-9BF0-98DB89A6F4DA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F68A8-F916-4178-955F-B2A214247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094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C4BEE-49FB-49F9-8A10-69ED1F0FA252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87D9E-3F83-4A25-9930-EF521EC9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580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87D9E-3F83-4A25-9930-EF521EC9927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952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C1EE43E-ACDA-41B2-9AD4-64F32A41BD1F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3BC5EE6-24EB-4D46-8D47-170A720BAA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E43E-ACDA-41B2-9AD4-64F32A41BD1F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EE6-24EB-4D46-8D47-170A720BAA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E43E-ACDA-41B2-9AD4-64F32A41BD1F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EE6-24EB-4D46-8D47-170A720BAA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E43E-ACDA-41B2-9AD4-64F32A41BD1F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EE6-24EB-4D46-8D47-170A720BAAB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E43E-ACDA-41B2-9AD4-64F32A41BD1F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EE6-24EB-4D46-8D47-170A720BAAB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E43E-ACDA-41B2-9AD4-64F32A41BD1F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EE6-24EB-4D46-8D47-170A720BAA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E43E-ACDA-41B2-9AD4-64F32A41BD1F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EE6-24EB-4D46-8D47-170A720BAAB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E43E-ACDA-41B2-9AD4-64F32A41BD1F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EE6-24EB-4D46-8D47-170A720BAAB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E43E-ACDA-41B2-9AD4-64F32A41BD1F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EE6-24EB-4D46-8D47-170A720BAA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7C1EE43E-ACDA-41B2-9AD4-64F32A41BD1F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EE6-24EB-4D46-8D47-170A720BAAB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C1EE43E-ACDA-41B2-9AD4-64F32A41BD1F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3BC5EE6-24EB-4D46-8D47-170A720BAAB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C1EE43E-ACDA-41B2-9AD4-64F32A41BD1F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3BC5EE6-24EB-4D46-8D47-170A720BAAB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19403" y="2348880"/>
            <a:ext cx="1108855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4800" spc="-300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5400" spc="-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экспертных оценок</a:t>
            </a:r>
            <a:r>
              <a:rPr lang="ru-RU" sz="5400" spc="-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46" y="309137"/>
            <a:ext cx="10752668" cy="19715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40743" y="6280869"/>
            <a:ext cx="6659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dirty="0" err="1">
                <a:latin typeface="Calibri"/>
                <a:ea typeface="Calibri"/>
                <a:cs typeface="Times New Roman"/>
              </a:rPr>
              <a:t>Жмурикова</a:t>
            </a:r>
            <a:r>
              <a:rPr lang="ru-RU" dirty="0">
                <a:latin typeface="Calibri"/>
                <a:ea typeface="Calibri"/>
                <a:cs typeface="Times New Roman"/>
              </a:rPr>
              <a:t> Н.А.,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Сацук</a:t>
            </a:r>
            <a:r>
              <a:rPr lang="ru-RU" dirty="0">
                <a:latin typeface="Calibri"/>
                <a:ea typeface="Calibri"/>
                <a:cs typeface="Times New Roman"/>
              </a:rPr>
              <a:t> О.И.,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Битиньш</a:t>
            </a:r>
            <a:r>
              <a:rPr lang="ru-RU" dirty="0">
                <a:latin typeface="Calibri"/>
                <a:ea typeface="Calibri"/>
                <a:cs typeface="Times New Roman"/>
              </a:rPr>
              <a:t> Ю.А., 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методисты </a:t>
            </a:r>
            <a:r>
              <a:rPr lang="ru-RU" sz="1600" i="1" dirty="0">
                <a:latin typeface="Calibri"/>
                <a:ea typeface="Calibri"/>
                <a:cs typeface="Times New Roman"/>
              </a:rPr>
              <a:t>МКУ КИМЦ </a:t>
            </a:r>
            <a:endParaRPr lang="ru-RU" sz="1600" i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587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7658" y="464458"/>
            <a:ext cx="11300462" cy="541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40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Цель: Выявление профессиональных дефицитов учителя в…..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Формы организации деятельности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Целеполагание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Рефлексия и домашнее задание</a:t>
            </a:r>
            <a:endParaRPr lang="ru-RU" sz="3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Вовлечение в учебную деятельность каждого ребенка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УУД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Цифровые технологии и способы их использования</a:t>
            </a:r>
            <a:endParaRPr lang="ru-RU" sz="3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762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110" y="170629"/>
            <a:ext cx="10480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Алгоритм семинара (этапы):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110" y="1676400"/>
            <a:ext cx="63668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Целеполагание - 15 м.</a:t>
            </a: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 smtClean="0"/>
              <a:t>Работа в группе-20 м.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Презентация работы групп-15 м.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Рефлексия-10м.</a:t>
            </a:r>
          </a:p>
          <a:p>
            <a:pPr marL="342900" indent="-342900">
              <a:buAutoNum type="arabicPeriod"/>
            </a:pPr>
            <a:endParaRPr lang="ru-RU" sz="2800" dirty="0"/>
          </a:p>
        </p:txBody>
      </p:sp>
      <p:pic>
        <p:nvPicPr>
          <p:cNvPr id="1026" name="Picture 2" descr="https://www.knigikratko.ru/files/news_fb/9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229" y="0"/>
            <a:ext cx="5863771" cy="340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04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7371" y="159657"/>
            <a:ext cx="9869715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«Метод экспертных оценок»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работы 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Как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в ходе работы влияло на выполнение задания?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делало её более эффективной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тормозило выполнение задания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не позволило точно выполнить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На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каком уровне в большей степени осуществлялось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обмен информацией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Б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взаимодействие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взаимопонимание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Г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были равномерно задействованы все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уровни</a:t>
            </a:r>
          </a:p>
          <a:p>
            <a:pPr lvl="0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Кто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что сыграло решающую роль в том,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прошла работа в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А.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лидер, выдвинувшийся в ходе работы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Б.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нежелание наладить контакт большинства участников группы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В.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непонимание задачи, поставленной для совместной работы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Г.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сама задача оказалась неинтересной,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трудной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007959"/>
              </p:ext>
            </p:extLst>
          </p:nvPr>
        </p:nvGraphicFramePr>
        <p:xfrm>
          <a:off x="1692134" y="5283574"/>
          <a:ext cx="81279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675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2320" y="438557"/>
            <a:ext cx="9448800" cy="193899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Эксперти́за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(от лат.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expertus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— опытный, сведущий) — исследование, проводимое компетентным лицом привлечённое по поручению заинтересованных лиц, в целях получения ответов на вопросы, требующих определённых специальных познаний.</a:t>
            </a:r>
            <a:endParaRPr lang="ru-RU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2320" y="2486085"/>
            <a:ext cx="9448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effectLst/>
                <a:latin typeface="Open Sans"/>
              </a:rPr>
              <a:t>Заказ на экспертную деятельность проявляется тогда, когда происходят существенные изменения  профессионально-педагогической деятельности, когда происходит становление и развитие инновационной педагогической практики, и ее разработчикам необходимо ответить на ряд вопросов. </a:t>
            </a:r>
          </a:p>
          <a:p>
            <a:r>
              <a:rPr lang="ru-RU" b="0" i="1" dirty="0" smtClean="0">
                <a:latin typeface="Open Sans"/>
              </a:rPr>
              <a:t>Игнатьева Г.А. и </a:t>
            </a:r>
            <a:r>
              <a:rPr lang="ru-RU" b="0" i="1" dirty="0" err="1" smtClean="0">
                <a:latin typeface="Open Sans"/>
              </a:rPr>
              <a:t>Слободчиков</a:t>
            </a:r>
            <a:r>
              <a:rPr lang="ru-RU" b="0" i="1" dirty="0" smtClean="0">
                <a:latin typeface="Open Sans"/>
              </a:rPr>
              <a:t> В.И. </a:t>
            </a:r>
          </a:p>
          <a:p>
            <a:endParaRPr lang="ru-RU" b="0" i="0" dirty="0" smtClean="0">
              <a:effectLst/>
              <a:latin typeface="Open Sans"/>
            </a:endParaRPr>
          </a:p>
          <a:p>
            <a:r>
              <a:rPr lang="ru-RU" b="0" i="0" dirty="0" smtClean="0">
                <a:effectLst/>
                <a:latin typeface="Open Sans"/>
              </a:rPr>
              <a:t>По мнению </a:t>
            </a:r>
            <a:r>
              <a:rPr lang="ru-RU" b="0" i="1" dirty="0" smtClean="0">
                <a:effectLst/>
                <a:latin typeface="Open Sans"/>
              </a:rPr>
              <a:t>Лактионовой Е.Б., </a:t>
            </a:r>
            <a:r>
              <a:rPr lang="ru-RU" b="0" i="0" dirty="0" smtClean="0">
                <a:effectLst/>
                <a:latin typeface="Open Sans"/>
              </a:rPr>
              <a:t>экспертиза относится к высоким технологиям в образовании и является убедительным механизмом воздействия на практику обучения, воспитания и развития.</a:t>
            </a:r>
          </a:p>
          <a:p>
            <a:endParaRPr lang="ru-RU" dirty="0">
              <a:latin typeface="Open Sans"/>
            </a:endParaRPr>
          </a:p>
          <a:p>
            <a:r>
              <a:rPr lang="ru-RU" b="0" i="0" dirty="0" smtClean="0">
                <a:effectLst/>
                <a:latin typeface="Open Sans"/>
              </a:rPr>
              <a:t>Использование экспертизы в технологии педагогического мониторинга инновационных изменений необходимо, поскольку только через эту процедуру можно получить данные, которые будут необходимы для принятия управленческого решения. </a:t>
            </a:r>
          </a:p>
        </p:txBody>
      </p:sp>
      <p:pic>
        <p:nvPicPr>
          <p:cNvPr id="3074" name="Picture 2" descr="https://iphone-image.apkpure.com/v2/app/2/5/5/2558dd215ea80ac2129d7fa6b156a71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" y="2486085"/>
            <a:ext cx="1043305" cy="104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phone-image.apkpure.com/v2/app/2/5/5/2558dd215ea80ac2129d7fa6b156a71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" y="5413098"/>
            <a:ext cx="1043305" cy="104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phone-image.apkpure.com/v2/app/2/5/5/2558dd215ea80ac2129d7fa6b156a71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" y="4025791"/>
            <a:ext cx="1043305" cy="104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87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0320" y="1020306"/>
            <a:ext cx="10576560" cy="5409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ответы экспертов максимально объективны, принципиальны и критичны к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экспертируемому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объекту-процессу;</a:t>
            </a:r>
          </a:p>
          <a:p>
            <a:pPr algn="just">
              <a:spcBef>
                <a:spcPts val="1200"/>
              </a:spcBef>
            </a:pPr>
            <a:endParaRPr lang="ru-RU" sz="100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pPr algn="just">
              <a:spcBef>
                <a:spcPts val="1200"/>
              </a:spcBef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Критичность позволяет получить реальную картину школьной жизни, обнаружить скрытые проблемы, снижающие эффективность деятельности школы / педагога;</a:t>
            </a:r>
          </a:p>
          <a:p>
            <a:pPr algn="just">
              <a:spcBef>
                <a:spcPts val="1200"/>
              </a:spcBef>
            </a:pPr>
            <a:endParaRPr lang="ru-RU" sz="1000" dirty="0">
              <a:solidFill>
                <a:srgbClr val="000000"/>
              </a:solidFill>
              <a:latin typeface="Open Sans"/>
            </a:endParaRPr>
          </a:p>
          <a:p>
            <a:pPr algn="just">
              <a:spcBef>
                <a:spcPts val="1200"/>
              </a:spcBef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с помощью экспертной группы находят оптимальные пути их решения проблем школы/педагога.</a:t>
            </a:r>
          </a:p>
          <a:p>
            <a:pPr algn="just">
              <a:spcBef>
                <a:spcPts val="1200"/>
              </a:spcBef>
            </a:pPr>
            <a:endParaRPr lang="ru-RU" sz="1050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pPr algn="just">
              <a:spcBef>
                <a:spcPts val="1200"/>
              </a:spcBef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всегда осуществляются лицами, имеющие достаточную квалификацию;</a:t>
            </a:r>
          </a:p>
          <a:p>
            <a:pPr algn="just">
              <a:spcBef>
                <a:spcPts val="1200"/>
              </a:spcBef>
            </a:pPr>
            <a:endParaRPr lang="ru-RU" sz="1200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pPr algn="just">
              <a:spcBef>
                <a:spcPts val="1200"/>
              </a:spcBef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смысл заключается в установлении соответствия (или несоответствия) объекта / процесса установленным нормам и требованиям;</a:t>
            </a:r>
          </a:p>
          <a:p>
            <a:pPr algn="just">
              <a:spcBef>
                <a:spcPts val="1200"/>
              </a:spcBef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на основании результатов делаются те или иные выводы и выстраивается дальнейшая траектория;</a:t>
            </a:r>
          </a:p>
          <a:p>
            <a:endParaRPr lang="ru-RU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110" y="170629"/>
            <a:ext cx="6017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Принципы экспертизы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https://iphone-image.apkpure.com/v2/app/2/5/5/2558dd215ea80ac2129d7fa6b156a71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87" y="1209329"/>
            <a:ext cx="737090" cy="73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phone-image.apkpure.com/v2/app/2/5/5/2558dd215ea80ac2129d7fa6b156a71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52" y="2085805"/>
            <a:ext cx="737090" cy="73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phone-image.apkpure.com/v2/app/2/5/5/2558dd215ea80ac2129d7fa6b156a71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36" y="2962281"/>
            <a:ext cx="737090" cy="73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phone-image.apkpure.com/v2/app/2/5/5/2558dd215ea80ac2129d7fa6b156a71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08" y="3724892"/>
            <a:ext cx="737090" cy="73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iphone-image.apkpure.com/v2/app/2/5/5/2558dd215ea80ac2129d7fa6b156a71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36" y="5379769"/>
            <a:ext cx="737090" cy="73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phone-image.apkpure.com/v2/app/2/5/5/2558dd215ea80ac2129d7fa6b156a71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84" y="4529857"/>
            <a:ext cx="737090" cy="73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1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110" y="170629"/>
            <a:ext cx="6017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Алгоритм: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8080" y="1757680"/>
            <a:ext cx="967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Для каждой экспертизы (экспертной оценки) должна быть сформулирована </a:t>
            </a:r>
            <a:r>
              <a:rPr lang="ru-RU" sz="3200" b="1" dirty="0" smtClean="0">
                <a:solidFill>
                  <a:srgbClr val="002060"/>
                </a:solidFill>
              </a:rPr>
              <a:t>цель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2400" y="2976880"/>
            <a:ext cx="265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Например?</a:t>
            </a:r>
            <a:endParaRPr lang="ru-RU" sz="2400" dirty="0"/>
          </a:p>
        </p:txBody>
      </p:sp>
      <p:pic>
        <p:nvPicPr>
          <p:cNvPr id="5" name="Picture 2" descr="https://e7.pngegg.com/pngimages/590/765/png-clipart-numbers-1-to-9-euclidean-number-icon-color-low-polygon-numbers-1-to-9-infographic-color-splash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" r="71663" b="73602"/>
          <a:stretch/>
        </p:blipFill>
        <p:spPr bwMode="auto">
          <a:xfrm>
            <a:off x="400198" y="1516930"/>
            <a:ext cx="747882" cy="73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clipart-best.com/img/target/target-clip-art-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3560175"/>
            <a:ext cx="3180080" cy="318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25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110" y="170629"/>
            <a:ext cx="6017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Алгоритм: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8079" y="1757680"/>
            <a:ext cx="103526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каждой экспертизы должны быть </a:t>
            </a:r>
            <a:r>
              <a:rPr lang="ru-RU" sz="2800" b="1" dirty="0">
                <a:solidFill>
                  <a:srgbClr val="002060"/>
                </a:solidFill>
              </a:rPr>
              <a:t>разработаны </a:t>
            </a:r>
            <a:r>
              <a:rPr lang="ru-RU" sz="2800" b="1" dirty="0" smtClean="0">
                <a:solidFill>
                  <a:srgbClr val="002060"/>
                </a:solidFill>
              </a:rPr>
              <a:t>/ определены критерии</a:t>
            </a:r>
            <a:r>
              <a:rPr lang="ru-RU" dirty="0" smtClean="0"/>
              <a:t>, подходящие под определенный тип деятельности / процесс / должность и </a:t>
            </a:r>
            <a:r>
              <a:rPr lang="ru-RU" sz="2800" b="1" dirty="0">
                <a:solidFill>
                  <a:srgbClr val="002060"/>
                </a:solidFill>
              </a:rPr>
              <a:t>ПОКАЗАТЕЛИ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2400" y="2976880"/>
            <a:ext cx="2651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Где их взять?</a:t>
            </a:r>
          </a:p>
          <a:p>
            <a:endParaRPr lang="ru-RU" sz="1100" dirty="0"/>
          </a:p>
          <a:p>
            <a:pPr marL="285750" indent="-285750">
              <a:buFontTx/>
              <a:buChar char="-"/>
            </a:pPr>
            <a:r>
              <a:rPr lang="ru-RU" sz="2400" dirty="0" smtClean="0"/>
              <a:t>От должного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От нового</a:t>
            </a:r>
            <a:endParaRPr lang="ru-RU" sz="2400" dirty="0"/>
          </a:p>
        </p:txBody>
      </p:sp>
      <p:pic>
        <p:nvPicPr>
          <p:cNvPr id="6" name="Picture 2" descr="https://e7.pngegg.com/pngimages/590/765/png-clipart-numbers-1-to-9-euclidean-number-icon-color-low-polygon-numbers-1-to-9-infographic-color-splash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8" r="33544" b="71186"/>
          <a:stretch/>
        </p:blipFill>
        <p:spPr bwMode="auto">
          <a:xfrm>
            <a:off x="309094" y="1678145"/>
            <a:ext cx="838986" cy="72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7895" t="35126" r="40681" b="52975"/>
          <a:stretch/>
        </p:blipFill>
        <p:spPr>
          <a:xfrm>
            <a:off x="4267200" y="223387"/>
            <a:ext cx="7569200" cy="1223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748280" y="4361875"/>
            <a:ext cx="56432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Какие они должны быть?</a:t>
            </a:r>
          </a:p>
          <a:p>
            <a:endParaRPr lang="ru-RU" sz="1200" dirty="0"/>
          </a:p>
          <a:p>
            <a:pPr marL="285750" indent="-285750">
              <a:buFontTx/>
              <a:buChar char="-"/>
            </a:pPr>
            <a:r>
              <a:rPr lang="ru-RU" sz="2400" dirty="0" smtClean="0"/>
              <a:t>понятные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с</a:t>
            </a:r>
            <a:r>
              <a:rPr lang="ru-RU" sz="2400" dirty="0" smtClean="0"/>
              <a:t>оответствующие объекту/процессу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измеряемые</a:t>
            </a:r>
            <a:endParaRPr lang="ru-RU" sz="2400" dirty="0"/>
          </a:p>
        </p:txBody>
      </p:sp>
      <p:pic>
        <p:nvPicPr>
          <p:cNvPr id="6148" name="Picture 4" descr="https://cf.ppt-online.org/files/slide/l/lkMgrXY2m8FPU53jq0bTVKcASsNDLnZEu1iOed/slide-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647" y="2976880"/>
            <a:ext cx="4770753" cy="357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08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110" y="170629"/>
            <a:ext cx="6017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Алгоритм: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8080" y="1757680"/>
            <a:ext cx="91846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каждой экспертизы должна быть </a:t>
            </a:r>
            <a:r>
              <a:rPr lang="ru-RU" sz="2800" b="1" dirty="0" smtClean="0">
                <a:solidFill>
                  <a:srgbClr val="002060"/>
                </a:solidFill>
              </a:rPr>
              <a:t>разработана шкала оценивания</a:t>
            </a:r>
            <a:r>
              <a:rPr lang="ru-RU" dirty="0" smtClean="0"/>
              <a:t>, подходящая под критерии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2400" y="2976880"/>
            <a:ext cx="4937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Какая?</a:t>
            </a:r>
          </a:p>
          <a:p>
            <a:endParaRPr lang="ru-RU" sz="2000" dirty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Двухчастная (присутствует/отсутствует)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Уровневая (низкий/средний/высокий…)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Балльная (от 1 до 5)</a:t>
            </a:r>
            <a:endParaRPr lang="ru-RU" sz="2000" dirty="0"/>
          </a:p>
        </p:txBody>
      </p:sp>
      <p:pic>
        <p:nvPicPr>
          <p:cNvPr id="8" name="Picture 2" descr="https://e7.pngegg.com/pngimages/590/765/png-clipart-numbers-1-to-9-euclidean-number-icon-color-low-polygon-numbers-1-to-9-infographic-color-splash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5" b="72245"/>
          <a:stretch/>
        </p:blipFill>
        <p:spPr bwMode="auto">
          <a:xfrm>
            <a:off x="336520" y="1638843"/>
            <a:ext cx="725863" cy="69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fs-thb01.getcourse.ru/fileservice/file/thumbnail/h/bd8259fb834c72a7cb8c3f4570ba4c58.jpg/s/s1200x/a/1256/sc/24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8"/>
          <a:stretch/>
        </p:blipFill>
        <p:spPr bwMode="auto">
          <a:xfrm>
            <a:off x="6527061" y="3484880"/>
            <a:ext cx="5319542" cy="2862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ds04.infourok.ru/uploads/ex/07d3/00110b4a-98bea5af/img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4" t="36579" r="5479" b="36606"/>
          <a:stretch/>
        </p:blipFill>
        <p:spPr bwMode="auto">
          <a:xfrm>
            <a:off x="336521" y="5262880"/>
            <a:ext cx="4433800" cy="1259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www.nicepng.com/png/detail/350-3504311_mathematical-basic-signs-of-plus-and-minus-wit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335" y="467191"/>
            <a:ext cx="1324407" cy="1290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48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110" y="170629"/>
            <a:ext cx="6017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Алгоритм: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7600" y="1047225"/>
            <a:ext cx="1043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каждой экспертизы должен быть </a:t>
            </a:r>
            <a:r>
              <a:rPr lang="ru-RU" sz="2800" b="1" dirty="0" smtClean="0">
                <a:solidFill>
                  <a:srgbClr val="002060"/>
                </a:solidFill>
              </a:rPr>
              <a:t>разработан / составлен экспертный лист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" name="Picture 2" descr="https://e7.pngegg.com/pngimages/590/765/png-clipart-numbers-1-to-9-euclidean-number-icon-color-low-polygon-numbers-1-to-9-infographic-color-splash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78" r="70110" b="34982"/>
          <a:stretch/>
        </p:blipFill>
        <p:spPr bwMode="auto">
          <a:xfrm>
            <a:off x="404724" y="922754"/>
            <a:ext cx="712876" cy="77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nsportal.ru/sites/default/files/media/2018/02/13/img016.jpg_szh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670" y="1694915"/>
            <a:ext cx="4003250" cy="4946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160" y="2611225"/>
            <a:ext cx="55621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Структура экспертного листа:</a:t>
            </a:r>
          </a:p>
          <a:p>
            <a:pPr marL="285750" indent="-285750">
              <a:buFontTx/>
              <a:buChar char="-"/>
            </a:pPr>
            <a:r>
              <a:rPr lang="ru-RU" sz="2800" dirty="0" err="1" smtClean="0"/>
              <a:t>Паспортичка</a:t>
            </a:r>
            <a:endParaRPr lang="ru-RU" sz="2800" dirty="0" smtClean="0"/>
          </a:p>
          <a:p>
            <a:pPr marL="285750" indent="-285750">
              <a:buFontTx/>
              <a:buChar char="-"/>
            </a:pPr>
            <a:r>
              <a:rPr lang="ru-RU" sz="2800" dirty="0" smtClean="0"/>
              <a:t>Критерии + шкала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Выводы и рекомендации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6592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110" y="170629"/>
            <a:ext cx="6017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Алгоритм: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7600" y="1047225"/>
            <a:ext cx="1043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каждой экспертизы должна быть </a:t>
            </a:r>
            <a:r>
              <a:rPr lang="ru-RU" sz="2800" b="1" dirty="0" smtClean="0">
                <a:solidFill>
                  <a:srgbClr val="002060"/>
                </a:solidFill>
              </a:rPr>
              <a:t>разработана и проведена процедура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5360" y="2611225"/>
            <a:ext cx="82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Виды: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Экспертиза (индивидуальная или группой экспертов)</a:t>
            </a:r>
          </a:p>
          <a:p>
            <a:pPr marL="285750" indent="-285750">
              <a:buFontTx/>
              <a:buChar char="-"/>
            </a:pPr>
            <a:r>
              <a:rPr lang="ru-RU" sz="2400" dirty="0" err="1" smtClean="0"/>
              <a:t>Самоэкспертиза</a:t>
            </a:r>
            <a:endParaRPr lang="ru-RU" sz="2400" dirty="0" smtClean="0"/>
          </a:p>
          <a:p>
            <a:pPr marL="285750" indent="-285750">
              <a:buFontTx/>
              <a:buChar char="-"/>
            </a:pPr>
            <a:r>
              <a:rPr lang="ru-RU" sz="2400" dirty="0" smtClean="0"/>
              <a:t>Двойная </a:t>
            </a:r>
          </a:p>
        </p:txBody>
      </p:sp>
      <p:pic>
        <p:nvPicPr>
          <p:cNvPr id="9" name="Picture 2" descr="https://e7.pngegg.com/pngimages/590/765/png-clipart-numbers-1-to-9-euclidean-number-icon-color-low-polygon-numbers-1-to-9-infographic-color-splash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2" t="33031" r="32012" b="36236"/>
          <a:stretch/>
        </p:blipFill>
        <p:spPr bwMode="auto">
          <a:xfrm>
            <a:off x="228111" y="1047224"/>
            <a:ext cx="919348" cy="86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norvetaconsulting.com/wp-content/uploads/2017/01/slider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392" y="4087252"/>
            <a:ext cx="6792608" cy="2547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08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110" y="170629"/>
            <a:ext cx="104805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Работа в группе</a:t>
            </a: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Делимся на группы по  5-6 человек, работаем 20 минут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Презентуем результаты от группы (3 минуты)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566" y="2226659"/>
            <a:ext cx="53193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Деятельность учителя</a:t>
            </a: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 smtClean="0"/>
              <a:t>Цель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Критерии и показатели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Шкала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Процедура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Выводы </a:t>
            </a:r>
          </a:p>
          <a:p>
            <a:pPr marL="342900" indent="-342900">
              <a:buAutoNum type="arabicPeriod"/>
            </a:pPr>
            <a:endParaRPr lang="ru-RU" sz="2800" dirty="0"/>
          </a:p>
        </p:txBody>
      </p:sp>
      <p:pic>
        <p:nvPicPr>
          <p:cNvPr id="5" name="Picture 10" descr="https://image.shutterstock.com/image-vector/business-concept-team-metaphor-people-260nw-13894556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2"/>
          <a:stretch/>
        </p:blipFill>
        <p:spPr bwMode="auto">
          <a:xfrm>
            <a:off x="6909371" y="4907776"/>
            <a:ext cx="4943105" cy="175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75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331</TotalTime>
  <Words>267</Words>
  <Application>Microsoft Office PowerPoint</Application>
  <PresentationFormat>Произвольный</PresentationFormat>
  <Paragraphs>94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Дайнеко Яна Михайловна</dc:creator>
  <cp:lastModifiedBy>profnet@kimc.ms</cp:lastModifiedBy>
  <cp:revision>36</cp:revision>
  <dcterms:created xsi:type="dcterms:W3CDTF">2021-03-29T13:05:45Z</dcterms:created>
  <dcterms:modified xsi:type="dcterms:W3CDTF">2021-04-20T06:15:43Z</dcterms:modified>
</cp:coreProperties>
</file>