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1543" r:id="rId3"/>
    <p:sldId id="1820" r:id="rId4"/>
    <p:sldId id="1823" r:id="rId5"/>
    <p:sldId id="1822" r:id="rId6"/>
    <p:sldId id="1824" r:id="rId7"/>
    <p:sldId id="1825" r:id="rId8"/>
    <p:sldId id="1827" r:id="rId9"/>
    <p:sldId id="1826" r:id="rId10"/>
    <p:sldId id="1828" r:id="rId11"/>
    <p:sldId id="1821" r:id="rId12"/>
    <p:sldId id="1829" r:id="rId13"/>
    <p:sldId id="1831" r:id="rId14"/>
    <p:sldId id="1832" r:id="rId15"/>
    <p:sldId id="1833" r:id="rId16"/>
    <p:sldId id="1834" r:id="rId17"/>
    <p:sldId id="1835" r:id="rId18"/>
    <p:sldId id="1836" r:id="rId19"/>
    <p:sldId id="1842" r:id="rId20"/>
    <p:sldId id="1843" r:id="rId21"/>
    <p:sldId id="1837" r:id="rId22"/>
    <p:sldId id="1838" r:id="rId23"/>
    <p:sldId id="1839" r:id="rId24"/>
    <p:sldId id="1840" r:id="rId25"/>
    <p:sldId id="1841" r:id="rId26"/>
    <p:sldId id="179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B99F637-C4E0-43A9-A74B-0FE5928742A1}">
          <p14:sldIdLst>
            <p14:sldId id="256"/>
            <p14:sldId id="1543"/>
            <p14:sldId id="1820"/>
            <p14:sldId id="1823"/>
            <p14:sldId id="1822"/>
            <p14:sldId id="1824"/>
            <p14:sldId id="1825"/>
            <p14:sldId id="1827"/>
            <p14:sldId id="1826"/>
            <p14:sldId id="1828"/>
            <p14:sldId id="1821"/>
            <p14:sldId id="1829"/>
            <p14:sldId id="1831"/>
            <p14:sldId id="1832"/>
            <p14:sldId id="1833"/>
            <p14:sldId id="1834"/>
            <p14:sldId id="1835"/>
            <p14:sldId id="1836"/>
            <p14:sldId id="1842"/>
            <p14:sldId id="1843"/>
            <p14:sldId id="1837"/>
            <p14:sldId id="1838"/>
            <p14:sldId id="1839"/>
            <p14:sldId id="1840"/>
            <p14:sldId id="1841"/>
            <p14:sldId id="1796"/>
          </p14:sldIdLst>
        </p14:section>
        <p14:section name="НЕНУЖНОЕ" id="{A30B5C71-3A45-41AD-97A1-B37A6DE43C0B}">
          <p14:sldIdLst/>
        </p14:section>
      </p14:sectionLst>
    </p:ext>
    <p:ext uri="{EFAFB233-063F-42B5-8137-9DF3F51BA10A}">
      <p15:sldGuideLst xmlns:p15="http://schemas.microsoft.com/office/powerpoint/2012/main">
        <p15:guide id="2" pos="211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300" userDrawn="1">
          <p15:clr>
            <a:srgbClr val="A4A3A4"/>
          </p15:clr>
        </p15:guide>
        <p15:guide id="5" pos="7469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46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2A16"/>
    <a:srgbClr val="E6E6E6"/>
    <a:srgbClr val="BFA56E"/>
    <a:srgbClr val="C5B179"/>
    <a:srgbClr val="FFFFFF"/>
    <a:srgbClr val="A98B57"/>
    <a:srgbClr val="DAC37B"/>
    <a:srgbClr val="E9D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74" autoAdjust="0"/>
    <p:restoredTop sz="80359" autoAdjust="0"/>
  </p:normalViewPr>
  <p:slideViewPr>
    <p:cSldViewPr snapToGrid="0" showGuides="1">
      <p:cViewPr varScale="1">
        <p:scale>
          <a:sx n="56" d="100"/>
          <a:sy n="56" d="100"/>
        </p:scale>
        <p:origin x="48" y="221"/>
      </p:cViewPr>
      <p:guideLst>
        <p:guide pos="211"/>
        <p:guide pos="7242"/>
        <p:guide orient="horz" pos="300"/>
        <p:guide pos="7469"/>
        <p:guide orient="horz" pos="3974"/>
        <p:guide pos="461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EF5CE-2D59-4CCB-95FD-DF3D7AACF039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67CF77-1534-4EA5-9774-0C0BE1CCDAB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ФГОС</a:t>
          </a:r>
        </a:p>
      </dgm:t>
    </dgm:pt>
    <dgm:pt modelId="{79B2E918-E388-4D6C-8D94-54CCED6975B7}" type="parTrans" cxnId="{07ADA22F-348F-4E1A-9869-08ABEDBC0451}">
      <dgm:prSet/>
      <dgm:spPr/>
      <dgm:t>
        <a:bodyPr/>
        <a:lstStyle/>
        <a:p>
          <a:endParaRPr lang="ru-RU"/>
        </a:p>
      </dgm:t>
    </dgm:pt>
    <dgm:pt modelId="{1B4841B1-6911-4FAA-A83F-C50E982CA49B}" type="sibTrans" cxnId="{07ADA22F-348F-4E1A-9869-08ABEDBC0451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F293B850-5AF0-4961-9723-8FF6E1C00F9B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ФООП (ФОП* ООО и ФОП СОО)</a:t>
          </a:r>
        </a:p>
      </dgm:t>
    </dgm:pt>
    <dgm:pt modelId="{BB2FAE2D-E023-4306-BD22-F38DEA2C4A0F}" type="parTrans" cxnId="{E9018FE6-1979-4D83-AED2-8E2AE253E685}">
      <dgm:prSet/>
      <dgm:spPr/>
      <dgm:t>
        <a:bodyPr/>
        <a:lstStyle/>
        <a:p>
          <a:endParaRPr lang="ru-RU"/>
        </a:p>
      </dgm:t>
    </dgm:pt>
    <dgm:pt modelId="{2DD0B412-E6E4-4C8F-8A27-F5F5ACD958EC}" type="sibTrans" cxnId="{E9018FE6-1979-4D83-AED2-8E2AE253E685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3DA67C9F-8172-45AD-8CCA-C990F08FD17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3E2A16"/>
          </a:solidFill>
        </a:ln>
      </dgm:spPr>
      <dgm:t>
        <a:bodyPr/>
        <a:lstStyle/>
        <a:p>
          <a:pPr algn="ctr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ФРП* по биологии (базовый и углублённый уровень)</a:t>
          </a:r>
        </a:p>
      </dgm:t>
    </dgm:pt>
    <dgm:pt modelId="{CBF24CEB-A245-47CA-989E-33C1A61744E3}" type="parTrans" cxnId="{541965C2-B48C-4862-8903-1A29615729DF}">
      <dgm:prSet/>
      <dgm:spPr/>
      <dgm:t>
        <a:bodyPr/>
        <a:lstStyle/>
        <a:p>
          <a:endParaRPr lang="ru-RU"/>
        </a:p>
      </dgm:t>
    </dgm:pt>
    <dgm:pt modelId="{99F8BAFD-46B0-4E80-9B76-38200C8F80B1}" type="sibTrans" cxnId="{541965C2-B48C-4862-8903-1A29615729DF}">
      <dgm:prSet/>
      <dgm:spPr/>
      <dgm:t>
        <a:bodyPr/>
        <a:lstStyle/>
        <a:p>
          <a:endParaRPr lang="ru-RU"/>
        </a:p>
      </dgm:t>
    </dgm:pt>
    <dgm:pt modelId="{A58EB086-0D8A-412A-8EAE-FCA701659B2F}" type="pres">
      <dgm:prSet presAssocID="{0B9EF5CE-2D59-4CCB-95FD-DF3D7AACF039}" presName="outerComposite" presStyleCnt="0">
        <dgm:presLayoutVars>
          <dgm:chMax val="5"/>
          <dgm:dir/>
          <dgm:resizeHandles val="exact"/>
        </dgm:presLayoutVars>
      </dgm:prSet>
      <dgm:spPr/>
    </dgm:pt>
    <dgm:pt modelId="{E5F11829-7E4D-4903-8BF7-55EDC5B1C272}" type="pres">
      <dgm:prSet presAssocID="{0B9EF5CE-2D59-4CCB-95FD-DF3D7AACF039}" presName="dummyMaxCanvas" presStyleCnt="0">
        <dgm:presLayoutVars/>
      </dgm:prSet>
      <dgm:spPr/>
    </dgm:pt>
    <dgm:pt modelId="{50EB871F-23A7-41C9-9541-8592123F5FB1}" type="pres">
      <dgm:prSet presAssocID="{0B9EF5CE-2D59-4CCB-95FD-DF3D7AACF039}" presName="ThreeNodes_1" presStyleLbl="node1" presStyleIdx="0" presStyleCnt="3">
        <dgm:presLayoutVars>
          <dgm:bulletEnabled val="1"/>
        </dgm:presLayoutVars>
      </dgm:prSet>
      <dgm:spPr/>
    </dgm:pt>
    <dgm:pt modelId="{A58B3414-C82D-42BF-8275-E2FDFB57FA45}" type="pres">
      <dgm:prSet presAssocID="{0B9EF5CE-2D59-4CCB-95FD-DF3D7AACF039}" presName="ThreeNodes_2" presStyleLbl="node1" presStyleIdx="1" presStyleCnt="3">
        <dgm:presLayoutVars>
          <dgm:bulletEnabled val="1"/>
        </dgm:presLayoutVars>
      </dgm:prSet>
      <dgm:spPr/>
    </dgm:pt>
    <dgm:pt modelId="{F895060E-8A1E-47B2-905D-AA86F1F3086C}" type="pres">
      <dgm:prSet presAssocID="{0B9EF5CE-2D59-4CCB-95FD-DF3D7AACF039}" presName="ThreeNodes_3" presStyleLbl="node1" presStyleIdx="2" presStyleCnt="3">
        <dgm:presLayoutVars>
          <dgm:bulletEnabled val="1"/>
        </dgm:presLayoutVars>
      </dgm:prSet>
      <dgm:spPr/>
    </dgm:pt>
    <dgm:pt modelId="{E9B0B018-70A1-4A89-95C6-88F3C79D91E9}" type="pres">
      <dgm:prSet presAssocID="{0B9EF5CE-2D59-4CCB-95FD-DF3D7AACF039}" presName="ThreeConn_1-2" presStyleLbl="fgAccFollowNode1" presStyleIdx="0" presStyleCnt="2">
        <dgm:presLayoutVars>
          <dgm:bulletEnabled val="1"/>
        </dgm:presLayoutVars>
      </dgm:prSet>
      <dgm:spPr/>
    </dgm:pt>
    <dgm:pt modelId="{6B9193FD-49F3-497C-B9F2-A14E6CC90D19}" type="pres">
      <dgm:prSet presAssocID="{0B9EF5CE-2D59-4CCB-95FD-DF3D7AACF039}" presName="ThreeConn_2-3" presStyleLbl="fgAccFollowNode1" presStyleIdx="1" presStyleCnt="2">
        <dgm:presLayoutVars>
          <dgm:bulletEnabled val="1"/>
        </dgm:presLayoutVars>
      </dgm:prSet>
      <dgm:spPr/>
    </dgm:pt>
    <dgm:pt modelId="{A350C92B-0BB8-43EB-AE6D-7F536391554F}" type="pres">
      <dgm:prSet presAssocID="{0B9EF5CE-2D59-4CCB-95FD-DF3D7AACF039}" presName="ThreeNodes_1_text" presStyleLbl="node1" presStyleIdx="2" presStyleCnt="3">
        <dgm:presLayoutVars>
          <dgm:bulletEnabled val="1"/>
        </dgm:presLayoutVars>
      </dgm:prSet>
      <dgm:spPr/>
    </dgm:pt>
    <dgm:pt modelId="{C65DE94F-3DA4-40AD-96C6-D72CBF565F44}" type="pres">
      <dgm:prSet presAssocID="{0B9EF5CE-2D59-4CCB-95FD-DF3D7AACF039}" presName="ThreeNodes_2_text" presStyleLbl="node1" presStyleIdx="2" presStyleCnt="3">
        <dgm:presLayoutVars>
          <dgm:bulletEnabled val="1"/>
        </dgm:presLayoutVars>
      </dgm:prSet>
      <dgm:spPr/>
    </dgm:pt>
    <dgm:pt modelId="{653FA918-D4C4-430C-A712-5F317DEFAED8}" type="pres">
      <dgm:prSet presAssocID="{0B9EF5CE-2D59-4CCB-95FD-DF3D7AACF03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B706F15-A020-433A-BB09-FEEEDF5F9D0E}" type="presOf" srcId="{F293B850-5AF0-4961-9723-8FF6E1C00F9B}" destId="{A58B3414-C82D-42BF-8275-E2FDFB57FA45}" srcOrd="0" destOrd="0" presId="urn:microsoft.com/office/officeart/2005/8/layout/vProcess5"/>
    <dgm:cxn modelId="{07ADA22F-348F-4E1A-9869-08ABEDBC0451}" srcId="{0B9EF5CE-2D59-4CCB-95FD-DF3D7AACF039}" destId="{6C67CF77-1534-4EA5-9774-0C0BE1CCDAB2}" srcOrd="0" destOrd="0" parTransId="{79B2E918-E388-4D6C-8D94-54CCED6975B7}" sibTransId="{1B4841B1-6911-4FAA-A83F-C50E982CA49B}"/>
    <dgm:cxn modelId="{ED06D761-4F63-4F3B-A98F-1CEAD781B014}" type="presOf" srcId="{1B4841B1-6911-4FAA-A83F-C50E982CA49B}" destId="{E9B0B018-70A1-4A89-95C6-88F3C79D91E9}" srcOrd="0" destOrd="0" presId="urn:microsoft.com/office/officeart/2005/8/layout/vProcess5"/>
    <dgm:cxn modelId="{5670378F-6C57-4814-B79B-30641F37BEAC}" type="presOf" srcId="{0B9EF5CE-2D59-4CCB-95FD-DF3D7AACF039}" destId="{A58EB086-0D8A-412A-8EAE-FCA701659B2F}" srcOrd="0" destOrd="0" presId="urn:microsoft.com/office/officeart/2005/8/layout/vProcess5"/>
    <dgm:cxn modelId="{6AE92FA3-7ECA-45C5-BD37-A6639EF3B217}" type="presOf" srcId="{3DA67C9F-8172-45AD-8CCA-C990F08FD176}" destId="{653FA918-D4C4-430C-A712-5F317DEFAED8}" srcOrd="1" destOrd="0" presId="urn:microsoft.com/office/officeart/2005/8/layout/vProcess5"/>
    <dgm:cxn modelId="{541965C2-B48C-4862-8903-1A29615729DF}" srcId="{0B9EF5CE-2D59-4CCB-95FD-DF3D7AACF039}" destId="{3DA67C9F-8172-45AD-8CCA-C990F08FD176}" srcOrd="2" destOrd="0" parTransId="{CBF24CEB-A245-47CA-989E-33C1A61744E3}" sibTransId="{99F8BAFD-46B0-4E80-9B76-38200C8F80B1}"/>
    <dgm:cxn modelId="{1CB0FDCC-7AB6-4A09-BDB1-2E0B73F9E7AD}" type="presOf" srcId="{2DD0B412-E6E4-4C8F-8A27-F5F5ACD958EC}" destId="{6B9193FD-49F3-497C-B9F2-A14E6CC90D19}" srcOrd="0" destOrd="0" presId="urn:microsoft.com/office/officeart/2005/8/layout/vProcess5"/>
    <dgm:cxn modelId="{0808B4D5-27A3-4832-98B9-E1001723FC1E}" type="presOf" srcId="{6C67CF77-1534-4EA5-9774-0C0BE1CCDAB2}" destId="{50EB871F-23A7-41C9-9541-8592123F5FB1}" srcOrd="0" destOrd="0" presId="urn:microsoft.com/office/officeart/2005/8/layout/vProcess5"/>
    <dgm:cxn modelId="{3AA05FD9-9FD3-4660-A550-C0B977A19E51}" type="presOf" srcId="{6C67CF77-1534-4EA5-9774-0C0BE1CCDAB2}" destId="{A350C92B-0BB8-43EB-AE6D-7F536391554F}" srcOrd="1" destOrd="0" presId="urn:microsoft.com/office/officeart/2005/8/layout/vProcess5"/>
    <dgm:cxn modelId="{95B8DADB-C3CF-4CA5-9440-B92380FD08CE}" type="presOf" srcId="{3DA67C9F-8172-45AD-8CCA-C990F08FD176}" destId="{F895060E-8A1E-47B2-905D-AA86F1F3086C}" srcOrd="0" destOrd="0" presId="urn:microsoft.com/office/officeart/2005/8/layout/vProcess5"/>
    <dgm:cxn modelId="{E9018FE6-1979-4D83-AED2-8E2AE253E685}" srcId="{0B9EF5CE-2D59-4CCB-95FD-DF3D7AACF039}" destId="{F293B850-5AF0-4961-9723-8FF6E1C00F9B}" srcOrd="1" destOrd="0" parTransId="{BB2FAE2D-E023-4306-BD22-F38DEA2C4A0F}" sibTransId="{2DD0B412-E6E4-4C8F-8A27-F5F5ACD958EC}"/>
    <dgm:cxn modelId="{7678A5EC-3F4B-422D-8942-1A313AB4A1C1}" type="presOf" srcId="{F293B850-5AF0-4961-9723-8FF6E1C00F9B}" destId="{C65DE94F-3DA4-40AD-96C6-D72CBF565F44}" srcOrd="1" destOrd="0" presId="urn:microsoft.com/office/officeart/2005/8/layout/vProcess5"/>
    <dgm:cxn modelId="{E3E99B60-F88A-481C-A16B-4F5F04D0AF98}" type="presParOf" srcId="{A58EB086-0D8A-412A-8EAE-FCA701659B2F}" destId="{E5F11829-7E4D-4903-8BF7-55EDC5B1C272}" srcOrd="0" destOrd="0" presId="urn:microsoft.com/office/officeart/2005/8/layout/vProcess5"/>
    <dgm:cxn modelId="{1EA7F164-3880-418E-B50E-18007A33A924}" type="presParOf" srcId="{A58EB086-0D8A-412A-8EAE-FCA701659B2F}" destId="{50EB871F-23A7-41C9-9541-8592123F5FB1}" srcOrd="1" destOrd="0" presId="urn:microsoft.com/office/officeart/2005/8/layout/vProcess5"/>
    <dgm:cxn modelId="{59A8CC14-ABFC-47AF-9142-7951D2816511}" type="presParOf" srcId="{A58EB086-0D8A-412A-8EAE-FCA701659B2F}" destId="{A58B3414-C82D-42BF-8275-E2FDFB57FA45}" srcOrd="2" destOrd="0" presId="urn:microsoft.com/office/officeart/2005/8/layout/vProcess5"/>
    <dgm:cxn modelId="{938E4352-FE41-4BE0-BA3D-923433C9D405}" type="presParOf" srcId="{A58EB086-0D8A-412A-8EAE-FCA701659B2F}" destId="{F895060E-8A1E-47B2-905D-AA86F1F3086C}" srcOrd="3" destOrd="0" presId="urn:microsoft.com/office/officeart/2005/8/layout/vProcess5"/>
    <dgm:cxn modelId="{9759AF06-EE98-41FD-AB67-B1168F15E569}" type="presParOf" srcId="{A58EB086-0D8A-412A-8EAE-FCA701659B2F}" destId="{E9B0B018-70A1-4A89-95C6-88F3C79D91E9}" srcOrd="4" destOrd="0" presId="urn:microsoft.com/office/officeart/2005/8/layout/vProcess5"/>
    <dgm:cxn modelId="{64063B22-D8C5-44A8-8A61-5CC0FB120CBC}" type="presParOf" srcId="{A58EB086-0D8A-412A-8EAE-FCA701659B2F}" destId="{6B9193FD-49F3-497C-B9F2-A14E6CC90D19}" srcOrd="5" destOrd="0" presId="urn:microsoft.com/office/officeart/2005/8/layout/vProcess5"/>
    <dgm:cxn modelId="{73399AB8-4FB7-4A0E-8424-461962921234}" type="presParOf" srcId="{A58EB086-0D8A-412A-8EAE-FCA701659B2F}" destId="{A350C92B-0BB8-43EB-AE6D-7F536391554F}" srcOrd="6" destOrd="0" presId="urn:microsoft.com/office/officeart/2005/8/layout/vProcess5"/>
    <dgm:cxn modelId="{484B0DF5-D874-4948-A39B-38F5364BCA82}" type="presParOf" srcId="{A58EB086-0D8A-412A-8EAE-FCA701659B2F}" destId="{C65DE94F-3DA4-40AD-96C6-D72CBF565F44}" srcOrd="7" destOrd="0" presId="urn:microsoft.com/office/officeart/2005/8/layout/vProcess5"/>
    <dgm:cxn modelId="{59693CF0-5C78-4CC7-9720-B7876535564B}" type="presParOf" srcId="{A58EB086-0D8A-412A-8EAE-FCA701659B2F}" destId="{653FA918-D4C4-430C-A712-5F317DEFAED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6338C0-63AD-42B1-9CD9-F0A5BB4987A8}" type="doc">
      <dgm:prSet loTypeId="urn:microsoft.com/office/officeart/2005/8/layout/process2" loCatId="process" qsTypeId="urn:microsoft.com/office/officeart/2005/8/quickstyle/simple1" qsCatId="simple" csTypeId="urn:microsoft.com/office/officeart/2005/8/colors/accent2_3" csCatId="accent2" phldr="1"/>
      <dgm:spPr/>
    </dgm:pt>
    <dgm:pt modelId="{F28B102D-11B5-4003-9505-0730925EDA88}">
      <dgm:prSet phldrT="[Текст]"/>
      <dgm:spPr/>
      <dgm:t>
        <a:bodyPr/>
        <a:lstStyle/>
        <a:p>
          <a:r>
            <a:rPr lang="ru-RU" dirty="0"/>
            <a:t>ФООП</a:t>
          </a:r>
        </a:p>
      </dgm:t>
    </dgm:pt>
    <dgm:pt modelId="{DB59523B-4634-49C4-A921-E1A2FBF94080}" type="parTrans" cxnId="{F9082222-6906-4C7D-B5E6-5C0FA49FE9DE}">
      <dgm:prSet/>
      <dgm:spPr/>
      <dgm:t>
        <a:bodyPr/>
        <a:lstStyle/>
        <a:p>
          <a:endParaRPr lang="ru-RU"/>
        </a:p>
      </dgm:t>
    </dgm:pt>
    <dgm:pt modelId="{46F61BB2-DEDF-489C-88B5-46DDCE9A6CFE}" type="sibTrans" cxnId="{F9082222-6906-4C7D-B5E6-5C0FA49FE9DE}">
      <dgm:prSet/>
      <dgm:spPr/>
      <dgm:t>
        <a:bodyPr/>
        <a:lstStyle/>
        <a:p>
          <a:endParaRPr lang="ru-RU"/>
        </a:p>
      </dgm:t>
    </dgm:pt>
    <dgm:pt modelId="{15284738-CE83-482E-8CBA-216BAC072BF4}">
      <dgm:prSet phldrT="[Текст]"/>
      <dgm:spPr/>
      <dgm:t>
        <a:bodyPr/>
        <a:lstStyle/>
        <a:p>
          <a:r>
            <a:rPr lang="ru-RU" dirty="0"/>
            <a:t>ФРП</a:t>
          </a:r>
        </a:p>
      </dgm:t>
    </dgm:pt>
    <dgm:pt modelId="{4AFABACC-D747-49C9-B4C5-9209A4D05171}" type="parTrans" cxnId="{72A6B1B5-CF87-42A5-A8C1-2F7B5662BAD0}">
      <dgm:prSet/>
      <dgm:spPr/>
      <dgm:t>
        <a:bodyPr/>
        <a:lstStyle/>
        <a:p>
          <a:endParaRPr lang="ru-RU"/>
        </a:p>
      </dgm:t>
    </dgm:pt>
    <dgm:pt modelId="{B6D74A17-02FC-4BA6-AF1E-B2583FC1E728}" type="sibTrans" cxnId="{72A6B1B5-CF87-42A5-A8C1-2F7B5662BAD0}">
      <dgm:prSet/>
      <dgm:spPr/>
      <dgm:t>
        <a:bodyPr/>
        <a:lstStyle/>
        <a:p>
          <a:endParaRPr lang="ru-RU"/>
        </a:p>
      </dgm:t>
    </dgm:pt>
    <dgm:pt modelId="{F712C03C-5AFA-4B95-A0FB-79385F755B78}">
      <dgm:prSet phldrT="[Текст]"/>
      <dgm:spPr/>
      <dgm:t>
        <a:bodyPr/>
        <a:lstStyle/>
        <a:p>
          <a:r>
            <a:rPr lang="ru-RU" dirty="0"/>
            <a:t>ООП</a:t>
          </a:r>
        </a:p>
      </dgm:t>
    </dgm:pt>
    <dgm:pt modelId="{66EB71E5-AD8B-4816-BCF1-01C95415C3ED}" type="parTrans" cxnId="{676E5907-FFD6-4821-A558-F50481D8E74D}">
      <dgm:prSet/>
      <dgm:spPr/>
      <dgm:t>
        <a:bodyPr/>
        <a:lstStyle/>
        <a:p>
          <a:endParaRPr lang="ru-RU"/>
        </a:p>
      </dgm:t>
    </dgm:pt>
    <dgm:pt modelId="{CC2D9FBC-72B2-4740-BA53-468E1EA9C69B}" type="sibTrans" cxnId="{676E5907-FFD6-4821-A558-F50481D8E74D}">
      <dgm:prSet/>
      <dgm:spPr/>
      <dgm:t>
        <a:bodyPr/>
        <a:lstStyle/>
        <a:p>
          <a:endParaRPr lang="ru-RU"/>
        </a:p>
      </dgm:t>
    </dgm:pt>
    <dgm:pt modelId="{1A0668F9-02D7-4865-97B3-DE5BA520580D}" type="pres">
      <dgm:prSet presAssocID="{D06338C0-63AD-42B1-9CD9-F0A5BB4987A8}" presName="linearFlow" presStyleCnt="0">
        <dgm:presLayoutVars>
          <dgm:resizeHandles val="exact"/>
        </dgm:presLayoutVars>
      </dgm:prSet>
      <dgm:spPr/>
    </dgm:pt>
    <dgm:pt modelId="{330CDDC2-6A06-4F81-A8A3-2C928262DD1E}" type="pres">
      <dgm:prSet presAssocID="{F28B102D-11B5-4003-9505-0730925EDA88}" presName="node" presStyleLbl="node1" presStyleIdx="0" presStyleCnt="3" custScaleX="138083">
        <dgm:presLayoutVars>
          <dgm:bulletEnabled val="1"/>
        </dgm:presLayoutVars>
      </dgm:prSet>
      <dgm:spPr/>
    </dgm:pt>
    <dgm:pt modelId="{F9036CEB-67B3-441F-8839-B6292726CC52}" type="pres">
      <dgm:prSet presAssocID="{46F61BB2-DEDF-489C-88B5-46DDCE9A6CFE}" presName="sibTrans" presStyleLbl="sibTrans2D1" presStyleIdx="0" presStyleCnt="2"/>
      <dgm:spPr/>
    </dgm:pt>
    <dgm:pt modelId="{648C3F63-AFCA-4248-B0E4-0F632B9BA7B2}" type="pres">
      <dgm:prSet presAssocID="{46F61BB2-DEDF-489C-88B5-46DDCE9A6CFE}" presName="connectorText" presStyleLbl="sibTrans2D1" presStyleIdx="0" presStyleCnt="2"/>
      <dgm:spPr/>
    </dgm:pt>
    <dgm:pt modelId="{C1B426D9-1583-44D9-B6E1-E487BCB65705}" type="pres">
      <dgm:prSet presAssocID="{15284738-CE83-482E-8CBA-216BAC072BF4}" presName="node" presStyleLbl="node1" presStyleIdx="1" presStyleCnt="3">
        <dgm:presLayoutVars>
          <dgm:bulletEnabled val="1"/>
        </dgm:presLayoutVars>
      </dgm:prSet>
      <dgm:spPr/>
    </dgm:pt>
    <dgm:pt modelId="{72A12CB4-3E07-43D3-9D77-9987610343BF}" type="pres">
      <dgm:prSet presAssocID="{B6D74A17-02FC-4BA6-AF1E-B2583FC1E728}" presName="sibTrans" presStyleLbl="sibTrans2D1" presStyleIdx="1" presStyleCnt="2"/>
      <dgm:spPr/>
    </dgm:pt>
    <dgm:pt modelId="{F6CCF27A-7231-4561-AB03-25ADF2B884B1}" type="pres">
      <dgm:prSet presAssocID="{B6D74A17-02FC-4BA6-AF1E-B2583FC1E728}" presName="connectorText" presStyleLbl="sibTrans2D1" presStyleIdx="1" presStyleCnt="2"/>
      <dgm:spPr/>
    </dgm:pt>
    <dgm:pt modelId="{5FA03A46-3F59-401C-BDC0-4A253C795AFB}" type="pres">
      <dgm:prSet presAssocID="{F712C03C-5AFA-4B95-A0FB-79385F755B78}" presName="node" presStyleLbl="node1" presStyleIdx="2" presStyleCnt="3">
        <dgm:presLayoutVars>
          <dgm:bulletEnabled val="1"/>
        </dgm:presLayoutVars>
      </dgm:prSet>
      <dgm:spPr/>
    </dgm:pt>
  </dgm:ptLst>
  <dgm:cxnLst>
    <dgm:cxn modelId="{676E5907-FFD6-4821-A558-F50481D8E74D}" srcId="{D06338C0-63AD-42B1-9CD9-F0A5BB4987A8}" destId="{F712C03C-5AFA-4B95-A0FB-79385F755B78}" srcOrd="2" destOrd="0" parTransId="{66EB71E5-AD8B-4816-BCF1-01C95415C3ED}" sibTransId="{CC2D9FBC-72B2-4740-BA53-468E1EA9C69B}"/>
    <dgm:cxn modelId="{F9082222-6906-4C7D-B5E6-5C0FA49FE9DE}" srcId="{D06338C0-63AD-42B1-9CD9-F0A5BB4987A8}" destId="{F28B102D-11B5-4003-9505-0730925EDA88}" srcOrd="0" destOrd="0" parTransId="{DB59523B-4634-49C4-A921-E1A2FBF94080}" sibTransId="{46F61BB2-DEDF-489C-88B5-46DDCE9A6CFE}"/>
    <dgm:cxn modelId="{9AAAC03C-1BE0-4F96-9628-1AE221C6DF6F}" type="presOf" srcId="{D06338C0-63AD-42B1-9CD9-F0A5BB4987A8}" destId="{1A0668F9-02D7-4865-97B3-DE5BA520580D}" srcOrd="0" destOrd="0" presId="urn:microsoft.com/office/officeart/2005/8/layout/process2"/>
    <dgm:cxn modelId="{7124D348-2BBA-40A4-9331-4E72A2FD4965}" type="presOf" srcId="{46F61BB2-DEDF-489C-88B5-46DDCE9A6CFE}" destId="{F9036CEB-67B3-441F-8839-B6292726CC52}" srcOrd="0" destOrd="0" presId="urn:microsoft.com/office/officeart/2005/8/layout/process2"/>
    <dgm:cxn modelId="{57421D92-18F1-4771-8C0E-7350B296A428}" type="presOf" srcId="{46F61BB2-DEDF-489C-88B5-46DDCE9A6CFE}" destId="{648C3F63-AFCA-4248-B0E4-0F632B9BA7B2}" srcOrd="1" destOrd="0" presId="urn:microsoft.com/office/officeart/2005/8/layout/process2"/>
    <dgm:cxn modelId="{72A6B1B5-CF87-42A5-A8C1-2F7B5662BAD0}" srcId="{D06338C0-63AD-42B1-9CD9-F0A5BB4987A8}" destId="{15284738-CE83-482E-8CBA-216BAC072BF4}" srcOrd="1" destOrd="0" parTransId="{4AFABACC-D747-49C9-B4C5-9209A4D05171}" sibTransId="{B6D74A17-02FC-4BA6-AF1E-B2583FC1E728}"/>
    <dgm:cxn modelId="{F9022DBE-6D49-417E-8DF4-F97F0DEA0551}" type="presOf" srcId="{B6D74A17-02FC-4BA6-AF1E-B2583FC1E728}" destId="{72A12CB4-3E07-43D3-9D77-9987610343BF}" srcOrd="0" destOrd="0" presId="urn:microsoft.com/office/officeart/2005/8/layout/process2"/>
    <dgm:cxn modelId="{1FB4F6CE-0450-4EE6-963E-30254A02DDF7}" type="presOf" srcId="{F28B102D-11B5-4003-9505-0730925EDA88}" destId="{330CDDC2-6A06-4F81-A8A3-2C928262DD1E}" srcOrd="0" destOrd="0" presId="urn:microsoft.com/office/officeart/2005/8/layout/process2"/>
    <dgm:cxn modelId="{0F8CD7E2-47DD-47AE-B014-A21173E0ECB0}" type="presOf" srcId="{B6D74A17-02FC-4BA6-AF1E-B2583FC1E728}" destId="{F6CCF27A-7231-4561-AB03-25ADF2B884B1}" srcOrd="1" destOrd="0" presId="urn:microsoft.com/office/officeart/2005/8/layout/process2"/>
    <dgm:cxn modelId="{C88631EE-28F7-4D6A-A533-B8CF911F6E04}" type="presOf" srcId="{F712C03C-5AFA-4B95-A0FB-79385F755B78}" destId="{5FA03A46-3F59-401C-BDC0-4A253C795AFB}" srcOrd="0" destOrd="0" presId="urn:microsoft.com/office/officeart/2005/8/layout/process2"/>
    <dgm:cxn modelId="{E77F03F4-14A5-48C6-89FB-615D12BC30A7}" type="presOf" srcId="{15284738-CE83-482E-8CBA-216BAC072BF4}" destId="{C1B426D9-1583-44D9-B6E1-E487BCB65705}" srcOrd="0" destOrd="0" presId="urn:microsoft.com/office/officeart/2005/8/layout/process2"/>
    <dgm:cxn modelId="{BF544F11-1E8B-485E-B100-A0E027228CE0}" type="presParOf" srcId="{1A0668F9-02D7-4865-97B3-DE5BA520580D}" destId="{330CDDC2-6A06-4F81-A8A3-2C928262DD1E}" srcOrd="0" destOrd="0" presId="urn:microsoft.com/office/officeart/2005/8/layout/process2"/>
    <dgm:cxn modelId="{4E7C7687-9716-4E71-9A2A-6B70B0062EE4}" type="presParOf" srcId="{1A0668F9-02D7-4865-97B3-DE5BA520580D}" destId="{F9036CEB-67B3-441F-8839-B6292726CC52}" srcOrd="1" destOrd="0" presId="urn:microsoft.com/office/officeart/2005/8/layout/process2"/>
    <dgm:cxn modelId="{2FDC92F7-F2A9-4BD0-88BB-A03BD91247F1}" type="presParOf" srcId="{F9036CEB-67B3-441F-8839-B6292726CC52}" destId="{648C3F63-AFCA-4248-B0E4-0F632B9BA7B2}" srcOrd="0" destOrd="0" presId="urn:microsoft.com/office/officeart/2005/8/layout/process2"/>
    <dgm:cxn modelId="{03E24140-B170-48EC-9F68-519CDA9FD3B2}" type="presParOf" srcId="{1A0668F9-02D7-4865-97B3-DE5BA520580D}" destId="{C1B426D9-1583-44D9-B6E1-E487BCB65705}" srcOrd="2" destOrd="0" presId="urn:microsoft.com/office/officeart/2005/8/layout/process2"/>
    <dgm:cxn modelId="{3409566F-92CE-4CEF-A40E-2639847D6E08}" type="presParOf" srcId="{1A0668F9-02D7-4865-97B3-DE5BA520580D}" destId="{72A12CB4-3E07-43D3-9D77-9987610343BF}" srcOrd="3" destOrd="0" presId="urn:microsoft.com/office/officeart/2005/8/layout/process2"/>
    <dgm:cxn modelId="{8AF9AA9D-9289-47F8-B5BD-CECD7181645D}" type="presParOf" srcId="{72A12CB4-3E07-43D3-9D77-9987610343BF}" destId="{F6CCF27A-7231-4561-AB03-25ADF2B884B1}" srcOrd="0" destOrd="0" presId="urn:microsoft.com/office/officeart/2005/8/layout/process2"/>
    <dgm:cxn modelId="{6347F604-CDCC-497A-9E80-3B3DA4CDD36F}" type="presParOf" srcId="{1A0668F9-02D7-4865-97B3-DE5BA520580D}" destId="{5FA03A46-3F59-401C-BDC0-4A253C795AF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6338C0-63AD-42B1-9CD9-F0A5BB4987A8}" type="doc">
      <dgm:prSet loTypeId="urn:microsoft.com/office/officeart/2005/8/layout/process2" loCatId="process" qsTypeId="urn:microsoft.com/office/officeart/2005/8/quickstyle/simple1" qsCatId="simple" csTypeId="urn:microsoft.com/office/officeart/2005/8/colors/accent2_3" csCatId="accent2" phldr="1"/>
      <dgm:spPr/>
    </dgm:pt>
    <dgm:pt modelId="{F28B102D-11B5-4003-9505-0730925EDA88}">
      <dgm:prSet phldrT="[Текст]" custT="1"/>
      <dgm:spPr/>
      <dgm:t>
        <a:bodyPr/>
        <a:lstStyle/>
        <a:p>
          <a:r>
            <a:rPr lang="ru-RU" sz="3600" dirty="0"/>
            <a:t>Тема </a:t>
          </a:r>
        </a:p>
      </dgm:t>
    </dgm:pt>
    <dgm:pt modelId="{DB59523B-4634-49C4-A921-E1A2FBF94080}" type="parTrans" cxnId="{F9082222-6906-4C7D-B5E6-5C0FA49FE9DE}">
      <dgm:prSet/>
      <dgm:spPr/>
      <dgm:t>
        <a:bodyPr/>
        <a:lstStyle/>
        <a:p>
          <a:endParaRPr lang="ru-RU"/>
        </a:p>
      </dgm:t>
    </dgm:pt>
    <dgm:pt modelId="{46F61BB2-DEDF-489C-88B5-46DDCE9A6CFE}" type="sibTrans" cxnId="{F9082222-6906-4C7D-B5E6-5C0FA49FE9DE}">
      <dgm:prSet/>
      <dgm:spPr/>
      <dgm:t>
        <a:bodyPr/>
        <a:lstStyle/>
        <a:p>
          <a:endParaRPr lang="ru-RU"/>
        </a:p>
      </dgm:t>
    </dgm:pt>
    <dgm:pt modelId="{15284738-CE83-482E-8CBA-216BAC072BF4}">
      <dgm:prSet phldrT="[Текст]" custT="1"/>
      <dgm:spPr/>
      <dgm:t>
        <a:bodyPr/>
        <a:lstStyle/>
        <a:p>
          <a:r>
            <a:rPr lang="ru-RU" sz="3600" dirty="0"/>
            <a:t>ФРП</a:t>
          </a:r>
        </a:p>
      </dgm:t>
    </dgm:pt>
    <dgm:pt modelId="{4AFABACC-D747-49C9-B4C5-9209A4D05171}" type="parTrans" cxnId="{72A6B1B5-CF87-42A5-A8C1-2F7B5662BAD0}">
      <dgm:prSet/>
      <dgm:spPr/>
      <dgm:t>
        <a:bodyPr/>
        <a:lstStyle/>
        <a:p>
          <a:endParaRPr lang="ru-RU"/>
        </a:p>
      </dgm:t>
    </dgm:pt>
    <dgm:pt modelId="{B6D74A17-02FC-4BA6-AF1E-B2583FC1E728}" type="sibTrans" cxnId="{72A6B1B5-CF87-42A5-A8C1-2F7B5662BAD0}">
      <dgm:prSet/>
      <dgm:spPr/>
      <dgm:t>
        <a:bodyPr/>
        <a:lstStyle/>
        <a:p>
          <a:endParaRPr lang="ru-RU"/>
        </a:p>
      </dgm:t>
    </dgm:pt>
    <dgm:pt modelId="{F712C03C-5AFA-4B95-A0FB-79385F755B78}">
      <dgm:prSet phldrT="[Текст]" custT="1"/>
      <dgm:spPr/>
      <dgm:t>
        <a:bodyPr/>
        <a:lstStyle/>
        <a:p>
          <a:r>
            <a:rPr lang="ru-RU" sz="3200" dirty="0">
              <a:solidFill>
                <a:schemeClr val="tx1"/>
              </a:solidFill>
            </a:rPr>
            <a:t>Содержание</a:t>
          </a:r>
        </a:p>
        <a:p>
          <a:r>
            <a:rPr lang="ru-RU" sz="3200" dirty="0">
              <a:solidFill>
                <a:schemeClr val="tx1"/>
              </a:solidFill>
            </a:rPr>
            <a:t> урока</a:t>
          </a:r>
        </a:p>
      </dgm:t>
    </dgm:pt>
    <dgm:pt modelId="{66EB71E5-AD8B-4816-BCF1-01C95415C3ED}" type="parTrans" cxnId="{676E5907-FFD6-4821-A558-F50481D8E74D}">
      <dgm:prSet/>
      <dgm:spPr/>
      <dgm:t>
        <a:bodyPr/>
        <a:lstStyle/>
        <a:p>
          <a:endParaRPr lang="ru-RU"/>
        </a:p>
      </dgm:t>
    </dgm:pt>
    <dgm:pt modelId="{CC2D9FBC-72B2-4740-BA53-468E1EA9C69B}" type="sibTrans" cxnId="{676E5907-FFD6-4821-A558-F50481D8E74D}">
      <dgm:prSet/>
      <dgm:spPr/>
      <dgm:t>
        <a:bodyPr/>
        <a:lstStyle/>
        <a:p>
          <a:endParaRPr lang="ru-RU"/>
        </a:p>
      </dgm:t>
    </dgm:pt>
    <dgm:pt modelId="{1A0668F9-02D7-4865-97B3-DE5BA520580D}" type="pres">
      <dgm:prSet presAssocID="{D06338C0-63AD-42B1-9CD9-F0A5BB4987A8}" presName="linearFlow" presStyleCnt="0">
        <dgm:presLayoutVars>
          <dgm:resizeHandles val="exact"/>
        </dgm:presLayoutVars>
      </dgm:prSet>
      <dgm:spPr/>
    </dgm:pt>
    <dgm:pt modelId="{330CDDC2-6A06-4F81-A8A3-2C928262DD1E}" type="pres">
      <dgm:prSet presAssocID="{F28B102D-11B5-4003-9505-0730925EDA88}" presName="node" presStyleLbl="node1" presStyleIdx="0" presStyleCnt="3" custScaleX="112276" custScaleY="66245">
        <dgm:presLayoutVars>
          <dgm:bulletEnabled val="1"/>
        </dgm:presLayoutVars>
      </dgm:prSet>
      <dgm:spPr/>
    </dgm:pt>
    <dgm:pt modelId="{F9036CEB-67B3-441F-8839-B6292726CC52}" type="pres">
      <dgm:prSet presAssocID="{46F61BB2-DEDF-489C-88B5-46DDCE9A6CFE}" presName="sibTrans" presStyleLbl="sibTrans2D1" presStyleIdx="0" presStyleCnt="2"/>
      <dgm:spPr/>
    </dgm:pt>
    <dgm:pt modelId="{648C3F63-AFCA-4248-B0E4-0F632B9BA7B2}" type="pres">
      <dgm:prSet presAssocID="{46F61BB2-DEDF-489C-88B5-46DDCE9A6CFE}" presName="connectorText" presStyleLbl="sibTrans2D1" presStyleIdx="0" presStyleCnt="2"/>
      <dgm:spPr/>
    </dgm:pt>
    <dgm:pt modelId="{C1B426D9-1583-44D9-B6E1-E487BCB65705}" type="pres">
      <dgm:prSet presAssocID="{15284738-CE83-482E-8CBA-216BAC072BF4}" presName="node" presStyleLbl="node1" presStyleIdx="1" presStyleCnt="3" custScaleX="95327" custScaleY="68316">
        <dgm:presLayoutVars>
          <dgm:bulletEnabled val="1"/>
        </dgm:presLayoutVars>
      </dgm:prSet>
      <dgm:spPr/>
    </dgm:pt>
    <dgm:pt modelId="{72A12CB4-3E07-43D3-9D77-9987610343BF}" type="pres">
      <dgm:prSet presAssocID="{B6D74A17-02FC-4BA6-AF1E-B2583FC1E728}" presName="sibTrans" presStyleLbl="sibTrans2D1" presStyleIdx="1" presStyleCnt="2"/>
      <dgm:spPr/>
    </dgm:pt>
    <dgm:pt modelId="{F6CCF27A-7231-4561-AB03-25ADF2B884B1}" type="pres">
      <dgm:prSet presAssocID="{B6D74A17-02FC-4BA6-AF1E-B2583FC1E728}" presName="connectorText" presStyleLbl="sibTrans2D1" presStyleIdx="1" presStyleCnt="2"/>
      <dgm:spPr/>
    </dgm:pt>
    <dgm:pt modelId="{5FA03A46-3F59-401C-BDC0-4A253C795AFB}" type="pres">
      <dgm:prSet presAssocID="{F712C03C-5AFA-4B95-A0FB-79385F755B78}" presName="node" presStyleLbl="node1" presStyleIdx="2" presStyleCnt="3">
        <dgm:presLayoutVars>
          <dgm:bulletEnabled val="1"/>
        </dgm:presLayoutVars>
      </dgm:prSet>
      <dgm:spPr/>
    </dgm:pt>
  </dgm:ptLst>
  <dgm:cxnLst>
    <dgm:cxn modelId="{676E5907-FFD6-4821-A558-F50481D8E74D}" srcId="{D06338C0-63AD-42B1-9CD9-F0A5BB4987A8}" destId="{F712C03C-5AFA-4B95-A0FB-79385F755B78}" srcOrd="2" destOrd="0" parTransId="{66EB71E5-AD8B-4816-BCF1-01C95415C3ED}" sibTransId="{CC2D9FBC-72B2-4740-BA53-468E1EA9C69B}"/>
    <dgm:cxn modelId="{F9082222-6906-4C7D-B5E6-5C0FA49FE9DE}" srcId="{D06338C0-63AD-42B1-9CD9-F0A5BB4987A8}" destId="{F28B102D-11B5-4003-9505-0730925EDA88}" srcOrd="0" destOrd="0" parTransId="{DB59523B-4634-49C4-A921-E1A2FBF94080}" sibTransId="{46F61BB2-DEDF-489C-88B5-46DDCE9A6CFE}"/>
    <dgm:cxn modelId="{9AAAC03C-1BE0-4F96-9628-1AE221C6DF6F}" type="presOf" srcId="{D06338C0-63AD-42B1-9CD9-F0A5BB4987A8}" destId="{1A0668F9-02D7-4865-97B3-DE5BA520580D}" srcOrd="0" destOrd="0" presId="urn:microsoft.com/office/officeart/2005/8/layout/process2"/>
    <dgm:cxn modelId="{7124D348-2BBA-40A4-9331-4E72A2FD4965}" type="presOf" srcId="{46F61BB2-DEDF-489C-88B5-46DDCE9A6CFE}" destId="{F9036CEB-67B3-441F-8839-B6292726CC52}" srcOrd="0" destOrd="0" presId="urn:microsoft.com/office/officeart/2005/8/layout/process2"/>
    <dgm:cxn modelId="{57421D92-18F1-4771-8C0E-7350B296A428}" type="presOf" srcId="{46F61BB2-DEDF-489C-88B5-46DDCE9A6CFE}" destId="{648C3F63-AFCA-4248-B0E4-0F632B9BA7B2}" srcOrd="1" destOrd="0" presId="urn:microsoft.com/office/officeart/2005/8/layout/process2"/>
    <dgm:cxn modelId="{72A6B1B5-CF87-42A5-A8C1-2F7B5662BAD0}" srcId="{D06338C0-63AD-42B1-9CD9-F0A5BB4987A8}" destId="{15284738-CE83-482E-8CBA-216BAC072BF4}" srcOrd="1" destOrd="0" parTransId="{4AFABACC-D747-49C9-B4C5-9209A4D05171}" sibTransId="{B6D74A17-02FC-4BA6-AF1E-B2583FC1E728}"/>
    <dgm:cxn modelId="{F9022DBE-6D49-417E-8DF4-F97F0DEA0551}" type="presOf" srcId="{B6D74A17-02FC-4BA6-AF1E-B2583FC1E728}" destId="{72A12CB4-3E07-43D3-9D77-9987610343BF}" srcOrd="0" destOrd="0" presId="urn:microsoft.com/office/officeart/2005/8/layout/process2"/>
    <dgm:cxn modelId="{1FB4F6CE-0450-4EE6-963E-30254A02DDF7}" type="presOf" srcId="{F28B102D-11B5-4003-9505-0730925EDA88}" destId="{330CDDC2-6A06-4F81-A8A3-2C928262DD1E}" srcOrd="0" destOrd="0" presId="urn:microsoft.com/office/officeart/2005/8/layout/process2"/>
    <dgm:cxn modelId="{0F8CD7E2-47DD-47AE-B014-A21173E0ECB0}" type="presOf" srcId="{B6D74A17-02FC-4BA6-AF1E-B2583FC1E728}" destId="{F6CCF27A-7231-4561-AB03-25ADF2B884B1}" srcOrd="1" destOrd="0" presId="urn:microsoft.com/office/officeart/2005/8/layout/process2"/>
    <dgm:cxn modelId="{C88631EE-28F7-4D6A-A533-B8CF911F6E04}" type="presOf" srcId="{F712C03C-5AFA-4B95-A0FB-79385F755B78}" destId="{5FA03A46-3F59-401C-BDC0-4A253C795AFB}" srcOrd="0" destOrd="0" presId="urn:microsoft.com/office/officeart/2005/8/layout/process2"/>
    <dgm:cxn modelId="{E77F03F4-14A5-48C6-89FB-615D12BC30A7}" type="presOf" srcId="{15284738-CE83-482E-8CBA-216BAC072BF4}" destId="{C1B426D9-1583-44D9-B6E1-E487BCB65705}" srcOrd="0" destOrd="0" presId="urn:microsoft.com/office/officeart/2005/8/layout/process2"/>
    <dgm:cxn modelId="{BF544F11-1E8B-485E-B100-A0E027228CE0}" type="presParOf" srcId="{1A0668F9-02D7-4865-97B3-DE5BA520580D}" destId="{330CDDC2-6A06-4F81-A8A3-2C928262DD1E}" srcOrd="0" destOrd="0" presId="urn:microsoft.com/office/officeart/2005/8/layout/process2"/>
    <dgm:cxn modelId="{4E7C7687-9716-4E71-9A2A-6B70B0062EE4}" type="presParOf" srcId="{1A0668F9-02D7-4865-97B3-DE5BA520580D}" destId="{F9036CEB-67B3-441F-8839-B6292726CC52}" srcOrd="1" destOrd="0" presId="urn:microsoft.com/office/officeart/2005/8/layout/process2"/>
    <dgm:cxn modelId="{2FDC92F7-F2A9-4BD0-88BB-A03BD91247F1}" type="presParOf" srcId="{F9036CEB-67B3-441F-8839-B6292726CC52}" destId="{648C3F63-AFCA-4248-B0E4-0F632B9BA7B2}" srcOrd="0" destOrd="0" presId="urn:microsoft.com/office/officeart/2005/8/layout/process2"/>
    <dgm:cxn modelId="{03E24140-B170-48EC-9F68-519CDA9FD3B2}" type="presParOf" srcId="{1A0668F9-02D7-4865-97B3-DE5BA520580D}" destId="{C1B426D9-1583-44D9-B6E1-E487BCB65705}" srcOrd="2" destOrd="0" presId="urn:microsoft.com/office/officeart/2005/8/layout/process2"/>
    <dgm:cxn modelId="{3409566F-92CE-4CEF-A40E-2639847D6E08}" type="presParOf" srcId="{1A0668F9-02D7-4865-97B3-DE5BA520580D}" destId="{72A12CB4-3E07-43D3-9D77-9987610343BF}" srcOrd="3" destOrd="0" presId="urn:microsoft.com/office/officeart/2005/8/layout/process2"/>
    <dgm:cxn modelId="{8AF9AA9D-9289-47F8-B5BD-CECD7181645D}" type="presParOf" srcId="{72A12CB4-3E07-43D3-9D77-9987610343BF}" destId="{F6CCF27A-7231-4561-AB03-25ADF2B884B1}" srcOrd="0" destOrd="0" presId="urn:microsoft.com/office/officeart/2005/8/layout/process2"/>
    <dgm:cxn modelId="{6347F604-CDCC-497A-9E80-3B3DA4CDD36F}" type="presParOf" srcId="{1A0668F9-02D7-4865-97B3-DE5BA520580D}" destId="{5FA03A46-3F59-401C-BDC0-4A253C795AF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B871F-23A7-41C9-9541-8592123F5FB1}">
      <dsp:nvSpPr>
        <dsp:cNvPr id="0" name=""/>
        <dsp:cNvSpPr/>
      </dsp:nvSpPr>
      <dsp:spPr>
        <a:xfrm>
          <a:off x="0" y="0"/>
          <a:ext cx="5946340" cy="148416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Arial" panose="020B0604020202020204" pitchFamily="34" charset="0"/>
              <a:cs typeface="Arial" panose="020B0604020202020204" pitchFamily="34" charset="0"/>
            </a:rPr>
            <a:t>ФГОС</a:t>
          </a:r>
        </a:p>
      </dsp:txBody>
      <dsp:txXfrm>
        <a:off x="43470" y="43470"/>
        <a:ext cx="4344813" cy="1397222"/>
      </dsp:txXfrm>
    </dsp:sp>
    <dsp:sp modelId="{A58B3414-C82D-42BF-8275-E2FDFB57FA45}">
      <dsp:nvSpPr>
        <dsp:cNvPr id="0" name=""/>
        <dsp:cNvSpPr/>
      </dsp:nvSpPr>
      <dsp:spPr>
        <a:xfrm>
          <a:off x="524677" y="1731522"/>
          <a:ext cx="5946340" cy="148416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Arial" panose="020B0604020202020204" pitchFamily="34" charset="0"/>
              <a:cs typeface="Arial" panose="020B0604020202020204" pitchFamily="34" charset="0"/>
            </a:rPr>
            <a:t>ФООП (ФОП* ООО и ФОП СОО)</a:t>
          </a:r>
        </a:p>
      </dsp:txBody>
      <dsp:txXfrm>
        <a:off x="568147" y="1774992"/>
        <a:ext cx="4370018" cy="1397222"/>
      </dsp:txXfrm>
    </dsp:sp>
    <dsp:sp modelId="{F895060E-8A1E-47B2-905D-AA86F1F3086C}">
      <dsp:nvSpPr>
        <dsp:cNvPr id="0" name=""/>
        <dsp:cNvSpPr/>
      </dsp:nvSpPr>
      <dsp:spPr>
        <a:xfrm>
          <a:off x="1049354" y="3463044"/>
          <a:ext cx="5946340" cy="14841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3E2A1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Arial" panose="020B0604020202020204" pitchFamily="34" charset="0"/>
              <a:cs typeface="Arial" panose="020B0604020202020204" pitchFamily="34" charset="0"/>
            </a:rPr>
            <a:t>ФРП* по биологии (базовый и углублённый уровень)</a:t>
          </a:r>
        </a:p>
      </dsp:txBody>
      <dsp:txXfrm>
        <a:off x="1092824" y="3506514"/>
        <a:ext cx="4370018" cy="1397222"/>
      </dsp:txXfrm>
    </dsp:sp>
    <dsp:sp modelId="{E9B0B018-70A1-4A89-95C6-88F3C79D91E9}">
      <dsp:nvSpPr>
        <dsp:cNvPr id="0" name=""/>
        <dsp:cNvSpPr/>
      </dsp:nvSpPr>
      <dsp:spPr>
        <a:xfrm>
          <a:off x="4981635" y="1125489"/>
          <a:ext cx="964705" cy="964705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5198694" y="1125489"/>
        <a:ext cx="530587" cy="725941"/>
      </dsp:txXfrm>
    </dsp:sp>
    <dsp:sp modelId="{6B9193FD-49F3-497C-B9F2-A14E6CC90D19}">
      <dsp:nvSpPr>
        <dsp:cNvPr id="0" name=""/>
        <dsp:cNvSpPr/>
      </dsp:nvSpPr>
      <dsp:spPr>
        <a:xfrm>
          <a:off x="5506312" y="2847117"/>
          <a:ext cx="964705" cy="964705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5723371" y="2847117"/>
        <a:ext cx="530587" cy="725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CDDC2-6A06-4F81-A8A3-2C928262DD1E}">
      <dsp:nvSpPr>
        <dsp:cNvPr id="0" name=""/>
        <dsp:cNvSpPr/>
      </dsp:nvSpPr>
      <dsp:spPr>
        <a:xfrm>
          <a:off x="901445" y="0"/>
          <a:ext cx="2604985" cy="104807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ФООП</a:t>
          </a:r>
        </a:p>
      </dsp:txBody>
      <dsp:txXfrm>
        <a:off x="932142" y="30697"/>
        <a:ext cx="2543591" cy="986681"/>
      </dsp:txXfrm>
    </dsp:sp>
    <dsp:sp modelId="{F9036CEB-67B3-441F-8839-B6292726CC52}">
      <dsp:nvSpPr>
        <dsp:cNvPr id="0" name=""/>
        <dsp:cNvSpPr/>
      </dsp:nvSpPr>
      <dsp:spPr>
        <a:xfrm rot="5400000">
          <a:off x="2007424" y="1074277"/>
          <a:ext cx="393028" cy="4716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-5400000">
        <a:off x="2062448" y="1113580"/>
        <a:ext cx="282980" cy="275120"/>
      </dsp:txXfrm>
    </dsp:sp>
    <dsp:sp modelId="{C1B426D9-1583-44D9-B6E1-E487BCB65705}">
      <dsp:nvSpPr>
        <dsp:cNvPr id="0" name=""/>
        <dsp:cNvSpPr/>
      </dsp:nvSpPr>
      <dsp:spPr>
        <a:xfrm>
          <a:off x="1260670" y="1572113"/>
          <a:ext cx="1886536" cy="104807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ФРП</a:t>
          </a:r>
        </a:p>
      </dsp:txBody>
      <dsp:txXfrm>
        <a:off x="1291367" y="1602810"/>
        <a:ext cx="1825142" cy="986681"/>
      </dsp:txXfrm>
    </dsp:sp>
    <dsp:sp modelId="{72A12CB4-3E07-43D3-9D77-9987610343BF}">
      <dsp:nvSpPr>
        <dsp:cNvPr id="0" name=""/>
        <dsp:cNvSpPr/>
      </dsp:nvSpPr>
      <dsp:spPr>
        <a:xfrm rot="5400000">
          <a:off x="2007424" y="2646391"/>
          <a:ext cx="393028" cy="4716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81452"/>
            <a:satOff val="2416"/>
            <a:lumOff val="242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-5400000">
        <a:off x="2062448" y="2685694"/>
        <a:ext cx="282980" cy="275120"/>
      </dsp:txXfrm>
    </dsp:sp>
    <dsp:sp modelId="{5FA03A46-3F59-401C-BDC0-4A253C795AFB}">
      <dsp:nvSpPr>
        <dsp:cNvPr id="0" name=""/>
        <dsp:cNvSpPr/>
      </dsp:nvSpPr>
      <dsp:spPr>
        <a:xfrm>
          <a:off x="1260670" y="3144227"/>
          <a:ext cx="1886536" cy="104807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ООП</a:t>
          </a:r>
        </a:p>
      </dsp:txBody>
      <dsp:txXfrm>
        <a:off x="1291367" y="3174924"/>
        <a:ext cx="1825142" cy="986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CDDC2-6A06-4F81-A8A3-2C928262DD1E}">
      <dsp:nvSpPr>
        <dsp:cNvPr id="0" name=""/>
        <dsp:cNvSpPr/>
      </dsp:nvSpPr>
      <dsp:spPr>
        <a:xfrm>
          <a:off x="481842" y="561"/>
          <a:ext cx="2854336" cy="93561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Тема </a:t>
          </a:r>
        </a:p>
      </dsp:txBody>
      <dsp:txXfrm>
        <a:off x="509245" y="27964"/>
        <a:ext cx="2799530" cy="880812"/>
      </dsp:txXfrm>
    </dsp:sp>
    <dsp:sp modelId="{F9036CEB-67B3-441F-8839-B6292726CC52}">
      <dsp:nvSpPr>
        <dsp:cNvPr id="0" name=""/>
        <dsp:cNvSpPr/>
      </dsp:nvSpPr>
      <dsp:spPr>
        <a:xfrm rot="5400000">
          <a:off x="1644192" y="971489"/>
          <a:ext cx="529635" cy="635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 rot="-5400000">
        <a:off x="1718341" y="1024452"/>
        <a:ext cx="381338" cy="370745"/>
      </dsp:txXfrm>
    </dsp:sp>
    <dsp:sp modelId="{C1B426D9-1583-44D9-B6E1-E487BCB65705}">
      <dsp:nvSpPr>
        <dsp:cNvPr id="0" name=""/>
        <dsp:cNvSpPr/>
      </dsp:nvSpPr>
      <dsp:spPr>
        <a:xfrm>
          <a:off x="697285" y="1642360"/>
          <a:ext cx="2423450" cy="96486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ФРП</a:t>
          </a:r>
        </a:p>
      </dsp:txBody>
      <dsp:txXfrm>
        <a:off x="725545" y="1670620"/>
        <a:ext cx="2366930" cy="908348"/>
      </dsp:txXfrm>
    </dsp:sp>
    <dsp:sp modelId="{72A12CB4-3E07-43D3-9D77-9987610343BF}">
      <dsp:nvSpPr>
        <dsp:cNvPr id="0" name=""/>
        <dsp:cNvSpPr/>
      </dsp:nvSpPr>
      <dsp:spPr>
        <a:xfrm rot="5400000">
          <a:off x="1644192" y="2642538"/>
          <a:ext cx="529635" cy="635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81452"/>
            <a:satOff val="2416"/>
            <a:lumOff val="242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 rot="-5400000">
        <a:off x="1718341" y="2695501"/>
        <a:ext cx="381338" cy="370745"/>
      </dsp:txXfrm>
    </dsp:sp>
    <dsp:sp modelId="{5FA03A46-3F59-401C-BDC0-4A253C795AFB}">
      <dsp:nvSpPr>
        <dsp:cNvPr id="0" name=""/>
        <dsp:cNvSpPr/>
      </dsp:nvSpPr>
      <dsp:spPr>
        <a:xfrm>
          <a:off x="637885" y="3313410"/>
          <a:ext cx="2542250" cy="141236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</a:rPr>
            <a:t>Содержание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</a:rPr>
            <a:t> урока</a:t>
          </a:r>
        </a:p>
      </dsp:txBody>
      <dsp:txXfrm>
        <a:off x="679252" y="3354777"/>
        <a:ext cx="2459516" cy="1329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78300-CECD-48D9-8A7C-7880CC6CB830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8FA6-3ABD-4298-B2F3-0D1E1AC29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4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59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12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12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Иерархия в нормативных документах в школьном образовании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ФООП- федеральные основные образовательные программы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32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091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87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Планируемые результаты: включают предметные, метапредметные и личностные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46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Универсальный профиль может выбрать углубленный уровень не менее 2х предметов и биологию, в том числе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57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Планируемые результаты: включают предметные, метапредметные и личностные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84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коду – Конструктор</a:t>
            </a:r>
          </a:p>
          <a:p>
            <a:r>
              <a:rPr lang="ru-RU" dirty="0"/>
              <a:t>Для 11 класса не пользуем Конструктор в работе! Кто переходит постепенно в 7-9 классе тоже не используют Конструктор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33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Нужно взять тему в соответствии с ФРП и найти содержание в доступных разрешенных ресурсах.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94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Информация на 24 августа 2023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15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Нужно взять тему в соответствии с ФРП и откорректировать содержание урока в зависимости от требуемой глубины и формулировки темы, далее найти предметное обеспечение урока в доступных разрешенных ресурсах.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932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коду – ФПУ на сайте </a:t>
            </a:r>
            <a:r>
              <a:rPr lang="ru-RU" dirty="0" err="1"/>
              <a:t>издат-ва</a:t>
            </a:r>
            <a:r>
              <a:rPr lang="ru-RU" dirty="0"/>
              <a:t> Просвещение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64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Учебники для углубленного уровня обещают к 2025 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17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17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СМО</a:t>
            </a:r>
          </a:p>
          <a:p>
            <a:r>
              <a:rPr lang="ru-RU" dirty="0"/>
              <a:t>Регистрационная Яндекс-форма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3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01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3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Изменена информация части 7, в которой было «разрабатывают образов. программы в соответствии с ФГОС и с учетом ПРП. Примерных Рабочих Программ более нет в гос. образов. стандарте.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коде ФООП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4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части 6.1. есть информация о том, что результаты обучения должны быть не ниже чем указано в ФООП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1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Сроки ввода ФООП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3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Приказы вводящие ФООП (утратили силу)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29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Т.е. у 5-6 классов НЕ спрашивают согласия- их обучение обязательно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7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Если переходите, то 7-9 согласие на переход нужно. Если нет, то не нужно, но обязательно достижение планируемых результатов согласно ФОП, которые проверяются, например, ВПР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58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11 класс заканчивает обучение по старой программе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4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67E4A-C075-4825-AE26-5476D548B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729A9B-920A-418F-95E3-E4395626D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E826F6-CE22-4405-841F-18321190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B3E6-97F2-41F6-8B22-42EEBB0755C7}" type="datetime1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EE685C-2666-407C-B689-74B6DE57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CA25A-F8D9-4D7D-8FD8-785CB2AE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7D410A-1538-477D-98CE-4A6F04B32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47EFA6-7184-4E1E-A4B6-66FE92F38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" t="11640" r="10341" b="10073"/>
          <a:stretch/>
        </p:blipFill>
        <p:spPr>
          <a:xfrm>
            <a:off x="2099598" y="164592"/>
            <a:ext cx="2224725" cy="12254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E6F9DF-AF54-455E-A2DC-0AA1DEACE11A}"/>
              </a:ext>
            </a:extLst>
          </p:cNvPr>
          <p:cNvSpPr txBox="1"/>
          <p:nvPr userDrawn="1"/>
        </p:nvSpPr>
        <p:spPr>
          <a:xfrm>
            <a:off x="7191516" y="558369"/>
            <a:ext cx="4887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>
                <a:solidFill>
                  <a:srgbClr val="3E2A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ЕДИНОЕ ОБРАЗОВАТЕЛЬНОЕ ПРОСТРАНСТВО КАК УСЛОВИЕ</a:t>
            </a:r>
            <a:br>
              <a:rPr lang="ru-RU" sz="1200" b="0" dirty="0">
                <a:solidFill>
                  <a:srgbClr val="3E2A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200" b="0" dirty="0">
                <a:solidFill>
                  <a:srgbClr val="3E2A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РАЗВИТИЯ СУВЕРЕННОЙ СИСТЕМЫ ОБРАЗОВАНИЯ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3795656-7605-499C-B786-9E977C9E517C}"/>
              </a:ext>
            </a:extLst>
          </p:cNvPr>
          <p:cNvGrpSpPr/>
          <p:nvPr userDrawn="1"/>
        </p:nvGrpSpPr>
        <p:grpSpPr>
          <a:xfrm>
            <a:off x="4489198" y="442168"/>
            <a:ext cx="2873095" cy="778045"/>
            <a:chOff x="6208125" y="328992"/>
            <a:chExt cx="2873095" cy="77804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18E383F-53F2-4631-975B-15C34A6B2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8125" y="328992"/>
              <a:ext cx="846643" cy="77804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DF6BF3-AD5A-484F-83DF-0149B3FFCE20}"/>
                </a:ext>
              </a:extLst>
            </p:cNvPr>
            <p:cNvSpPr txBox="1"/>
            <p:nvPr/>
          </p:nvSpPr>
          <p:spPr>
            <a:xfrm>
              <a:off x="7054768" y="360663"/>
              <a:ext cx="2026452" cy="68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dirty="0"/>
                <a:t>КРАЕВОЙ</a:t>
              </a:r>
              <a:br>
                <a:rPr lang="ru-RU" sz="1600" dirty="0"/>
              </a:br>
              <a:r>
                <a:rPr lang="ru-RU" sz="1600" dirty="0"/>
                <a:t>ПЕДАГОГИЧЕСКИЙ</a:t>
              </a:r>
              <a:br>
                <a:rPr lang="ru-RU" sz="1600" dirty="0"/>
              </a:br>
              <a:r>
                <a:rPr lang="ru-RU" sz="1600" dirty="0"/>
                <a:t>СОВЕТ /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51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669CB-E8D5-4F3F-974A-CD681B76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029863-17D8-409B-9429-358D7F3BC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C8369C-011B-462D-AE51-F14B2535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2C89-4165-408B-AAB6-9BBC736FB83F}" type="datetime1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E9D5C-B27B-4727-BC4F-A0E5EAC1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A8F38B-197D-4ECE-BF31-AD8C1720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8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6D9BDD-363B-4092-B86E-3551ECB02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E9593E-29A1-45D2-A16D-712B07808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AC860-7BB0-41B7-9126-96D84B209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160-5E69-4AB4-88AA-C7CFDB04A403}" type="datetime1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E1E70-7471-4052-A061-70832189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2637E0-20BB-49DC-8C46-50B9877E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1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418B3-BAA5-4C78-B1A9-A4B6A335A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F876B-90A5-42D2-81B4-5684C5F3B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A881F3-B1E0-4874-B14D-A342BDD4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2F63-56DD-4A59-B744-205CE2C9B549}" type="datetime1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25BBDE-D1A5-4B33-9BBA-33E99DA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298C70-5F03-4F4D-A26A-AB71A6CF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2E0A03E7-FE6F-4C32-872F-0C03382D4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4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A072D-6136-4455-B855-67C2F6304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68B37C-FC1C-486A-BD0C-3CD63A1B9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A9D90-3DC2-4C30-9CAB-26631725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0953-9806-43D6-9B1A-73698E1BD1F7}" type="datetime1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B99B98-3888-428D-8D8D-DFD56718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121CE7-4ADC-4151-9D82-9AF5ADED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36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51C6-FEEA-45F4-AD01-C4AB9C50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464A6B-B873-429A-AF44-197630F76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6DB635-EF9C-4CAB-8DB6-BEB9855B6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348D9-72BE-486E-84C8-C3EAAA23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3199-4F21-4B69-9B3E-46973CDBC2EF}" type="datetime1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02C945-8F61-4F2B-B8A7-E028E323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03BCD-6447-4BE5-94EF-92822021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8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B8EE7-C45A-4C48-94A1-08087DA0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D1339A-87D6-47CF-A022-29C2DCFDD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C2FC42-0019-44BD-9DE1-61E8BC39D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E4C996-B499-45A0-8A6D-13A6EE209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F5F827-B072-4946-A155-29A5DF942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1273D5-121C-4CF8-A56C-7C0148BC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4ADF-EBB3-49A3-BEEF-6D045C9B9F42}" type="datetime1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4F9EA5F-E79B-4A23-B7E2-F7D3358A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0BBAFD-BF6E-4424-9D28-470EC404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8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9139A-ADBA-49C6-9061-7BE14F7B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7905A6-AF5B-4D40-8AEB-47F3FC21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E93-3A5D-41EC-BA51-B2B38BCB1720}" type="datetime1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B610B6-CFC2-4592-98F0-FF35FC78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4473E1-F9F5-4943-A031-011E48BF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1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1513C8-5030-43A2-9B61-E3DAA05D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1A7-77CF-4672-BC31-D913748F7156}" type="datetime1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CDF8CB-57DA-4F03-9970-06E58AD2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C3FF4D-3856-40A1-B0D5-61B23C79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463240-34D2-46E5-A440-F788F26348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0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41730-EEAC-4108-A73F-7A10695D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045658-B8E7-4DB3-B5AC-E07BF8FB5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DC37A6-E779-441C-8BD9-AA656AA55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ACB598-6E9B-4BE1-873D-9BBFB157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AEF6-C421-4FB7-9E7B-E67A04BD3F4E}" type="datetime1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F6638E-59CC-4462-9D9B-40A67AF9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7C9D30-DF4F-48E1-AA41-BBACDB63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4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E0EBC-8176-4332-9254-33C3208A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5C1C78-4EC7-4B2E-8AFD-29DA0506D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913D3D-DE8B-444D-A4C7-29FE8FB0D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8DFA8D-1A05-4E4A-965B-BC432E2AE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6CAF-EBD2-401E-8EEE-B934C76B9F34}" type="datetime1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1BE4E0-47EE-49F0-8A26-D8AEC74B5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8CE3D-AE30-485E-83A7-31A47437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1678C-2188-4F1B-B8CD-B07B1976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EDF61A-7BD1-4771-A208-CD8726C3F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4CC6F2-78BA-4523-871A-448CADEE8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1B862-9075-4288-AC62-CE650F417072}" type="datetime1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ABB5AE-062C-48AF-8D06-6E68D7487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51B7F-B0F5-4658-9546-DC00AB3C2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4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myschool.edu.ru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educont.ru/" TargetMode="External"/><Relationship Id="rId4" Type="http://schemas.openxmlformats.org/officeDocument/2006/relationships/hyperlink" Target="https://resh.edu.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u.mipt.ru/ai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969DBC425256DDC3151956A88D13B1F9A9A562A4A925CAF7612BCEF2FDF827A0790DECB22CA9046381B31BF88F7CBA89A2A9191B9A570BCO3tF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969DBC425256DDC3151956A88D13B1F9A9A562A4A925CAF7612BCEF2FDF827A0790DECB22CA9046381B31BF88F7CBA89A2A9191B9A570BCO3tF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#P38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E7A5D4-5387-4D59-814D-4866474E9565}"/>
              </a:ext>
            </a:extLst>
          </p:cNvPr>
          <p:cNvSpPr txBox="1"/>
          <p:nvPr/>
        </p:nvSpPr>
        <p:spPr>
          <a:xfrm>
            <a:off x="2334638" y="2718444"/>
            <a:ext cx="8501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3E2A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 переходе на обновленный ФГОС и ФООП в основной и старшей школе по предмету «Биология»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FFA5F-D516-4650-8023-C3E27516B523}"/>
              </a:ext>
            </a:extLst>
          </p:cNvPr>
          <p:cNvSpPr txBox="1"/>
          <p:nvPr/>
        </p:nvSpPr>
        <p:spPr>
          <a:xfrm>
            <a:off x="2334638" y="4951978"/>
            <a:ext cx="7045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СТЕПАНЕНКО ТАТЬЯНА БОРИСОВНА</a:t>
            </a:r>
            <a:br>
              <a:rPr lang="ru-RU" sz="1600" dirty="0">
                <a:solidFill>
                  <a:srgbClr val="A98B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A98B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ПРЕПОДАВАТЕЛЬ, каф. КМПДЕНЦиПОТ, КК ИПК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5AC29-4F8F-40AF-B059-CDA4DDFFB305}"/>
              </a:ext>
            </a:extLst>
          </p:cNvPr>
          <p:cNvSpPr txBox="1"/>
          <p:nvPr/>
        </p:nvSpPr>
        <p:spPr>
          <a:xfrm>
            <a:off x="2341117" y="1748323"/>
            <a:ext cx="80180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98B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</a:p>
          <a:p>
            <a:r>
              <a:rPr lang="ru-RU" sz="16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внедрения ФОП в условиях реализации обновленных ФГОС</a:t>
            </a:r>
            <a:endParaRPr lang="ru-RU" sz="1600" dirty="0">
              <a:solidFill>
                <a:srgbClr val="A98B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8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496782" y="943408"/>
            <a:ext cx="11198436" cy="10316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ФООП (федеральные основные образовательные программы)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1261872" y="2176272"/>
            <a:ext cx="106369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Согласно письма Министерства Просвещения РФ от 22.05.2023 № 03-870 рекомендуется сокращать названия: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Федеральная образовательная программа основного общего образования, как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ФОП ООО;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Федеральная образовательная программа среднего общего образования, как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ФОП СОО.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14EEADC2-76E1-4812-B891-52090CCBD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00504"/>
              </p:ext>
            </p:extLst>
          </p:nvPr>
        </p:nvGraphicFramePr>
        <p:xfrm>
          <a:off x="661222" y="5006311"/>
          <a:ext cx="11033996" cy="12970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271209">
                  <a:extLst>
                    <a:ext uri="{9D8B030D-6E8A-4147-A177-3AD203B41FA5}">
                      <a16:colId xmlns:a16="http://schemas.microsoft.com/office/drawing/2014/main" val="1422487109"/>
                    </a:ext>
                  </a:extLst>
                </a:gridCol>
                <a:gridCol w="6762787">
                  <a:extLst>
                    <a:ext uri="{9D8B030D-6E8A-4147-A177-3AD203B41FA5}">
                      <a16:colId xmlns:a16="http://schemas.microsoft.com/office/drawing/2014/main" val="3860231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общего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Нормативный документ, который утвердил ФОПы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168479"/>
                  </a:ext>
                </a:extLst>
              </a:tr>
              <a:tr h="45039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ФОП ООО (5-9 класс)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Минпросвещения РФ от 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18.05.2023</a:t>
                      </a:r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68495"/>
                  </a:ext>
                </a:extLst>
              </a:tr>
              <a:tr h="45039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ФОП СОО (10-11 класс)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Минпросвещения РФ от 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18.05.2023</a:t>
                      </a:r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444249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2B963F-BBAA-4D58-8520-0B21F034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2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700391" y="1855817"/>
            <a:ext cx="1119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B1A862B2-875B-4875-BEE5-0A32DE059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676704"/>
              </p:ext>
            </p:extLst>
          </p:nvPr>
        </p:nvGraphicFramePr>
        <p:xfrm>
          <a:off x="700391" y="719667"/>
          <a:ext cx="11198435" cy="575981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32034">
                  <a:extLst>
                    <a:ext uri="{9D8B030D-6E8A-4147-A177-3AD203B41FA5}">
                      <a16:colId xmlns:a16="http://schemas.microsoft.com/office/drawing/2014/main" val="410049391"/>
                    </a:ext>
                  </a:extLst>
                </a:gridCol>
                <a:gridCol w="8866401">
                  <a:extLst>
                    <a:ext uri="{9D8B030D-6E8A-4147-A177-3AD203B41FA5}">
                      <a16:colId xmlns:a16="http://schemas.microsoft.com/office/drawing/2014/main" val="3004434807"/>
                    </a:ext>
                  </a:extLst>
                </a:gridCol>
              </a:tblGrid>
              <a:tr h="945779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введения ФОП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единого образовательного пространства во всей стране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781006"/>
                  </a:ext>
                </a:extLst>
              </a:tr>
              <a:tr h="2585314">
                <a:tc>
                  <a:txBody>
                    <a:bodyPr/>
                    <a:lstStyle/>
                    <a:p>
                      <a:r>
                        <a:rPr lang="ru-RU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входит в ФОП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Учебно-методическая документация:</a:t>
                      </a:r>
                    </a:p>
                    <a:p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учебный план</a:t>
                      </a:r>
                    </a:p>
                    <a:p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календарный план</a:t>
                      </a:r>
                    </a:p>
                    <a:p>
                      <a:r>
                        <a:rPr lang="ru-RU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Федеральные рабочие программы учебных предметов (ФРП)</a:t>
                      </a:r>
                    </a:p>
                    <a:p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формирования УУД</a:t>
                      </a:r>
                    </a:p>
                    <a:p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Федеральная программа воспитания</a:t>
                      </a:r>
                    </a:p>
                    <a:p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календарный план воспитательной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307374"/>
                  </a:ext>
                </a:extLst>
              </a:tr>
              <a:tr h="2228719">
                <a:tc>
                  <a:txBody>
                    <a:bodyPr/>
                    <a:lstStyle/>
                    <a:p>
                      <a:r>
                        <a:rPr lang="ru-RU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обязательно для всех школ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федеральные рабочие программы </a:t>
                      </a:r>
                      <a:r>
                        <a:rPr lang="ru-RU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и СОО по предметам</a:t>
                      </a:r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-русский язык, -литература, -история, -география, -обществознание и - ОБЖ.</a:t>
                      </a:r>
                    </a:p>
                    <a:p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 к выполнению: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Федеральная программа воспитания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календарный план воспитательной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601178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98310B-F6D4-449A-A0F1-A6002B74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19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496782" y="943408"/>
            <a:ext cx="11198436" cy="10316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1261872" y="2176272"/>
            <a:ext cx="10636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3C56443-7EE2-4656-B057-2BD8DAB44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265944"/>
              </p:ext>
            </p:extLst>
          </p:nvPr>
        </p:nvGraphicFramePr>
        <p:xfrm>
          <a:off x="2598152" y="723772"/>
          <a:ext cx="6995695" cy="4947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52FC4D8-9F5B-4A0A-AA46-BC0E2EBD5155}"/>
              </a:ext>
            </a:extLst>
          </p:cNvPr>
          <p:cNvSpPr txBox="1"/>
          <p:nvPr/>
        </p:nvSpPr>
        <p:spPr>
          <a:xfrm>
            <a:off x="3869179" y="5872147"/>
            <a:ext cx="7919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ФООП* - федеральные основные образовательные программы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ФОП*- федеральная образовательная программа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ФРП*- федеральные рабочие программы по учебному предмету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1CFA06-9356-4A8D-9DAD-ABD88654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61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961696"/>
            <a:ext cx="11198435" cy="4074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ФОП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(общая для ФОП ООО и ФОП СОО)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1269241" y="1854200"/>
            <a:ext cx="103512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Общие положения.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Целевой раздел.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Содержательный раздел. </a:t>
            </a:r>
          </a:p>
          <a:p>
            <a:pPr marL="355600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Включает в себя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рабочие программы (ФРП)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каждому предмету. Для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базового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углублённого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уровня ФОП содержит отдельные ФРП с описанием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обучения предмету для каждого класса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Также этот раздел содержит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Организационный раздел.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Скачать актуальные ФРП можно на сайте ЕДСОО по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QR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коду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E887D7-F769-4B10-84AF-0B8F32094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911" y="486778"/>
            <a:ext cx="2002589" cy="200258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85BD28-22AB-4C8C-A868-09FA24E3F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24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6332" y="770628"/>
            <a:ext cx="11198435" cy="4074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рабочие программы по биологии ООО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1318903" y="1490008"/>
            <a:ext cx="10274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Федеральная рабочая программа по учебному предмету «Биология» ООО представлена на двух уровнях: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Базовый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(с 5 по 9 класс)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Углублённый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(с 7 по 9 класс)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EF4DE9E-6506-468E-8DBB-67F437B1E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968841"/>
              </p:ext>
            </p:extLst>
          </p:nvPr>
        </p:nvGraphicFramePr>
        <p:xfrm>
          <a:off x="760104" y="3178810"/>
          <a:ext cx="10833100" cy="31775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49168">
                  <a:extLst>
                    <a:ext uri="{9D8B030D-6E8A-4147-A177-3AD203B41FA5}">
                      <a16:colId xmlns:a16="http://schemas.microsoft.com/office/drawing/2014/main" val="1736902985"/>
                    </a:ext>
                  </a:extLst>
                </a:gridCol>
                <a:gridCol w="8683932">
                  <a:extLst>
                    <a:ext uri="{9D8B030D-6E8A-4147-A177-3AD203B41FA5}">
                      <a16:colId xmlns:a16="http://schemas.microsoft.com/office/drawing/2014/main" val="2813251808"/>
                    </a:ext>
                  </a:extLst>
                </a:gridCol>
              </a:tblGrid>
              <a:tr h="5230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Уровни ООО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рекомендованных часов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62963"/>
                  </a:ext>
                </a:extLst>
              </a:tr>
              <a:tr h="1343882">
                <a:tc>
                  <a:txBody>
                    <a:bodyPr/>
                    <a:lstStyle/>
                    <a:p>
                      <a:r>
                        <a:rPr lang="ru-RU" sz="2000" b="1" dirty="0"/>
                        <a:t>Базовый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Общее число часов, рекомендованных для изучения биологии, – 238 ч:</a:t>
                      </a:r>
                      <a:b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в 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</a:rPr>
                        <a:t>5 классе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– 34 часа (1 час в неделю), в 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</a:rPr>
                        <a:t>6 классе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– 34 часа (1 час в неделю), в 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</a:rPr>
                        <a:t>7 классе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– 34 часа (1 час в неделю), в 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</a:rPr>
                        <a:t>8 классе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– 68 часов (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</a:rPr>
                        <a:t>2 часа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в неделю), в 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</a:rPr>
                        <a:t>9 классе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– 68 часов (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</a:rPr>
                        <a:t>2 часа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в неделю)</a:t>
                      </a:r>
                      <a:r>
                        <a:rPr lang="ru-RU" sz="2000" dirty="0"/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157457"/>
                  </a:ext>
                </a:extLst>
              </a:tr>
              <a:tr h="523018">
                <a:tc>
                  <a:txBody>
                    <a:bodyPr/>
                    <a:lstStyle/>
                    <a:p>
                      <a:r>
                        <a:rPr lang="ru-RU" sz="2000" b="1" dirty="0"/>
                        <a:t>Углублённый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Общее число часов, рекомендованных для изучения биологии на углубленном уровне, – 272 часа:</a:t>
                      </a:r>
                    </a:p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 в 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</a:rPr>
                        <a:t>7 классе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– 68 часов (2 ч. в неделю), в 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</a:rPr>
                        <a:t>8 классе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– 102 часа (3 часа в неделю), в 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</a:rPr>
                        <a:t>9 классе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– 102 часа (3 часа в неделю).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623203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B61B39-5CA5-4560-8DD5-B6660F22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7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961696"/>
            <a:ext cx="11198435" cy="4074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ФРП по биологии ООО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1187355" y="1651819"/>
            <a:ext cx="103606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1.ФРП «Биология» (предметная область «Естественно-научные предметы») включает: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пояснительную записку,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содержание обучения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освоения программы по биологии,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тематическое планирование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Программа включает распределение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содержания учебного материала по классам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а также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рекомендуемую последовательность изучения тем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Предлагаемый в программе по биологии перечень 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лабораторных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практических работ является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рекомендательным для любого уровня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F54C88-14FF-4831-85FF-6580A00C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660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961696"/>
            <a:ext cx="11198435" cy="4074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рабочие программы по биологии СОО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1346199" y="1714500"/>
            <a:ext cx="10274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Учебный предмет Биология является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обязательным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учебным предметом для обучения на уровне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(не зависимо от профиля).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ФРП по предмету «Биология» СОО представлена на двух уровнях: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Базовый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Углублённый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EF4DE9E-6506-468E-8DBB-67F437B1E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857678"/>
              </p:ext>
            </p:extLst>
          </p:nvPr>
        </p:nvGraphicFramePr>
        <p:xfrm>
          <a:off x="1065726" y="3807310"/>
          <a:ext cx="10833100" cy="229632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29854">
                  <a:extLst>
                    <a:ext uri="{9D8B030D-6E8A-4147-A177-3AD203B41FA5}">
                      <a16:colId xmlns:a16="http://schemas.microsoft.com/office/drawing/2014/main" val="1736902985"/>
                    </a:ext>
                  </a:extLst>
                </a:gridCol>
                <a:gridCol w="8403246">
                  <a:extLst>
                    <a:ext uri="{9D8B030D-6E8A-4147-A177-3AD203B41FA5}">
                      <a16:colId xmlns:a16="http://schemas.microsoft.com/office/drawing/2014/main" val="2813251808"/>
                    </a:ext>
                  </a:extLst>
                </a:gridCol>
              </a:tblGrid>
              <a:tr h="523018">
                <a:tc>
                  <a:txBody>
                    <a:bodyPr/>
                    <a:lstStyle/>
                    <a:p>
                      <a:r>
                        <a:rPr lang="ru-RU" sz="2000" dirty="0"/>
                        <a:t>Уровни ООО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рекомендованных часов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62963"/>
                  </a:ext>
                </a:extLst>
              </a:tr>
              <a:tr h="767466">
                <a:tc>
                  <a:txBody>
                    <a:bodyPr/>
                    <a:lstStyle/>
                    <a:p>
                      <a:r>
                        <a:rPr lang="ru-RU" sz="2000" b="1" dirty="0"/>
                        <a:t>Базовый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Общее число часов, рекомендованных для изучения биологии – 68 часов: в 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</a:rPr>
                        <a:t>10 классе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– 34 часа (1 час в неделю), в 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</a:rPr>
                        <a:t>11 классе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– 34 часа (1 час в неделю)</a:t>
                      </a:r>
                      <a:r>
                        <a:rPr lang="ru-RU" sz="2000" dirty="0"/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157457"/>
                  </a:ext>
                </a:extLst>
              </a:tr>
              <a:tr h="523018">
                <a:tc>
                  <a:txBody>
                    <a:bodyPr/>
                    <a:lstStyle/>
                    <a:p>
                      <a:r>
                        <a:rPr lang="ru-RU" sz="2000" b="1" dirty="0"/>
                        <a:t>Углублённый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Общее число часов, рекомендованных для изучения биологии на углубленном уровне, – 204 часа: в 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</a:rPr>
                        <a:t>10 классе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– 102 часа (3 часа в неделю), в 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</a:rPr>
                        <a:t>11 классе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</a:rPr>
                        <a:t>– 102 часа (3 часа в неделю)</a:t>
                      </a:r>
                      <a:r>
                        <a:rPr lang="ru-RU" sz="2000" dirty="0"/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623203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8A90B9-EFCB-4FED-B1BE-F8B796EB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25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961696"/>
            <a:ext cx="11198435" cy="4074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ФРП по биологии СОО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1828799" y="1784555"/>
            <a:ext cx="100700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1.ФРП «Биология» (предметная область «Естественно-научные предметы») включает: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пояснительную записку,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содержание обучения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освоения программы по биологии,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тематическое планирование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Программа включает распределение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содержания учебного материала по классам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а также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рекомендуемую последовательность изучения тем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Предлагаемый в программе по биологии перечень 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лабораторных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практических работ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углублённого уровня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обязательным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F3E4DF9-D9D2-44A2-9290-A5F66AA2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83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961696"/>
            <a:ext cx="11198435" cy="4074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ФРП по биологии ООО и СОО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252747" y="1651819"/>
            <a:ext cx="11381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реализации деятельности по обучению возможно использование 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Конструктора рабочих программ, </a:t>
            </a:r>
            <a:r>
              <a:rPr lang="ru-RU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который находится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Единое содержание общего образования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обновленном Конструкторе требует отдельной (новой) регистрации.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присутствует видеоинструкция по работе в Конструкторе рабочих программ.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537751-0B62-4E21-A976-F6E899EF2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4227654"/>
            <a:ext cx="1957053" cy="19570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19283E-191E-4107-A673-7D61238830B0}"/>
              </a:ext>
            </a:extLst>
          </p:cNvPr>
          <p:cNvSpPr txBox="1"/>
          <p:nvPr/>
        </p:nvSpPr>
        <p:spPr>
          <a:xfrm>
            <a:off x="252747" y="3903345"/>
            <a:ext cx="9729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автоматически созданной пользователем рабочей программе присутствует построчно заполненное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тематическое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поурочное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упрощает работу по созданию рабочей программы по биологии тем, кто переходит </a:t>
            </a:r>
            <a:r>
              <a:rPr lang="ru-RU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форсированно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обновленный ФГОС.     Для 5, 6 и 10 классов использование Конструктора рекомендовано.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37EEA0-28BD-4617-BD0D-593C1347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18</a:t>
            </a:fld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88B88CC-AC2E-4B32-A873-0240D9AE0A35}"/>
              </a:ext>
            </a:extLst>
          </p:cNvPr>
          <p:cNvSpPr/>
          <p:nvPr/>
        </p:nvSpPr>
        <p:spPr>
          <a:xfrm>
            <a:off x="3343701" y="5445457"/>
            <a:ext cx="655093" cy="287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27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1113692" y="614160"/>
            <a:ext cx="10785134" cy="7549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образовательная программа строится на основании предметного содержания из ФРП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1811128" y="2094231"/>
            <a:ext cx="63656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Обучение предмету выстраивается от содержания ФООП (ФРП).</a:t>
            </a:r>
          </a:p>
          <a:p>
            <a:pPr algn="just"/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ваша образовательная организация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форсированному переходу на обновленный ФГОС, есть возможность использовать все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разрешенные УМК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образовательные ресурсы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достижения предметных результатов, не ниже прописанных в ФРП.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37EEA0-28BD-4617-BD0D-593C1347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B857C37-1121-4EFC-8483-6DB2C7C4C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667076"/>
              </p:ext>
            </p:extLst>
          </p:nvPr>
        </p:nvGraphicFramePr>
        <p:xfrm>
          <a:off x="7485184" y="2051538"/>
          <a:ext cx="4407877" cy="4192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40EA335B-FA8D-4673-ADC7-D9146C4B32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3692" y="20515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1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D38919C-A40B-43C1-97F0-EA3080DABC15}"/>
              </a:ext>
            </a:extLst>
          </p:cNvPr>
          <p:cNvSpPr txBox="1"/>
          <p:nvPr/>
        </p:nvSpPr>
        <p:spPr>
          <a:xfrm>
            <a:off x="812801" y="2736502"/>
            <a:ext cx="10109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3E2A1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«Когда вы начинает идти, появляется дорога»</a:t>
            </a:r>
          </a:p>
          <a:p>
            <a:endParaRPr lang="ru-RU" sz="2800" i="1" dirty="0">
              <a:solidFill>
                <a:srgbClr val="3E2A1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i="1" dirty="0">
                <a:solidFill>
                  <a:srgbClr val="3E2A1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Джелаледдин Руми, персидский поэт-суфий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746C0D5-B19F-4003-AE15-5CA81610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8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1113692" y="961696"/>
            <a:ext cx="10785134" cy="4074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образовательная программа строится на основании предметного ФРП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1232452" y="1735014"/>
            <a:ext cx="75669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Обучение предмету выстраивается от содержания ФООП (ФРП).</a:t>
            </a:r>
          </a:p>
          <a:p>
            <a:pPr algn="just"/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ваша образовательная организация реализует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постепенный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переход на обновленный ФГОС, то нужно проверять в ФРП на как она  сформулирована и обучать с учетом этой сверки. Есть возможность использовать все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разрешенные УМК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образовательные ресурсы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достижения предметных результатов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ниже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прописанных в ФРП.</a:t>
            </a:r>
          </a:p>
          <a:p>
            <a:pPr algn="just"/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Т.е. идем от ФРП, а не от учебника.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37EEA0-28BD-4617-BD0D-593C1347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B857C37-1121-4EFC-8483-6DB2C7C4C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46175"/>
              </p:ext>
            </p:extLst>
          </p:nvPr>
        </p:nvGraphicFramePr>
        <p:xfrm>
          <a:off x="8610599" y="1630017"/>
          <a:ext cx="3818021" cy="472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40EA335B-FA8D-4673-ADC7-D9146C4B32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492" y="17350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07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961696"/>
            <a:ext cx="11198435" cy="4074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УМК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1155033" y="1651819"/>
            <a:ext cx="102201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№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858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21.09.2022 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"Об утверждении федерального </a:t>
            </a: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перечня учебников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</a:t>
            </a: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предельного срока 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использования исключенных учебников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37EEA0-28BD-4617-BD0D-593C1347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21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D77C01-84D1-4057-B08A-C8BBB32AB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870" y="4198841"/>
            <a:ext cx="2014679" cy="2014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495545-DEE4-41C5-B3F8-38551F9F96DD}"/>
              </a:ext>
            </a:extLst>
          </p:cNvPr>
          <p:cNvSpPr txBox="1"/>
          <p:nvPr/>
        </p:nvSpPr>
        <p:spPr>
          <a:xfrm>
            <a:off x="1588167" y="4439653"/>
            <a:ext cx="75919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обновлённый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УМК по биологии по всей стране под ред. Пасечник В.В. «Линия жизни»</a:t>
            </a:r>
          </a:p>
          <a:p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коду на сайте из-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«Просвещение» текст есть приказа для скачивания.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343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961696"/>
            <a:ext cx="11198435" cy="4074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УМК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5003884" y="1651819"/>
            <a:ext cx="63712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обновлённый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УМК по биологии по всей стране под ред. Пасечник В.В. «Линия жизни»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 на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предельно допустимые сроки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«старых» УМК.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 всех учебников за 5 класс, которые ранее применялись, уже окончен срок использования (до авг. 23).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37.3. ФГОС ООО: «Организация должна предоставлять не менее одного учебника из федерального перечня учебников и (или) учебного пособия (…) в 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печатной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форме.»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37EEA0-28BD-4617-BD0D-593C1347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22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C91261-380D-450D-83C1-C7B4EDB58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2" y="1489435"/>
            <a:ext cx="4185737" cy="42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75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961696"/>
            <a:ext cx="11198435" cy="4074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ресурсы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1383632" y="1651819"/>
            <a:ext cx="9991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https://myschool.edu.ru/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Моя школа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https://resh.edu.ru/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РЭШ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Каталог цифрового образовательного контента (ЦОК)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https://educont.ru/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т.д.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 (есть на ЕДСОО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https://edsoo.ru/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37EEA0-28BD-4617-BD0D-593C1347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23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8F1A37-CD40-455D-A44C-EE288D5A7F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1" y="4675489"/>
            <a:ext cx="10887466" cy="8165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2F7968-44E3-4D51-AAF4-D52736451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1" y="5473312"/>
            <a:ext cx="5277328" cy="845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11210C-4AC7-4063-AC48-B5F237187D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2200" y="525801"/>
            <a:ext cx="1686636" cy="16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95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641517" y="644762"/>
            <a:ext cx="11198435" cy="4074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КИПК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838200" y="1299412"/>
            <a:ext cx="91771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СМО учителей биологии на портале КИПК.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Очень много материала по переходу на обновленный ФГОС в разделе «Новый ФГОС и Концепция».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разделе «Методические материалы» можно найти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файлы новых УМК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(Пасечник 2023) в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Курсы: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предметных образовательных результатов на углубленном уровне при изучении биологии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ООО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современной генетики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», 62ч, очно, бюджет, ноябрь 2023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Семинар-практикум: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«Современный подход к обучению ботанике в свете обновленных ФГОС: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платформа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inaturalist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», 16ч, середина сентября 2023, бюджет, очно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37EEA0-28BD-4617-BD0D-593C1347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24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58C702-355C-4E1A-96DA-46061147C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30" y="1299412"/>
            <a:ext cx="1824622" cy="18246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F732D1-5001-4450-8C0C-9D0A89666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330" y="4714290"/>
            <a:ext cx="1824622" cy="182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69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17F96C-62AB-4D49-9194-B30525760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99" y="2109217"/>
            <a:ext cx="2707776" cy="2809957"/>
          </a:xfrm>
          <a:prstGeom prst="rect">
            <a:avLst/>
          </a:prstGeom>
        </p:spPr>
      </p:pic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961696"/>
            <a:ext cx="11198435" cy="4074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 от МФТИ «Введение в искусственный интеллект»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Партнеры КИПК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1303565" y="1693719"/>
            <a:ext cx="999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37EEA0-28BD-4617-BD0D-593C1347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25</a:t>
            </a:fld>
            <a:endParaRPr lang="ru-R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AE5D93C-B021-40B9-9417-69057CB59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341" y="2113371"/>
            <a:ext cx="7771994" cy="4154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D2125"/>
                </a:solidFill>
                <a:effectLst/>
                <a:latin typeface="-apple-system"/>
              </a:rPr>
              <a:t>Обучение бесплатное, дистанционный формат.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D2125"/>
                </a:solidFill>
                <a:effectLst/>
                <a:latin typeface="-apple-system"/>
              </a:rPr>
              <a:t>Программа предназначена для педагогов общеобразовательных школ.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D2125"/>
                </a:solidFill>
                <a:effectLst/>
                <a:latin typeface="-apple-system"/>
              </a:rPr>
              <a:t> Информация о программе и запись на обучение 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F6CBF"/>
                </a:solidFill>
                <a:effectLst/>
                <a:latin typeface="-apple-system"/>
                <a:hlinkClick r:id="rId4"/>
              </a:rPr>
              <a:t>https://edu.mipt.ru/ai/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D2125"/>
                </a:solidFill>
                <a:effectLst/>
                <a:latin typeface="-apple-system"/>
              </a:rPr>
              <a:t> 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D2125"/>
                </a:solidFill>
                <a:effectLst/>
                <a:latin typeface="-apple-system"/>
              </a:rPr>
              <a:t>По итогам обучения слушатель получит удостоверение о повышении квалификации Московского физико-технического института установленного образца на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1D2125"/>
                </a:solidFill>
                <a:effectLst/>
                <a:latin typeface="-apple-system"/>
              </a:rPr>
              <a:t>72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D2125"/>
                </a:solidFill>
                <a:effectLst/>
                <a:latin typeface="-apple-system"/>
              </a:rPr>
              <a:t> часа.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D2125"/>
                </a:solidFill>
                <a:effectLst/>
                <a:latin typeface="-apple-system"/>
              </a:rPr>
              <a:t>Сроки обучения: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1D2125"/>
                </a:solidFill>
                <a:effectLst/>
                <a:latin typeface="-apple-system"/>
              </a:rPr>
              <a:t>4 сентября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D2125"/>
                </a:solidFill>
                <a:effectLst/>
                <a:latin typeface="-apple-system"/>
              </a:rPr>
              <a:t> 2023 года –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1D2125"/>
                </a:solidFill>
                <a:effectLst/>
                <a:latin typeface="-apple-system"/>
              </a:rPr>
              <a:t>2 октября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D2125"/>
                </a:solidFill>
                <a:effectLst/>
                <a:latin typeface="-apple-system"/>
              </a:rPr>
              <a:t> 2023 года.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0810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E7A5D4-5387-4D59-814D-4866474E9565}"/>
              </a:ext>
            </a:extLst>
          </p:cNvPr>
          <p:cNvSpPr txBox="1"/>
          <p:nvPr/>
        </p:nvSpPr>
        <p:spPr>
          <a:xfrm>
            <a:off x="2241959" y="2958462"/>
            <a:ext cx="4303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3E2A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БЛАГОДАРЮ </a:t>
            </a:r>
            <a:br>
              <a:rPr lang="ru-RU" sz="4000" b="1" dirty="0">
                <a:solidFill>
                  <a:srgbClr val="3E2A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3E2A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736DED-2236-468B-B797-940FAD799F26}"/>
              </a:ext>
            </a:extLst>
          </p:cNvPr>
          <p:cNvSpPr txBox="1"/>
          <p:nvPr/>
        </p:nvSpPr>
        <p:spPr>
          <a:xfrm>
            <a:off x="3308684" y="5606716"/>
            <a:ext cx="3469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stepanenko@kipk.ru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724357-CDD9-4DDE-91A5-4C52290B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522" y="1503618"/>
            <a:ext cx="1695455" cy="1695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F6A02-7A6B-4F95-8B6E-5C93D57579AD}"/>
              </a:ext>
            </a:extLst>
          </p:cNvPr>
          <p:cNvSpPr txBox="1"/>
          <p:nvPr/>
        </p:nvSpPr>
        <p:spPr>
          <a:xfrm>
            <a:off x="6096000" y="1889680"/>
            <a:ext cx="4073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/>
              <a:t>Сетевое </a:t>
            </a:r>
          </a:p>
          <a:p>
            <a:pPr algn="r"/>
            <a:r>
              <a:rPr lang="ru-RU" dirty="0"/>
              <a:t>методическое </a:t>
            </a:r>
          </a:p>
          <a:p>
            <a:pPr algn="r"/>
            <a:r>
              <a:rPr lang="ru-RU" dirty="0"/>
              <a:t>объединение учителей БИОЛОГИИ</a:t>
            </a:r>
          </a:p>
        </p:txBody>
      </p:sp>
    </p:spTree>
    <p:extLst>
      <p:ext uri="{BB962C8B-B14F-4D97-AF65-F5344CB8AC3E}">
        <p14:creationId xmlns:p14="http://schemas.microsoft.com/office/powerpoint/2010/main" val="38186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«Об образовании в РФ»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№273-ФЗ от 29.12.2012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700391" y="1855817"/>
            <a:ext cx="11198435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статью 12 «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Образовательные программы» введена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новая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6.1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42900" algn="just">
              <a:spcBef>
                <a:spcPts val="1400"/>
              </a:spcBef>
            </a:pP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6.1. Организации, осуществляющие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образования, </a:t>
            </a:r>
            <a:r>
              <a:rPr lang="ru-RU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разрабатывают образовательные программы в соответствии с федеральными государственными образовательными стандартами (ФГОС) и соответствующими </a:t>
            </a:r>
            <a:r>
              <a:rPr lang="ru-RU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федеральными основными общеобразовательными программами</a:t>
            </a:r>
            <a:r>
              <a:rPr lang="ru-RU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(ФООП)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342900" algn="just">
              <a:spcBef>
                <a:spcPts val="1400"/>
              </a:spcBef>
            </a:pPr>
            <a:endParaRPr lang="ru-RU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Bef>
                <a:spcPts val="1400"/>
              </a:spcBef>
            </a:pPr>
            <a:endParaRPr lang="ru-RU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rgbClr val="3E2A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часть </a:t>
            </a:r>
            <a:r>
              <a:rPr lang="ru-RU" sz="2000" b="1" dirty="0">
                <a:solidFill>
                  <a:srgbClr val="3E2A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6.1</a:t>
            </a:r>
            <a:r>
              <a:rPr lang="ru-RU" sz="2000" dirty="0">
                <a:solidFill>
                  <a:srgbClr val="3E2A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введена Федеральным </a:t>
            </a:r>
            <a:r>
              <a:rPr lang="ru-RU" sz="2000" u="none" strike="noStrike" dirty="0">
                <a:solidFill>
                  <a:srgbClr val="3E2A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законом</a:t>
            </a:r>
            <a:r>
              <a:rPr lang="ru-RU" sz="2000" dirty="0">
                <a:solidFill>
                  <a:srgbClr val="3E2A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от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24.09.2022 N 371-ФЗ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ED1716-2866-4E32-9038-5EB9C7193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926" y="4607430"/>
            <a:ext cx="2120900" cy="21209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1DDACA-0C90-48B0-8EFF-34DBC04E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3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«Об образовании в РФ»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№273-ФЗ от 29.12.2012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700391" y="1855817"/>
            <a:ext cx="11198435" cy="43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статью 12 «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Образовательные программы» введена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новая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6.1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42900" algn="just">
              <a:spcBef>
                <a:spcPts val="1400"/>
              </a:spcBef>
            </a:pP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6.1.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Организации, осуществляющие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образования, разрабатывают образовательные программы в соответствии с федеральными государственными образовательными стандартами (ФГОС) и соответствующими федеральными основными общеобразовательными программами (ФООП). </a:t>
            </a:r>
            <a:r>
              <a:rPr lang="ru-RU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 и планируемые результаты разработанных образовательными организациями образовательных программ должны быть </a:t>
            </a:r>
            <a:r>
              <a:rPr lang="ru-RU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ниже </a:t>
            </a:r>
            <a:r>
              <a:rPr lang="ru-RU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соответствующих содержания и </a:t>
            </a:r>
            <a:r>
              <a:rPr lang="ru-RU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планируемых результатов</a:t>
            </a:r>
            <a:r>
              <a:rPr lang="ru-RU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федеральных основных общеобразовательных программ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rgbClr val="3E2A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часть </a:t>
            </a:r>
            <a:r>
              <a:rPr lang="ru-RU" sz="2000" b="1" dirty="0">
                <a:solidFill>
                  <a:srgbClr val="3E2A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6.1</a:t>
            </a:r>
            <a:r>
              <a:rPr lang="ru-RU" sz="2000" dirty="0">
                <a:solidFill>
                  <a:srgbClr val="3E2A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введена Федеральным </a:t>
            </a:r>
            <a:r>
              <a:rPr lang="ru-RU" sz="2000" u="none" strike="noStrike" dirty="0">
                <a:solidFill>
                  <a:srgbClr val="3E2A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законом</a:t>
            </a:r>
            <a:r>
              <a:rPr lang="ru-RU" sz="2000" dirty="0">
                <a:solidFill>
                  <a:srgbClr val="3E2A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от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24.09.2022 N 371-ФЗ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150840A-1409-488F-A5D3-4E53EB29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8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961696"/>
            <a:ext cx="11198435" cy="4074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371-ФЗ от 24.09.2022 «О внесении изменений в ФЗ (Об образовании в РФ» и статью 1 ФЗ «Об обязательных требованиях в РФ»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1308539" y="2614414"/>
            <a:ext cx="10590288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Статья 3</a:t>
            </a:r>
          </a:p>
          <a:p>
            <a:pPr indent="342900" algn="just">
              <a:spcBef>
                <a:spcPts val="1400"/>
              </a:spcBef>
            </a:pP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Пункт 4.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общеобразовательные программы подлежат приведению в соответствие с федеральными основными общеобразовательными программами не позднее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сентября 2023 года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4D809FD-B431-4663-A252-B042F361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76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961696"/>
            <a:ext cx="11198435" cy="995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основные общеобразовательные программы были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введены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1308539" y="2614414"/>
            <a:ext cx="10590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16.11.2022 №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«Об утверждении федеральной образовательной программы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основного общего образования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7200" indent="-457200">
              <a:buFontTx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23.11.2022 №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1014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«Об утверждении федеральной образовательной программы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среднего общего образования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7200" indent="-457200">
              <a:buFontTx/>
              <a:buAutoNum type="arabicPeriod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внимание, информация может устареть!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в моём сегодняшнем сообщении на 24 августа 2023года</a:t>
            </a:r>
          </a:p>
          <a:p>
            <a:pPr marL="457200" indent="-457200">
              <a:buAutoNum type="arabicPeriod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B52C98F-E162-4FC2-9AF8-E9817156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6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072F2-614F-47C8-A34F-2F2BE27AFAA0}"/>
              </a:ext>
            </a:extLst>
          </p:cNvPr>
          <p:cNvSpPr txBox="1"/>
          <p:nvPr/>
        </p:nvSpPr>
        <p:spPr>
          <a:xfrm rot="19502082">
            <a:off x="9251906" y="1937331"/>
            <a:ext cx="23164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Утратили силу</a:t>
            </a:r>
          </a:p>
        </p:txBody>
      </p:sp>
    </p:spTree>
    <p:extLst>
      <p:ext uri="{BB962C8B-B14F-4D97-AF65-F5344CB8AC3E}">
        <p14:creationId xmlns:p14="http://schemas.microsoft.com/office/powerpoint/2010/main" val="224972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961696"/>
            <a:ext cx="11198435" cy="4074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реализацию обновленных ФГОС ООО в 2023/24 уч. году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5-6 классов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877824" y="2176272"/>
            <a:ext cx="11021003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Согласно приказа Министерства Просвещения РФ от 31.05.2022 №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287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«Об утверждении ФГОС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основного общего образования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 (в редакции Приказ №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955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08.11.2022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пункта 2: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«п. 2. Установить, что: образовательная организация вправе осуществлять в соответствии с </a:t>
            </a:r>
            <a:r>
              <a:rPr lang="ru-RU" sz="24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 action="ppaction://hlinkfile" tooltip="ФЕДЕРАЛЬНЫЙ ГОСУДАРСТВЕННЫЙ ОБРАЗОВАТЕЛЬНЫЙ СТАНДАРТ"/>
              </a:rPr>
              <a:t>ФГОС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обучение:</a:t>
            </a:r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лиц, зачисленных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до </a:t>
            </a: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вступления в силу настоящего приказа, - с их согласия; </a:t>
            </a:r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несовершеннолетних обучающихся, 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зачисленных до вступления в силу настоящего приказа, </a:t>
            </a: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согласия их родителей (законных представителей);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т.е. у 7-9 классов согласие обязательно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9970ACB-CEEF-4EAA-A7BA-A2A1471E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12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961696"/>
            <a:ext cx="11198435" cy="8488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реализацию обновленных ФГОС ООО в 2023/24 уч. Году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7-9 классов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1419726" y="2176272"/>
            <a:ext cx="1047910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Согласно приказа Министерства образования и науки РФ от 17.12.2010 №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1897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«Об утверждении ФГОС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основного общего образования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 (в редакции Приказ №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955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08.11.2022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Образовательные организации, при </a:t>
            </a: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неготовности 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перехода на обновленный ФГОС или отсутствии согласия законных представителей, для 7-9 классов могут продолжать обучение, но в редакции приказа от 08.11.2022.</a:t>
            </a:r>
          </a:p>
          <a:p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Также: письмо от 8 августа 2022 г. N ТВ-1517/03 О направлении информации (ответы на типичные вопросы)</a:t>
            </a:r>
          </a:p>
          <a:p>
            <a:pPr algn="ctr"/>
            <a:endParaRPr lang="ru-RU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279E53F-6D15-45ED-86B4-D8FDF9E7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8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961696"/>
            <a:ext cx="11198435" cy="4074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реализацию обновленных ФГОС СОО в 2023/24 уч. году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 класс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4DBF-994D-4523-90BE-1A1D818DC31A}"/>
              </a:ext>
            </a:extLst>
          </p:cNvPr>
          <p:cNvSpPr txBox="1"/>
          <p:nvPr/>
        </p:nvSpPr>
        <p:spPr>
          <a:xfrm>
            <a:off x="1503947" y="2176272"/>
            <a:ext cx="10394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образования и науки РФ от 17.05.2012 №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413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«Об утверждении ФГОС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основного общего образования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 (в редакции Приказ №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732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12.08.2022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10 класс-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переходит на обновленный ФГОС.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11 класс-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заканчивает обучение по старой программе.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D247E56-2A20-43BF-97FA-D923B80E8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4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6662</TotalTime>
  <Words>2291</Words>
  <Application>Microsoft Office PowerPoint</Application>
  <PresentationFormat>Широкоэкранный</PresentationFormat>
  <Paragraphs>264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-apple-system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Кузьмина Наталья Евгеньевна</dc:creator>
  <cp:lastModifiedBy>Tanka Stepanenko</cp:lastModifiedBy>
  <cp:revision>424</cp:revision>
  <dcterms:created xsi:type="dcterms:W3CDTF">2023-06-07T06:58:20Z</dcterms:created>
  <dcterms:modified xsi:type="dcterms:W3CDTF">2023-08-23T15:19:14Z</dcterms:modified>
</cp:coreProperties>
</file>