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13.png" ContentType="image/png"/>
  <Override PartName="/ppt/media/image8.png" ContentType="image/png"/>
  <Override PartName="/ppt/media/image2.jpeg" ContentType="image/jpeg"/>
  <Override PartName="/ppt/media/image7.png" ContentType="image/png"/>
  <Override PartName="/ppt/media/image3.png" ContentType="image/png"/>
  <Override PartName="/ppt/media/image10.jpeg" ContentType="image/jpeg"/>
  <Override PartName="/ppt/media/image5.jpeg" ContentType="image/jpeg"/>
  <Override PartName="/ppt/media/image4.png" ContentType="image/png"/>
  <Override PartName="/ppt/media/image6.png" ContentType="image/png"/>
  <Override PartName="/ppt/media/image9.png" ContentType="image/png"/>
  <Override PartName="/ppt/media/image11.jpeg" ContentType="image/jpeg"/>
  <Override PartName="/ppt/media/image12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792309-E55A-480C-AC2B-4116597D8E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53D36A-44A9-4462-BA2B-D9648D1C53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702E7D-7D97-4039-A292-503EC62F47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E85177-F5C4-4F50-8B2A-FD0127D2BD7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F9695D-D0D3-4407-AD6A-A94CDFD96E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C8A4B1-F9EA-4FB9-A6EA-C20683D3B8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0C5B02-FBF6-4811-85C5-E2336C0D58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E03F38-E0DF-4298-9A54-794B52A481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0887D47-DA96-4B44-B309-E09DCD6859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823AD2-2401-4BD5-B681-E7AEB78DAEF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9919C6-BAAA-464F-BDAB-D5B38560C9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85A691-C2C0-4472-9CF1-40F01558BE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8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244920"/>
            <a:ext cx="289548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2720" y="624492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35394C-0173-4D64-8682-166B8B7C80B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6840" y="624492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"/>
          <p:cNvSpPr/>
          <p:nvPr/>
        </p:nvSpPr>
        <p:spPr>
          <a:xfrm>
            <a:off x="628560" y="618840"/>
            <a:ext cx="7873560" cy="55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1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54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Формирование мотивации школьников к чтению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         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Красноярск, 2023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  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	</a:t>
            </a:r>
            <a:r>
              <a:rPr b="1" lang="ru-RU" sz="28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Ч</a:t>
            </a:r>
            <a:r>
              <a:rPr b="1" lang="ru-RU" sz="2000" spc="-1" strike="noStrike">
                <a:solidFill>
                  <a:srgbClr val="19194d"/>
                </a:solidFill>
                <a:latin typeface="Times New Roman"/>
                <a:ea typeface="Times New Roman"/>
              </a:rPr>
              <a:t>икина Л.Г., зав. БИЦ КК ИПК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Рисунок 3" descr=""/>
          <p:cNvPicPr/>
          <p:nvPr/>
        </p:nvPicPr>
        <p:blipFill>
          <a:blip r:embed="rId1"/>
          <a:stretch/>
        </p:blipFill>
        <p:spPr>
          <a:xfrm>
            <a:off x="-112680" y="2971800"/>
            <a:ext cx="3169800" cy="237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457200" y="418680"/>
            <a:ext cx="8229240" cy="570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800" spc="-1" strike="noStrike">
                <a:solidFill>
                  <a:srgbClr val="000000"/>
                </a:solidFill>
                <a:latin typeface="Arial"/>
              </a:rPr>
              <a:t>Интерес</a:t>
            </a:r>
            <a:r>
              <a:rPr b="0" lang="ru-RU" sz="3800" spc="-1" strike="noStrike">
                <a:solidFill>
                  <a:srgbClr val="000000"/>
                </a:solidFill>
                <a:latin typeface="Arial"/>
              </a:rPr>
              <a:t> - это мотив чтения, самый сильный и эмоциональный двигатель чтения.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pc="-1" strike="noStrike">
                <a:solidFill>
                  <a:srgbClr val="000000"/>
                </a:solidFill>
                <a:latin typeface="Arial"/>
              </a:rPr>
              <a:t>Интерес - ( от латинского interest – иметь значение, стремиться, проявлять эмоционально окрашенное отношение к объекту).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Синонимично ему также употребляют слова: «любознательность», «увлечение», «желание», «занимательность», «мотивация» и другие.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457200" y="387000"/>
            <a:ext cx="8229240" cy="573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</a:rPr>
              <a:t>Мотивация к чтению начинается с пробуждения интереса.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Рисунок 1" descr=""/>
          <p:cNvPicPr/>
          <p:nvPr/>
        </p:nvPicPr>
        <p:blipFill>
          <a:blip r:embed="rId1"/>
          <a:stretch/>
        </p:blipFill>
        <p:spPr>
          <a:xfrm>
            <a:off x="976320" y="1995480"/>
            <a:ext cx="6951240" cy="390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457200" y="576360"/>
            <a:ext cx="8229240" cy="554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</a:rPr>
              <a:t>Чтение без интереса превращается в формальную деятельность, лишенную для ребенка всякой привлекательности, а значит, и эффективности.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Объект 2" descr=""/>
          <p:cNvPicPr/>
          <p:nvPr/>
        </p:nvPicPr>
        <p:blipFill>
          <a:blip r:embed="rId1"/>
          <a:stretch/>
        </p:blipFill>
        <p:spPr>
          <a:xfrm>
            <a:off x="0" y="517680"/>
            <a:ext cx="9077040" cy="560808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3" descr=""/>
          <p:cNvPicPr/>
          <p:nvPr/>
        </p:nvPicPr>
        <p:blipFill>
          <a:blip r:embed="rId2"/>
          <a:stretch/>
        </p:blipFill>
        <p:spPr>
          <a:xfrm>
            <a:off x="0" y="374760"/>
            <a:ext cx="4001760" cy="575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/>
          <p:nvPr/>
        </p:nvSpPr>
        <p:spPr>
          <a:xfrm>
            <a:off x="457200" y="193320"/>
            <a:ext cx="8229240" cy="59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pc="-1" strike="noStrike">
                <a:solidFill>
                  <a:srgbClr val="000000"/>
                </a:solidFill>
                <a:latin typeface="Arial"/>
              </a:rPr>
              <a:t>В книге представлены: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наглядные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(визуальные) формы — выставки, плакаты, закладки, газеты, альбомы,  календари, дайджесты, буктрейлеры и др.;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устные формы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— беседы, обзоры, громкое чтение, консультация;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комплексные формы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— акции, игровые формы, проекты, читательская конференция, обсуждение книги, встреча с писателем, дни открытых дверей, вечер, квест, клуб, флешмоб, посиделки и многие другие;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дистанционные формы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— основаны на использовании сетевых технологий.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Объект 8" descr=""/>
          <p:cNvPicPr/>
          <p:nvPr/>
        </p:nvPicPr>
        <p:blipFill>
          <a:blip r:embed="rId1"/>
          <a:stretch/>
        </p:blipFill>
        <p:spPr>
          <a:xfrm>
            <a:off x="274680" y="438120"/>
            <a:ext cx="8021160" cy="604800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10" descr=""/>
          <p:cNvPicPr/>
          <p:nvPr/>
        </p:nvPicPr>
        <p:blipFill>
          <a:blip r:embed="rId2"/>
          <a:stretch/>
        </p:blipFill>
        <p:spPr>
          <a:xfrm>
            <a:off x="4676760" y="490680"/>
            <a:ext cx="4354200" cy="542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210960" y="98280"/>
            <a:ext cx="3457440" cy="5057640"/>
          </a:xfrm>
          <a:prstGeom prst="rect">
            <a:avLst/>
          </a:prstGeom>
          <a:ln w="0">
            <a:noFill/>
          </a:ln>
        </p:spPr>
      </p:pic>
      <p:pic>
        <p:nvPicPr>
          <p:cNvPr id="65" name="Рисунок 3" descr=""/>
          <p:cNvPicPr/>
          <p:nvPr/>
        </p:nvPicPr>
        <p:blipFill>
          <a:blip r:embed="rId2"/>
          <a:stretch/>
        </p:blipFill>
        <p:spPr>
          <a:xfrm>
            <a:off x="4133880" y="98280"/>
            <a:ext cx="3457080" cy="4886280"/>
          </a:xfrm>
          <a:prstGeom prst="rect">
            <a:avLst/>
          </a:prstGeom>
          <a:ln w="0">
            <a:noFill/>
          </a:ln>
        </p:spPr>
      </p:pic>
      <p:pic>
        <p:nvPicPr>
          <p:cNvPr id="66" name="Объект 6" descr=""/>
          <p:cNvPicPr/>
          <p:nvPr/>
        </p:nvPicPr>
        <p:blipFill>
          <a:blip r:embed="rId3"/>
          <a:stretch/>
        </p:blipFill>
        <p:spPr>
          <a:xfrm rot="21142800">
            <a:off x="1827360" y="2703600"/>
            <a:ext cx="2907720" cy="432720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9" descr="Елена Квашнина - Я иду искать. Интерактивный практикум обложка книги"/>
          <p:cNvPicPr/>
          <p:nvPr/>
        </p:nvPicPr>
        <p:blipFill>
          <a:blip r:embed="rId4"/>
          <a:stretch/>
        </p:blipFill>
        <p:spPr>
          <a:xfrm rot="526800">
            <a:off x="5398200" y="2835360"/>
            <a:ext cx="3457440" cy="40381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"/>
          <p:cNvSpPr/>
          <p:nvPr/>
        </p:nvSpPr>
        <p:spPr>
          <a:xfrm>
            <a:off x="169920" y="250920"/>
            <a:ext cx="8516520" cy="58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9000"/>
          </a:bodyPr>
          <a:p>
            <a:pPr marL="339120" indent="-3391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Читатель в городе.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Город как учебник – город как мастерская – город как место для творчества / под ред. Е.С. Романичевой, Е.А.Асоновой. – Москва : Библиомир, 2017. – 304 с.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Читатель в школе :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сборник статей / под ред. Е.А. Асоновой, Е.С. Романичевой. – Москва : Библиомир, 2020. – 288 с.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Читатель в игре : 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сборник статей / под ред. Е.А. Асоновой, Е.С. Романичевой. - Москва: Библиомир, 2019. - 264 с.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Квашнина Е.С.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 Я иду искать. Интерактивный практикум. – Москва :  Библиомир, 2019. - 240 с.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Квашнина Е.С.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 Краткий курс о детской книге, или Зачем нам книга с дыркой. – Москва : Библиомир, 2022. – 208 с.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339120" indent="-339120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Как вырастить читателя:</a:t>
            </a: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 психолого-педагогические основы работы библиотекаря / А.В. Березина, Е.А. Колосова, Н.Г. Малахова, Е.В. Хорошавина / под ред. А.В. Березиной – Москва : Библиомир, 2022. – 192 с.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Объект 2" descr=""/>
          <p:cNvPicPr/>
          <p:nvPr/>
        </p:nvPicPr>
        <p:blipFill>
          <a:blip r:embed="rId1"/>
          <a:stretch/>
        </p:blipFill>
        <p:spPr>
          <a:xfrm>
            <a:off x="12600" y="384120"/>
            <a:ext cx="8673840" cy="5741640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1" descr=""/>
          <p:cNvPicPr/>
          <p:nvPr/>
        </p:nvPicPr>
        <p:blipFill>
          <a:blip r:embed="rId2"/>
          <a:stretch/>
        </p:blipFill>
        <p:spPr>
          <a:xfrm>
            <a:off x="4772160" y="277920"/>
            <a:ext cx="3914280" cy="567792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"/>
          <p:cNvSpPr/>
          <p:nvPr/>
        </p:nvSpPr>
        <p:spPr>
          <a:xfrm>
            <a:off x="457200" y="447480"/>
            <a:ext cx="8229240" cy="56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Arial"/>
              </a:rPr>
              <a:t>Спасибо за внимание!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</a:rPr>
              <a:t>chikina@kipk.ru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2209680" y="2824200"/>
            <a:ext cx="4724280" cy="386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457200" y="829800"/>
            <a:ext cx="8229240" cy="529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000" spc="-1" strike="noStrike">
                <a:solidFill>
                  <a:srgbClr val="000000"/>
                </a:solidFill>
                <a:latin typeface="Arial"/>
              </a:rPr>
              <a:t>Мотив </a:t>
            </a:r>
            <a:r>
              <a:rPr b="0" lang="ru-RU" sz="4000" spc="-1" strike="noStrike">
                <a:solidFill>
                  <a:srgbClr val="000000"/>
                </a:solidFill>
                <a:latin typeface="Arial"/>
              </a:rPr>
              <a:t>(от лат.слова moveo - приводить в движение, толкать) - это внутреннее, субъективноличностное побуждение к действию, осознанная заинтересованность в его свершении.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457200" y="560520"/>
            <a:ext cx="8229240" cy="55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200" spc="-1" strike="noStrike">
                <a:solidFill>
                  <a:srgbClr val="000000"/>
                </a:solidFill>
                <a:latin typeface="Arial"/>
              </a:rPr>
              <a:t>Совокупность мотивов образует </a:t>
            </a:r>
            <a:r>
              <a:rPr b="1" lang="ru-RU" sz="4200" spc="-1" strike="noStrike">
                <a:solidFill>
                  <a:srgbClr val="000000"/>
                </a:solidFill>
                <a:latin typeface="Arial"/>
              </a:rPr>
              <a:t>мотивацию</a:t>
            </a:r>
            <a:r>
              <a:rPr b="0" lang="ru-RU" sz="42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4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200" spc="-1" strike="noStrike">
                <a:solidFill>
                  <a:srgbClr val="000000"/>
                </a:solidFill>
                <a:latin typeface="Arial"/>
              </a:rPr>
              <a:t>Среди родственных мотиву понятий можно назвать стимул, намерение, стремление, желание, запрос, интерес, цель, установку. 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"/>
          <p:cNvSpPr/>
          <p:nvPr/>
        </p:nvSpPr>
        <p:spPr>
          <a:xfrm>
            <a:off x="457200" y="331560"/>
            <a:ext cx="8229240" cy="57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500" spc="-1" strike="noStrike">
                <a:solidFill>
                  <a:srgbClr val="000000"/>
                </a:solidFill>
                <a:latin typeface="Arial"/>
              </a:rPr>
              <a:t>Первая категория мотивов - </a:t>
            </a:r>
            <a:r>
              <a:rPr b="1" lang="ru-RU" sz="3500" spc="-1" strike="noStrike">
                <a:solidFill>
                  <a:srgbClr val="000000"/>
                </a:solidFill>
                <a:latin typeface="Arial"/>
              </a:rPr>
              <a:t>деловые</a:t>
            </a:r>
            <a:r>
              <a:rPr b="0" lang="ru-RU" sz="3500" spc="-1" strike="noStrike">
                <a:solidFill>
                  <a:srgbClr val="000000"/>
                </a:solidFill>
                <a:latin typeface="Arial"/>
              </a:rPr>
              <a:t>, связанные с учебной деятельностью школьника (самообразовательные, учебные). </a:t>
            </a: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2082960" y="2803680"/>
            <a:ext cx="5333400" cy="497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"/>
          <p:cNvSpPr/>
          <p:nvPr/>
        </p:nvSpPr>
        <p:spPr>
          <a:xfrm>
            <a:off x="457200" y="344520"/>
            <a:ext cx="8229240" cy="57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Вторая категория – </a:t>
            </a: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досуговые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 мотивы, удовлетворяющие личностные потребности детей (развлечься, получить удовольствие, удовлетворить любопытство, скрасить одиночество и др.).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Рисунок 6" descr=""/>
          <p:cNvPicPr/>
          <p:nvPr/>
        </p:nvPicPr>
        <p:blipFill>
          <a:blip r:embed="rId1"/>
          <a:stretch/>
        </p:blipFill>
        <p:spPr>
          <a:xfrm>
            <a:off x="1108080" y="2313000"/>
            <a:ext cx="7813440" cy="521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"/>
          <p:cNvSpPr/>
          <p:nvPr/>
        </p:nvSpPr>
        <p:spPr>
          <a:xfrm>
            <a:off x="457200" y="644040"/>
            <a:ext cx="8229240" cy="548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</a:rPr>
              <a:t>Мотива́ция (от лат. movēre «двигать») — побуждение к действию.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800" spc="-1" strike="noStrike">
                <a:solidFill>
                  <a:srgbClr val="000000"/>
                </a:solidFill>
                <a:latin typeface="Arial"/>
              </a:rPr>
              <a:t>Чтобы ребёнок потянулся к книге – надо развивать его мотивацию.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457200" y="277560"/>
            <a:ext cx="8229240" cy="58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Внешняя мотивация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к чтению не связана с содержанием деятельности. Это учебное, деловое, познавательное, стимулированное (конкурсы, викторины), элитарное и модное чтение, то есть любое чтение, которое имеет внешний мотив.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Рисунок 3" descr=""/>
          <p:cNvPicPr/>
          <p:nvPr/>
        </p:nvPicPr>
        <p:blipFill>
          <a:blip r:embed="rId1"/>
          <a:stretch/>
        </p:blipFill>
        <p:spPr>
          <a:xfrm>
            <a:off x="1905120" y="3525840"/>
            <a:ext cx="5111280" cy="417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1" descr=""/>
          <p:cNvPicPr/>
          <p:nvPr/>
        </p:nvPicPr>
        <p:blipFill>
          <a:blip r:embed="rId1"/>
          <a:stretch/>
        </p:blipFill>
        <p:spPr>
          <a:xfrm>
            <a:off x="5067360" y="3298680"/>
            <a:ext cx="3036600" cy="3558960"/>
          </a:xfrm>
          <a:prstGeom prst="rect">
            <a:avLst/>
          </a:prstGeom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457200" y="241200"/>
            <a:ext cx="8229240" cy="57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700" spc="-1" strike="noStrike">
                <a:solidFill>
                  <a:srgbClr val="000000"/>
                </a:solidFill>
                <a:latin typeface="Arial"/>
              </a:rPr>
              <a:t>Внутренняя мотивация </a:t>
            </a:r>
            <a:r>
              <a:rPr b="0" lang="ru-RU" sz="2700" spc="-1" strike="noStrike">
                <a:solidFill>
                  <a:srgbClr val="000000"/>
                </a:solidFill>
                <a:latin typeface="Arial"/>
              </a:rPr>
              <a:t>характеризует чтение «для души». Основной критерий такого чтения – это получение удовольствия от самого процесса. Важным компонентом такого чтения является творчество самого читателя (рождение образов, мыслей, идентификация с героем и т.д.), то есть наличие у человека способности реагировать по-своему на художественное слово. 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457200" y="604440"/>
            <a:ext cx="8229240" cy="55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Создавать такую мотивацию – значит продвигать идею чтения в сознание детей, поддерживать его статус, убеждать каждого ребенка в личной значимости чтения, удивлять уникальностью этого процесса, «заражать интересом». </a:t>
            </a:r>
            <a:endParaRPr b="0" lang="ru-RU" sz="3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50"/>
              </a:spcBef>
              <a:tabLst>
                <a:tab algn="l" pos="0"/>
              </a:tabLst>
            </a:pPr>
            <a:r>
              <a:rPr b="0" lang="ru-RU" sz="3400" spc="-1" strike="noStrike">
                <a:solidFill>
                  <a:srgbClr val="000000"/>
                </a:solidFill>
                <a:latin typeface="Arial"/>
              </a:rPr>
              <a:t>В этом, наверное, и состоит главная миссия библиотеки, работающей с детьми сегодня.</a:t>
            </a:r>
            <a:endParaRPr b="0" lang="ru-RU" sz="3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11038</TotalTime>
  <Application>LibreOffice/7.5.4.2$Windows_X86_64 LibreOffice_project/36ccfdc35048b057fd9854c757a8b67ec53977b6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2005-09-06T02:40:19Z</dcterms:created>
  <dc:creator>Башмаков А.И.</dc:creator>
  <dc:description>2009/10</dc:description>
  <dc:language>ru-RU</dc:language>
  <cp:lastModifiedBy/>
  <cp:lastPrinted>2023-08-21T22:28:35Z</cp:lastPrinted>
  <dcterms:modified xsi:type="dcterms:W3CDTF">2023-09-05T17:33:03Z</dcterms:modified>
  <cp:revision>619</cp:revision>
  <dc:subject>Общая характеристика курса. Введение в технологию ЭС</dc:subject>
  <dc:title>ИИС - часть 2 - лекция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0x010100A6E7F1037777EC449BFC1644AEF07D95</vt:lpwstr>
  </property>
</Properties>
</file>