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png" ContentType="image/png"/>
  <Override PartName="/ppt/media/image12.jpeg" ContentType="image/jpeg"/>
  <Override PartName="/ppt/media/image7.jpeg" ContentType="image/jpeg"/>
  <Override PartName="/ppt/media/image3.jpeg" ContentType="image/jpeg"/>
  <Override PartName="/ppt/media/image4.jpeg" ContentType="image/jpeg"/>
  <Override PartName="/ppt/media/image10.jpeg" ContentType="image/jpeg"/>
  <Override PartName="/ppt/media/image5.jpeg" ContentType="image/jpeg"/>
  <Override PartName="/ppt/media/image6.jpeg" ContentType="image/jpeg"/>
  <Override PartName="/ppt/media/image11.jpeg" ContentType="image/jpeg"/>
  <Override PartName="/ppt/media/image8.jpeg" ContentType="image/jpeg"/>
  <Override PartName="/ppt/media/image13.jpeg" ContentType="image/jpeg"/>
  <Override PartName="/ppt/media/image9.jpeg" ContentType="image/jpeg"/>
  <Override PartName="/ppt/media/image14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BF5791B-8EAF-4BBD-8683-F55D903D7BD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478B0FA-172C-4016-95F5-AEA512B49E9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C63A00D-6256-4841-AD56-6DD8A643B62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E455D3A-1F08-4B93-83A6-C94DD3EF87E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3A615E5-2EAE-4CF6-937E-0B97F0ED040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E8F8B60-BF3A-41FA-A84B-38F3663D700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538B10C-DFE8-4484-9153-4561415D06E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B302488-3F9D-4FCB-809D-455CBE42ADB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0BE2E56-F4A9-452D-B5EB-ABA11C77237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8DD4773-7C26-44BC-AB87-6830D482B57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4FD17F6-FB10-4FF7-B158-E4698218124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97AA58B-7675-4105-818C-DFE2AC6E8E4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FF5BC03-E26B-4145-B940-E30DC2396E0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14C54A2-DEA4-4CA1-B50A-DEBDDE6511E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55CF61E-9092-4B7D-A850-0ADAFEF005E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8B60380-ABE8-46FF-BC23-F52E8AEAD6FF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7FD4AE69-7AAB-459E-A312-C6E8AD9F14D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AF44E27-2A5F-4A98-9336-F1BC7D28D31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E45B221-ABA2-45AB-A620-E0F019E28B2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1033EF7-2DAE-4A20-B921-B7F9543AAAE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7C523FF-F72B-44CB-B232-0FFD870104B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B515768-E273-45BC-8227-78C52CB7E11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011CBE7-9055-4ACB-AAEF-57BE4096F8A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F28416F-7768-4706-A856-E39EA7C8AC5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af9f8"/>
            </a:gs>
            <a:gs pos="100000">
              <a:srgbClr val="d7d5d1"/>
            </a:gs>
          </a:gsLst>
          <a:path path="circle">
            <a:fillToRect l="50000" t="0" r="50000" b="10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tangle 8"/>
          <p:cNvSpPr/>
          <p:nvPr/>
        </p:nvSpPr>
        <p:spPr>
          <a:xfrm>
            <a:off x="0" y="2015640"/>
            <a:ext cx="12191400" cy="4118040"/>
          </a:xfrm>
          <a:prstGeom prst="rect">
            <a:avLst/>
          </a:prstGeom>
          <a:gradFill rotWithShape="0">
            <a:gsLst>
              <a:gs pos="0">
                <a:srgbClr val="edebe7">
                  <a:alpha val="0"/>
                </a:srgbClr>
              </a:gs>
              <a:gs pos="100000">
                <a:srgbClr val="edebe7"/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" name="Picture 6" descr=""/>
          <p:cNvPicPr/>
          <p:nvPr/>
        </p:nvPicPr>
        <p:blipFill>
          <a:blip r:embed="rId2"/>
          <a:stretch/>
        </p:blipFill>
        <p:spPr>
          <a:xfrm>
            <a:off x="0" y="6135480"/>
            <a:ext cx="12191400" cy="742320"/>
          </a:xfrm>
          <a:prstGeom prst="rect">
            <a:avLst/>
          </a:prstGeom>
          <a:ln w="0">
            <a:noFill/>
          </a:ln>
        </p:spPr>
      </p:pic>
      <p:cxnSp>
        <p:nvCxnSpPr>
          <p:cNvPr id="2" name="Straight Connector 11"/>
          <p:cNvCxnSpPr/>
          <p:nvPr/>
        </p:nvCxnSpPr>
        <p:spPr>
          <a:xfrm>
            <a:off x="0" y="6141600"/>
            <a:ext cx="12192480" cy="720"/>
          </a:xfrm>
          <a:prstGeom prst="straightConnector1">
            <a:avLst/>
          </a:prstGeom>
          <a:ln w="12700">
            <a:solidFill>
              <a:srgbClr val="000001">
                <a:alpha val="20000"/>
              </a:srgbClr>
            </a:solidFill>
            <a:round/>
          </a:ln>
        </p:spPr>
      </p:cxnSp>
      <p:cxnSp>
        <p:nvCxnSpPr>
          <p:cNvPr id="3" name="Straight Connector 7"/>
          <p:cNvCxnSpPr/>
          <p:nvPr/>
        </p:nvCxnSpPr>
        <p:spPr>
          <a:xfrm>
            <a:off x="2334600" y="798840"/>
            <a:ext cx="720" cy="2545560"/>
          </a:xfrm>
          <a:prstGeom prst="straightConnector1">
            <a:avLst/>
          </a:prstGeom>
          <a:ln w="38100">
            <a:solidFill>
              <a:srgbClr val="5fa534"/>
            </a:solidFill>
            <a:round/>
          </a:ln>
        </p:spPr>
      </p:cxn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34680" y="804600"/>
            <a:ext cx="9519480" cy="1048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1"/>
          </p:nvPr>
        </p:nvSpPr>
        <p:spPr>
          <a:xfrm>
            <a:off x="2493000" y="329400"/>
            <a:ext cx="4896720" cy="30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sldNum" idx="2"/>
          </p:nvPr>
        </p:nvSpPr>
        <p:spPr>
          <a:xfrm>
            <a:off x="1437840" y="798840"/>
            <a:ext cx="810360" cy="502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2800" spc="-1" strike="noStrike">
                <a:solidFill>
                  <a:schemeClr val="accent1"/>
                </a:solidFill>
                <a:latin typeface="Palatino Linotype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0020634-C4E8-4005-B22F-703E79B723F2}" type="slidenum">
              <a:rPr b="0" lang="ru-RU" sz="2800" spc="-1" strike="noStrike">
                <a:solidFill>
                  <a:schemeClr val="accent1"/>
                </a:solidFill>
                <a:latin typeface="Palatino Linotype"/>
              </a:rPr>
              <a:t>7</a:t>
            </a:fld>
            <a:endParaRPr b="0" lang="ru-RU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dt" idx="3"/>
          </p:nvPr>
        </p:nvSpPr>
        <p:spPr>
          <a:xfrm>
            <a:off x="7554240" y="330480"/>
            <a:ext cx="3499920" cy="30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af9f8"/>
            </a:gs>
            <a:gs pos="100000">
              <a:srgbClr val="d7d5d1"/>
            </a:gs>
          </a:gsLst>
          <a:path path="circle">
            <a:fillToRect l="50000" t="0" r="50000" b="10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8"/>
          <p:cNvSpPr/>
          <p:nvPr/>
        </p:nvSpPr>
        <p:spPr>
          <a:xfrm>
            <a:off x="0" y="2015640"/>
            <a:ext cx="12191400" cy="4118040"/>
          </a:xfrm>
          <a:prstGeom prst="rect">
            <a:avLst/>
          </a:prstGeom>
          <a:gradFill rotWithShape="0">
            <a:gsLst>
              <a:gs pos="0">
                <a:srgbClr val="edebe7">
                  <a:alpha val="0"/>
                </a:srgbClr>
              </a:gs>
              <a:gs pos="100000">
                <a:srgbClr val="edebe7"/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46" name="Picture 6" descr=""/>
          <p:cNvPicPr/>
          <p:nvPr/>
        </p:nvPicPr>
        <p:blipFill>
          <a:blip r:embed="rId2"/>
          <a:stretch/>
        </p:blipFill>
        <p:spPr>
          <a:xfrm>
            <a:off x="0" y="6135480"/>
            <a:ext cx="12191400" cy="742320"/>
          </a:xfrm>
          <a:prstGeom prst="rect">
            <a:avLst/>
          </a:prstGeom>
          <a:ln w="0">
            <a:noFill/>
          </a:ln>
        </p:spPr>
      </p:pic>
      <p:cxnSp>
        <p:nvCxnSpPr>
          <p:cNvPr id="47" name="Straight Connector 11"/>
          <p:cNvCxnSpPr/>
          <p:nvPr/>
        </p:nvCxnSpPr>
        <p:spPr>
          <a:xfrm>
            <a:off x="0" y="6141600"/>
            <a:ext cx="12192480" cy="720"/>
          </a:xfrm>
          <a:prstGeom prst="straightConnector1">
            <a:avLst/>
          </a:prstGeom>
          <a:ln w="12700">
            <a:solidFill>
              <a:srgbClr val="000001">
                <a:alpha val="20000"/>
              </a:srgbClr>
            </a:solidFill>
            <a:round/>
          </a:ln>
        </p:spPr>
      </p:cxnSp>
      <p:cxnSp>
        <p:nvCxnSpPr>
          <p:cNvPr id="48" name="Straight Connector 7"/>
          <p:cNvCxnSpPr/>
          <p:nvPr/>
        </p:nvCxnSpPr>
        <p:spPr>
          <a:xfrm>
            <a:off x="1371600" y="798840"/>
            <a:ext cx="720" cy="1067760"/>
          </a:xfrm>
          <a:prstGeom prst="straightConnector1">
            <a:avLst/>
          </a:prstGeom>
          <a:ln w="38100">
            <a:solidFill>
              <a:srgbClr val="5fa534"/>
            </a:solidFill>
            <a:round/>
          </a:ln>
        </p:spPr>
      </p:cxnSp>
      <p:sp>
        <p:nvSpPr>
          <p:cNvPr id="49" name="PlaceHolder 1"/>
          <p:cNvSpPr>
            <a:spLocks noGrp="1"/>
          </p:cNvSpPr>
          <p:nvPr>
            <p:ph type="ftr" idx="4"/>
          </p:nvPr>
        </p:nvSpPr>
        <p:spPr>
          <a:xfrm>
            <a:off x="1534680" y="329400"/>
            <a:ext cx="5855040" cy="30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ldNum" idx="5"/>
          </p:nvPr>
        </p:nvSpPr>
        <p:spPr>
          <a:xfrm>
            <a:off x="480240" y="798840"/>
            <a:ext cx="810360" cy="502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2800" spc="-1" strike="noStrike">
                <a:solidFill>
                  <a:schemeClr val="accent1"/>
                </a:solidFill>
                <a:latin typeface="Palatino Linotype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3EC6434-FDDF-4D98-A219-0A09D0BE6787}" type="slidenum">
              <a:rPr b="0" lang="ru-RU" sz="2800" spc="-1" strike="noStrike">
                <a:solidFill>
                  <a:schemeClr val="accent1"/>
                </a:solidFill>
                <a:latin typeface="Palatino Linotype"/>
              </a:rPr>
              <a:t>&lt;номер&gt;</a:t>
            </a:fld>
            <a:endParaRPr b="0" lang="ru-RU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dt" idx="6"/>
          </p:nvPr>
        </p:nvSpPr>
        <p:spPr>
          <a:xfrm>
            <a:off x="7554240" y="330480"/>
            <a:ext cx="3499920" cy="30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4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2860560" y="837720"/>
            <a:ext cx="8636400" cy="1597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600" spc="-1" strike="noStrike">
                <a:solidFill>
                  <a:srgbClr val="000000"/>
                </a:solidFill>
                <a:latin typeface="Times New Roman"/>
                <a:ea typeface="Calibri"/>
              </a:rPr>
              <a:t>Проблемы формирования функциональной грамотности на уроках математики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2493000" y="3531240"/>
            <a:ext cx="8561160" cy="97704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t">
            <a:noAutofit/>
          </a:bodyPr>
          <a:p>
            <a:pPr indent="0" algn="r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1800" spc="-1" strike="noStrike" cap="all">
                <a:solidFill>
                  <a:srgbClr val="000000"/>
                </a:solidFill>
                <a:latin typeface="Times New Roman"/>
                <a:ea typeface="Calibri"/>
              </a:rPr>
              <a:t>Касьянова Наталья Александровна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indent="0" algn="r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1600" spc="-1" strike="noStrike" cap="all">
                <a:solidFill>
                  <a:srgbClr val="000000"/>
                </a:solidFill>
                <a:latin typeface="Times New Roman"/>
                <a:ea typeface="Calibri"/>
              </a:rPr>
              <a:t>МАОУ Гимназия № 13 «Академ»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Рисунок 4" descr=""/>
          <p:cNvPicPr/>
          <p:nvPr/>
        </p:nvPicPr>
        <p:blipFill>
          <a:blip r:embed="rId1"/>
          <a:stretch/>
        </p:blipFill>
        <p:spPr>
          <a:xfrm>
            <a:off x="0" y="315720"/>
            <a:ext cx="5648040" cy="5061600"/>
          </a:xfrm>
          <a:prstGeom prst="rect">
            <a:avLst/>
          </a:prstGeom>
          <a:ln w="0">
            <a:noFill/>
          </a:ln>
        </p:spPr>
      </p:pic>
      <p:pic>
        <p:nvPicPr>
          <p:cNvPr id="102" name="Рисунок 6" descr=""/>
          <p:cNvPicPr/>
          <p:nvPr/>
        </p:nvPicPr>
        <p:blipFill>
          <a:blip r:embed="rId2"/>
          <a:stretch/>
        </p:blipFill>
        <p:spPr>
          <a:xfrm>
            <a:off x="5692320" y="315720"/>
            <a:ext cx="6499080" cy="5061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1534680" y="804600"/>
            <a:ext cx="9519480" cy="1048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 algn="ctr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1534680" y="2015640"/>
            <a:ext cx="9519480" cy="3449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5" name="Рисунок 3" descr=""/>
          <p:cNvPicPr/>
          <p:nvPr/>
        </p:nvPicPr>
        <p:blipFill>
          <a:blip r:embed="rId1"/>
          <a:stretch/>
        </p:blipFill>
        <p:spPr>
          <a:xfrm>
            <a:off x="101520" y="186840"/>
            <a:ext cx="11954160" cy="6181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Рисунок 3" descr=""/>
          <p:cNvPicPr/>
          <p:nvPr/>
        </p:nvPicPr>
        <p:blipFill>
          <a:blip r:embed="rId1"/>
          <a:stretch/>
        </p:blipFill>
        <p:spPr>
          <a:xfrm>
            <a:off x="1130400" y="92160"/>
            <a:ext cx="9590400" cy="6673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Рисунок 3" descr=""/>
          <p:cNvPicPr/>
          <p:nvPr/>
        </p:nvPicPr>
        <p:blipFill>
          <a:blip r:embed="rId1"/>
          <a:stretch/>
        </p:blipFill>
        <p:spPr>
          <a:xfrm>
            <a:off x="789840" y="160920"/>
            <a:ext cx="10622880" cy="3549240"/>
          </a:xfrm>
          <a:prstGeom prst="rect">
            <a:avLst/>
          </a:prstGeom>
          <a:ln w="0">
            <a:noFill/>
          </a:ln>
        </p:spPr>
      </p:pic>
      <p:pic>
        <p:nvPicPr>
          <p:cNvPr id="108" name="Рисунок 4" descr=""/>
          <p:cNvPicPr/>
          <p:nvPr/>
        </p:nvPicPr>
        <p:blipFill>
          <a:blip r:embed="rId2"/>
          <a:stretch/>
        </p:blipFill>
        <p:spPr>
          <a:xfrm>
            <a:off x="50400" y="3566880"/>
            <a:ext cx="9228960" cy="3124440"/>
          </a:xfrm>
          <a:prstGeom prst="rect">
            <a:avLst/>
          </a:prstGeom>
          <a:ln w="0">
            <a:noFill/>
          </a:ln>
        </p:spPr>
      </p:pic>
      <p:pic>
        <p:nvPicPr>
          <p:cNvPr id="109" name="Рисунок 5" descr=""/>
          <p:cNvPicPr/>
          <p:nvPr/>
        </p:nvPicPr>
        <p:blipFill>
          <a:blip r:embed="rId3"/>
          <a:stretch/>
        </p:blipFill>
        <p:spPr>
          <a:xfrm>
            <a:off x="3468600" y="4205160"/>
            <a:ext cx="8655120" cy="2398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/>
          </p:nvPr>
        </p:nvSpPr>
        <p:spPr>
          <a:xfrm>
            <a:off x="1487880" y="186840"/>
            <a:ext cx="10455480" cy="5140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96000"/>
          </a:bodyPr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На плане изображено домохозяйство по адресу: с. Красное, 2-й Южный пер., д. 6 (сторона каждой клетки на плане равна 2 м). Участок имеет прямоугольную форму. Выезд и въезд осуществляются через единственные ворота. При входе на участок справа от ворот находится хлев, а слева — сарай, отмеченный на плане цифрой 6. Площадь, занятая сараем, равна 36 м².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Жилой дом находится в глубине территории. Помимо сарая, жилого дома и хлева, на участке имеется баня, расположенная в углу участка, и теплица, построенная на территории огорода (огород отмечен цифрой 2). Также в углу огорода расположена компостная яма. Все дорожки внутри участка вымощены 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тротуарной плиткой размером 1 м × 1 м. Между баней 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и сараем и между сараем и хлевом имеются площадки, 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вымощенные такой же плиткой. К домохозяйству подведено 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электричество. Имеется магистральное газоснабжение.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1" name="Рисунок 4" descr=""/>
          <p:cNvPicPr/>
          <p:nvPr/>
        </p:nvPicPr>
        <p:blipFill>
          <a:blip r:embed="rId1"/>
          <a:stretch/>
        </p:blipFill>
        <p:spPr>
          <a:xfrm>
            <a:off x="8600400" y="3266280"/>
            <a:ext cx="3510360" cy="2797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Прямоугольник 3"/>
          <p:cNvSpPr/>
          <p:nvPr/>
        </p:nvSpPr>
        <p:spPr>
          <a:xfrm>
            <a:off x="1695960" y="74880"/>
            <a:ext cx="9276120" cy="210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2200" spc="-1" strike="noStrike">
                <a:solidFill>
                  <a:srgbClr val="000000"/>
                </a:solidFill>
                <a:latin typeface="Palatino Linotype"/>
                <a:ea typeface="DejaVu Sans"/>
              </a:rPr>
              <a:t>Хозяин захотел поменять тротуарную плитку. Тротуарная плитка продаётся в упаковках по 5 штук. Сколько упаковок плитки понадобилось, чтобы выложить все дорожки и площадки? В таблице представлены фирмы, где можно приобрести понравившуюся тротуарную плитку. Выбрать выгодную покупку. В ответе записать стоимость плитки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3" name="Рисунок 4" descr=""/>
          <p:cNvPicPr/>
          <p:nvPr/>
        </p:nvPicPr>
        <p:blipFill>
          <a:blip r:embed="rId1"/>
          <a:stretch/>
        </p:blipFill>
        <p:spPr>
          <a:xfrm>
            <a:off x="2211120" y="2124720"/>
            <a:ext cx="7846560" cy="3909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Рисунок 3" descr=""/>
          <p:cNvPicPr/>
          <p:nvPr/>
        </p:nvPicPr>
        <p:blipFill>
          <a:blip r:embed="rId1"/>
          <a:stretch/>
        </p:blipFill>
        <p:spPr>
          <a:xfrm>
            <a:off x="1289520" y="241200"/>
            <a:ext cx="9521280" cy="6350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/>
          </p:nvPr>
        </p:nvSpPr>
        <p:spPr>
          <a:xfrm>
            <a:off x="1566360" y="305640"/>
            <a:ext cx="10379520" cy="3449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Ивану 29 лет. Сколько процентов суточной нормы магния он получит, если съест 150г фисташек ?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6" name="Рисунок 3" descr=""/>
          <p:cNvPicPr/>
          <p:nvPr/>
        </p:nvPicPr>
        <p:blipFill>
          <a:blip r:embed="rId1"/>
          <a:stretch/>
        </p:blipFill>
        <p:spPr>
          <a:xfrm>
            <a:off x="358200" y="1303920"/>
            <a:ext cx="4905720" cy="4562640"/>
          </a:xfrm>
          <a:prstGeom prst="rect">
            <a:avLst/>
          </a:prstGeom>
          <a:ln w="0">
            <a:noFill/>
          </a:ln>
        </p:spPr>
      </p:pic>
      <p:pic>
        <p:nvPicPr>
          <p:cNvPr id="117" name="Рисунок 4" descr=""/>
          <p:cNvPicPr/>
          <p:nvPr/>
        </p:nvPicPr>
        <p:blipFill>
          <a:blip r:embed="rId2"/>
          <a:stretch/>
        </p:blipFill>
        <p:spPr>
          <a:xfrm>
            <a:off x="5408280" y="1496520"/>
            <a:ext cx="6681240" cy="4177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1590120" y="1791000"/>
            <a:ext cx="9519480" cy="1048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rmAutofit fontScale="54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ЗАДАНИЕ 1 «ПОКУПКА ПРОДУКТОВ К ОБЕДУ»</a:t>
            </a:r>
            <a:br>
              <a:rPr sz="2800"/>
            </a:br>
            <a:br>
              <a:rPr sz="3200"/>
            </a:br>
            <a:r>
              <a:rPr b="1" lang="ru-RU" sz="3200" spc="-1" strike="noStrike">
                <a:solidFill>
                  <a:srgbClr val="000000"/>
                </a:solidFill>
                <a:latin typeface="Palatino Linotype"/>
                <a:ea typeface="Calibri"/>
              </a:rPr>
              <a:t>ЗАДАНИЕ 2 «ПОДГОТОВКА К ШКОЛЕ»</a:t>
            </a:r>
            <a:br>
              <a:rPr sz="3200"/>
            </a:b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/>
          </p:nvPr>
        </p:nvSpPr>
        <p:spPr>
          <a:xfrm>
            <a:off x="1502280" y="622440"/>
            <a:ext cx="10587240" cy="5473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228600" indent="-228600">
              <a:lnSpc>
                <a:spcPct val="120000"/>
              </a:lnSpc>
              <a:spcBef>
                <a:spcPts val="1001"/>
              </a:spcBef>
              <a:buClr>
                <a:srgbClr val="5fa534"/>
              </a:buClr>
              <a:buFont typeface="Wingdings" charset="2"/>
              <a:buChar char=""/>
            </a:pPr>
            <a:r>
              <a:rPr b="1" lang="ru-RU" sz="2000" spc="-1" strike="noStrike">
                <a:solidFill>
                  <a:srgbClr val="000000"/>
                </a:solidFill>
                <a:latin typeface="Palatino Linotype"/>
              </a:rPr>
              <a:t>Леонтьев А.А.: </a:t>
            </a: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«Функционально грамотный человек — это человек, который </a:t>
            </a:r>
            <a:r>
              <a:rPr b="0" lang="ru-RU" sz="2000" spc="-1" strike="noStrike">
                <a:solidFill>
                  <a:srgbClr val="ff0000"/>
                </a:solidFill>
                <a:latin typeface="Palatino Linotype"/>
              </a:rPr>
              <a:t>способен использовать </a:t>
            </a: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все постоянно приобретаемые </a:t>
            </a:r>
            <a:r>
              <a:rPr b="0" lang="ru-RU" sz="2000" spc="-1" strike="noStrike">
                <a:solidFill>
                  <a:srgbClr val="ff0000"/>
                </a:solidFill>
                <a:latin typeface="Palatino Linotype"/>
              </a:rPr>
              <a:t>в течение жизни знания</a:t>
            </a: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, умения и навыки для решения максимально широкого диапазона жизненных задач в различных сферах </a:t>
            </a:r>
            <a:r>
              <a:rPr b="0" lang="ru-RU" sz="2000" spc="-1" strike="noStrike">
                <a:solidFill>
                  <a:srgbClr val="ff0000"/>
                </a:solidFill>
                <a:latin typeface="Palatino Linotype"/>
              </a:rPr>
              <a:t>человеческой деятельности</a:t>
            </a: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, общения и социальных отношений»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 algn="r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[Образовательная система «Школа 2100». Педагогика здравого смысла / под ред. А. А. Леонтьева. М.: Баласс, 2003. С. 35.].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20000"/>
              </a:lnSpc>
              <a:spcBef>
                <a:spcPts val="1001"/>
              </a:spcBef>
              <a:buClr>
                <a:srgbClr val="5fa534"/>
              </a:buClr>
              <a:buFont typeface="Wingdings" charset="2"/>
              <a:buChar char=""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Определение </a:t>
            </a:r>
            <a:r>
              <a:rPr b="1" lang="ru-RU" sz="2000" spc="-1" strike="noStrike">
                <a:solidFill>
                  <a:srgbClr val="000000"/>
                </a:solidFill>
                <a:latin typeface="Palatino Linotype"/>
              </a:rPr>
              <a:t>функциональной грамотности в исследовании PISA</a:t>
            </a: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 заложено в основном вопросе, на который отвечает исследование: «Обладают ли учащиеся 15-летнего возраста, получившие обязательное общее образование, знаниями и умениями, необходимыми им для полноценного функционирования в современном обществе, т.е. </a:t>
            </a:r>
            <a:r>
              <a:rPr b="0" lang="ru-RU" sz="2000" spc="-1" strike="noStrike">
                <a:solidFill>
                  <a:srgbClr val="ff0000"/>
                </a:solidFill>
                <a:latin typeface="Palatino Linotype"/>
              </a:rPr>
              <a:t>для решения широкого диапазона задач в различных сферах человеческой деятельности</a:t>
            </a: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, общения и социальных отношений?» 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 algn="r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[PISA 2018 Assessment and Analytical Framework. Paris: OECD Publishing, 2019. 308 p. ]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Рисунок 6" descr=""/>
          <p:cNvPicPr/>
          <p:nvPr/>
        </p:nvPicPr>
        <p:blipFill>
          <a:blip r:embed="rId1"/>
          <a:stretch/>
        </p:blipFill>
        <p:spPr>
          <a:xfrm>
            <a:off x="1668600" y="0"/>
            <a:ext cx="8853840" cy="6141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/>
          </p:nvPr>
        </p:nvSpPr>
        <p:spPr>
          <a:xfrm>
            <a:off x="1534680" y="590760"/>
            <a:ext cx="9519480" cy="4874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400" spc="-1" strike="noStrike">
                <a:solidFill>
                  <a:srgbClr val="000000"/>
                </a:solidFill>
                <a:latin typeface="Palatino Linotype"/>
              </a:rPr>
              <a:t>	</a:t>
            </a:r>
            <a:r>
              <a:rPr b="1" lang="ru-RU" sz="2400" spc="-1" strike="noStrike">
                <a:solidFill>
                  <a:srgbClr val="000000"/>
                </a:solidFill>
                <a:latin typeface="Palatino Linotype"/>
              </a:rPr>
              <a:t>Функциональность математики </a:t>
            </a:r>
            <a:r>
              <a:rPr b="0" lang="ru-RU" sz="2400" spc="-1" strike="noStrike">
                <a:solidFill>
                  <a:srgbClr val="000000"/>
                </a:solidFill>
                <a:latin typeface="Palatino Linotype"/>
              </a:rPr>
              <a:t>определяется тем, что ее предметом являются фундаментальные структуры нашего мира: пространственные формы и количественные отношения. Без математических знаний </a:t>
            </a:r>
            <a:r>
              <a:rPr b="0" lang="ru-RU" sz="2400" spc="-1" strike="noStrike" u="sng">
                <a:solidFill>
                  <a:srgbClr val="000000"/>
                </a:solidFill>
                <a:uFillTx/>
                <a:latin typeface="Palatino Linotype"/>
              </a:rPr>
              <a:t>затруднено понимание принципов устройства и использования современной техники, восприятие и интерпретация социальной, экономической, политической информации</a:t>
            </a:r>
            <a:r>
              <a:rPr b="0" lang="ru-RU" sz="2400" spc="-1" strike="noStrike">
                <a:solidFill>
                  <a:srgbClr val="000000"/>
                </a:solidFill>
                <a:latin typeface="Palatino Linotype"/>
              </a:rPr>
              <a:t>, малоэффективна повседневная практическая деятельность, малоэффективна повседневная практическая деятельность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/>
          </p:nvPr>
        </p:nvSpPr>
        <p:spPr>
          <a:xfrm>
            <a:off x="409320" y="2128320"/>
            <a:ext cx="9519480" cy="3449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228600" indent="-228600">
              <a:lnSpc>
                <a:spcPct val="120000"/>
              </a:lnSpc>
              <a:spcBef>
                <a:spcPts val="1001"/>
              </a:spcBef>
              <a:buClr>
                <a:srgbClr val="5fa534"/>
              </a:buClr>
              <a:buFont typeface="Arial"/>
              <a:buChar char="•"/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Calibri"/>
              </a:rPr>
              <a:t>Умение «формулировать ситуации математически»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20000"/>
              </a:lnSpc>
              <a:spcBef>
                <a:spcPts val="1001"/>
              </a:spcBef>
              <a:buClr>
                <a:srgbClr val="5fa534"/>
              </a:buClr>
              <a:buFont typeface="Arial"/>
              <a:buChar char="•"/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Calibri"/>
              </a:rPr>
              <a:t>Умение «применять математику»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20000"/>
              </a:lnSpc>
              <a:spcBef>
                <a:spcPts val="1001"/>
              </a:spcBef>
              <a:buClr>
                <a:srgbClr val="5fa534"/>
              </a:buClr>
              <a:buFont typeface="Arial"/>
              <a:buChar char="•"/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Calibri"/>
              </a:rPr>
              <a:t>Умение «интерпретировать»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20000"/>
              </a:lnSpc>
              <a:spcBef>
                <a:spcPts val="1001"/>
              </a:spcBef>
              <a:buClr>
                <a:srgbClr val="5fa534"/>
              </a:buClr>
              <a:buFont typeface="Arial"/>
              <a:buChar char="•"/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Calibri"/>
              </a:rPr>
              <a:t>Рассуждения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TextBox 4"/>
          <p:cNvSpPr/>
          <p:nvPr/>
        </p:nvSpPr>
        <p:spPr>
          <a:xfrm>
            <a:off x="1534680" y="824760"/>
            <a:ext cx="8537040" cy="100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ru-RU" sz="2800" spc="-1" strike="noStrike" u="sng">
                <a:solidFill>
                  <a:srgbClr val="000000"/>
                </a:solidFill>
                <a:uFillTx/>
                <a:latin typeface="Calibri"/>
                <a:ea typeface="Calibri"/>
              </a:rPr>
              <a:t>Математическая грамотность складывается из формирований следующих умений: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/>
          </p:nvPr>
        </p:nvSpPr>
        <p:spPr>
          <a:xfrm>
            <a:off x="1585440" y="322560"/>
            <a:ext cx="10182600" cy="5273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2000" spc="-1" strike="noStrike">
                <a:solidFill>
                  <a:srgbClr val="000000"/>
                </a:solidFill>
                <a:latin typeface="Palatino Linotype"/>
              </a:rPr>
              <a:t>В чем же заключается проблемное поле при формировании функциональной грамотности на уроках математики?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20000"/>
              </a:lnSpc>
              <a:spcBef>
                <a:spcPts val="1001"/>
              </a:spcBef>
              <a:buClr>
                <a:srgbClr val="5fa534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Во-первых, обучающиеся испытывают затруднения, связанные с продуктивным чтением. Они не могут выделить существенную информацию, вопрос и данные, важные для решения задачи. 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20000"/>
              </a:lnSpc>
              <a:spcBef>
                <a:spcPts val="1001"/>
              </a:spcBef>
              <a:buClr>
                <a:srgbClr val="5fa534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Вторая и основная проблема при формировании математической функциональной грамотности: как сформулировать (переформулировать) задачу, чтобы найти тот математический аппарат, с помощью которого уже можно решить привычную математическую задачу? Оценить математические связи между событиями. Это и есть основная проблема для школьника. Кроме того, важна интерпретация результата, полученного математическими вычислениями, обратный перевод с математического языка на язык решаемой проблемной задачи.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Box 4"/>
          <p:cNvSpPr/>
          <p:nvPr/>
        </p:nvSpPr>
        <p:spPr>
          <a:xfrm>
            <a:off x="1772640" y="516240"/>
            <a:ext cx="10756440" cy="521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Недостатки в овладении метапредметными умениями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•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работать с нетрадиционным заданием, в частности, с задачей, отличной от текстовой, для которой известен способ решения;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•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работать с информацией, представленной в различных формах (текста, таблицы, диаграммы, схемы, рисунка, чертежа)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•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отбирать информацию, если задача содержит избыточную информацию; привлекать информацию, использовать личный опыт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•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задавать самостоятельно точность данных с учетом условий задачи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•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моделировать ситуацию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•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размышлять: использовать здравый смысл, перебор возможных вариантов, метод проб и ошибок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•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представлять в словесной форме обоснование решения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•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находить и удерживать все условия, необходимые для решения и его интерпретации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/>
          </p:nvPr>
        </p:nvSpPr>
        <p:spPr>
          <a:xfrm>
            <a:off x="1534680" y="567360"/>
            <a:ext cx="9519480" cy="489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92000"/>
          </a:bodyPr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Palatino Linotype"/>
              </a:rPr>
              <a:t>Особенности заданий по функциональной грамотности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226800" indent="-226800">
              <a:lnSpc>
                <a:spcPct val="120000"/>
              </a:lnSpc>
              <a:spcBef>
                <a:spcPts val="1001"/>
              </a:spcBef>
              <a:buClr>
                <a:srgbClr val="5fa534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• </a:t>
            </a: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Задача, поставленная вне предметной области и решаемая с помощью предметных заданий, например, по математике 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• </a:t>
            </a: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В каждом из заданий описываются жизненная ситуация, как правило, близкая понятная учащемуся 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• </a:t>
            </a: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Контекст заданий близок к проблемным ситуациям, возникающим в повседневной жизни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• </a:t>
            </a: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Ситуация требует осознанного выбора модели поведения 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• </a:t>
            </a: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Вопросы изложены простым, ясным языком и, как правило, немногословны 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• </a:t>
            </a: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Требуют перевода с обыденного языка на язык предметной области (математики, физики и др.) 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• </a:t>
            </a:r>
            <a:r>
              <a:rPr b="0" lang="ru-RU" sz="2000" spc="-1" strike="noStrike">
                <a:solidFill>
                  <a:srgbClr val="000000"/>
                </a:solidFill>
                <a:latin typeface="Palatino Linotype"/>
              </a:rPr>
              <a:t>Используются иллюстрации: рисунки, таблицы.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/>
          </p:nvPr>
        </p:nvSpPr>
        <p:spPr>
          <a:xfrm>
            <a:off x="1534680" y="2015640"/>
            <a:ext cx="9519480" cy="3449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>
              <a:lnSpc>
                <a:spcPct val="12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В 2019 – 2020 году в ОГЭ была включена практико-ориентированная задача, что повлекло большие затраты времени при подготовке к ОГЭ  на решение данного типа задач.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Галерея">
  <a:themeElements>
    <a:clrScheme name="Галерея">
      <a:dk1>
        <a:srgbClr val="000000"/>
      </a:dk1>
      <a:lt1>
        <a:srgbClr val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Галерея">
  <a:themeElements>
    <a:clrScheme name="Галерея">
      <a:dk1>
        <a:srgbClr val="000000"/>
      </a:dk1>
      <a:lt1>
        <a:srgbClr val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176</TotalTime>
  <Application>LibreOffice/7.5.4.2$Windows_X86_64 LibreOffice_project/36ccfdc35048b057fd9854c757a8b67ec53977b6</Application>
  <AppVersion>15.0000</AppVersion>
  <Words>767</Words>
  <Paragraphs>43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2023-08-23T11:17:46Z</dcterms:created>
  <dc:creator>Македонский</dc:creator>
  <dc:description/>
  <dc:language>ru-RU</dc:language>
  <cp:lastModifiedBy/>
  <dcterms:modified xsi:type="dcterms:W3CDTF">2023-09-06T12:14:06Z</dcterms:modified>
  <cp:revision>22</cp:revision>
  <dc:subject/>
  <dc:title>Проблемы формирования функциональной грамотности на уроках математики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Широкоэкранный</vt:lpwstr>
  </property>
  <property fmtid="{D5CDD505-2E9C-101B-9397-08002B2CF9AE}" pid="3" name="Slides">
    <vt:r8>18</vt:r8>
  </property>
</Properties>
</file>