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3" r:id="rId4"/>
    <p:sldId id="264" r:id="rId5"/>
    <p:sldId id="271" r:id="rId6"/>
    <p:sldId id="269" r:id="rId7"/>
    <p:sldId id="283" r:id="rId8"/>
    <p:sldId id="258" r:id="rId9"/>
    <p:sldId id="266" r:id="rId10"/>
    <p:sldId id="284" r:id="rId11"/>
    <p:sldId id="285" r:id="rId12"/>
    <p:sldId id="288" r:id="rId13"/>
    <p:sldId id="289" r:id="rId14"/>
    <p:sldId id="286" r:id="rId15"/>
    <p:sldId id="290" r:id="rId16"/>
    <p:sldId id="291" r:id="rId17"/>
    <p:sldId id="293" r:id="rId18"/>
    <p:sldId id="304" r:id="rId19"/>
    <p:sldId id="305" r:id="rId20"/>
    <p:sldId id="292" r:id="rId21"/>
    <p:sldId id="294" r:id="rId22"/>
    <p:sldId id="306" r:id="rId23"/>
    <p:sldId id="295" r:id="rId24"/>
    <p:sldId id="296" r:id="rId25"/>
    <p:sldId id="297" r:id="rId26"/>
    <p:sldId id="298" r:id="rId27"/>
    <p:sldId id="299" r:id="rId28"/>
    <p:sldId id="300" r:id="rId29"/>
    <p:sldId id="273" r:id="rId30"/>
    <p:sldId id="301" r:id="rId31"/>
    <p:sldId id="302" r:id="rId32"/>
    <p:sldId id="303" r:id="rId33"/>
    <p:sldId id="261" r:id="rId34"/>
    <p:sldId id="262" r:id="rId35"/>
    <p:sldId id="268" r:id="rId36"/>
    <p:sldId id="267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5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6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9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69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5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21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057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5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09.09.2021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70" y="116638"/>
            <a:ext cx="8961433" cy="2185289"/>
          </a:xfrm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Красноярский информационно-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методический центр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sz="4400" b="1" cap="none" dirty="0">
                <a:solidFill>
                  <a:prstClr val="black"/>
                </a:solidFill>
                <a:effectLst/>
                <a:latin typeface="Calibri"/>
              </a:rPr>
              <a:t>УПРАВЛЕНИЕ ВВЕДЕНИЕМ ФГОС НОО И ФГОС ООО НА ШКОЛЬНОМ УРОВНЕ</a:t>
            </a:r>
            <a:r>
              <a:rPr lang="ru-RU" sz="4800" b="1" dirty="0" smtClean="0">
                <a:effectLst/>
              </a:rPr>
              <a:t>»</a:t>
            </a:r>
            <a:endParaRPr lang="ru-RU" sz="48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561" y="4549258"/>
            <a:ext cx="8948754" cy="2120102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4900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4900" dirty="0" smtClean="0"/>
              <a:t>,</a:t>
            </a:r>
          </a:p>
          <a:p>
            <a:pPr algn="r"/>
            <a:r>
              <a:rPr lang="ru-RU" sz="4900" dirty="0" smtClean="0"/>
              <a:t>заместитель директора МКУ КИМЦ</a:t>
            </a:r>
          </a:p>
          <a:p>
            <a:pPr algn="r"/>
            <a:r>
              <a:rPr lang="en-US" sz="4900" dirty="0" smtClean="0">
                <a:hlinkClick r:id="rId2"/>
              </a:rPr>
              <a:t>Grebencova.G@kimc.ms</a:t>
            </a:r>
            <a:endParaRPr lang="en-US" sz="4900" dirty="0" smtClean="0"/>
          </a:p>
          <a:p>
            <a:pPr algn="ctr"/>
            <a:r>
              <a:rPr lang="en-US" sz="6400" dirty="0" smtClean="0"/>
              <a:t>202</a:t>
            </a:r>
            <a:r>
              <a:rPr lang="ru-RU" sz="6400" dirty="0" smtClean="0"/>
              <a:t>1г. </a:t>
            </a:r>
          </a:p>
          <a:p>
            <a:pPr algn="ctr"/>
            <a:r>
              <a:rPr lang="ru-RU" sz="6400" dirty="0" smtClean="0"/>
              <a:t>КРАСНОЯРСК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" y="1"/>
            <a:ext cx="2135289" cy="218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ФЗ №273 от 29.12. 2012 </a:t>
            </a:r>
            <a:br>
              <a:rPr lang="ru-RU" dirty="0" smtClean="0"/>
            </a:br>
            <a:r>
              <a:rPr lang="ru-RU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Статья 12. Образовательные программы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486"/>
          <a:ext cx="9144000" cy="507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60"/>
                <a:gridCol w="4535440"/>
              </a:tblGrid>
              <a:tr h="357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Примерные основные образовательные программы разрабатываются с учетом их уровня и направленности на основе федеральных государственных образовательных стандартов, если иное не установлено настоящим Федеральным законом.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 Примерные основные образовательные программы разрабатываются с учетом их уровня и направленности на основе федеральных государственных образовательных стандартов, если иное не установлено настоящим Федеральным законом.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9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9.1.Примерные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бакалавриата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и программы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специалитета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включают в себя примерную рабочую программу воспитания и примерный календарный план воспитательной работы.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ФЗ №273 от 29.12. 2012 </a:t>
            </a:r>
            <a:br>
              <a:rPr lang="ru-RU" dirty="0" smtClean="0"/>
            </a:br>
            <a:r>
              <a:rPr lang="ru-RU" dirty="0" smtClean="0"/>
              <a:t>«Об образовании в российской федерации»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550072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Статья 12. Образовательные программы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14486"/>
          <a:ext cx="9001156" cy="519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716"/>
                <a:gridCol w="4535440"/>
              </a:tblGrid>
              <a:tr h="42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Стало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Организации, осуществляющие образовательную …),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Организации, осуществляющие образовательную …), разрабатывают образовательные программы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92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В этом случае такая учебно-методическая документация </a:t>
                      </a: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разрабатывается.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НОО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5721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Общие положения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Добавлено: ФГОС </a:t>
            </a:r>
            <a:r>
              <a:rPr lang="ru-RU" sz="2400" dirty="0" smtClean="0">
                <a:solidFill>
                  <a:srgbClr val="FF0000"/>
                </a:solidFill>
              </a:rPr>
              <a:t>не применяется </a:t>
            </a:r>
            <a:r>
              <a:rPr lang="ru-RU" sz="2400" dirty="0" smtClean="0"/>
              <a:t>для обучения обучающихся </a:t>
            </a:r>
            <a:r>
              <a:rPr lang="ru-RU" sz="2400" dirty="0" smtClean="0">
                <a:solidFill>
                  <a:srgbClr val="FF0000"/>
                </a:solidFill>
              </a:rPr>
              <a:t>с ОВЗ </a:t>
            </a:r>
            <a:r>
              <a:rPr lang="ru-RU" sz="2400" dirty="0" smtClean="0"/>
              <a:t>и обучающихся с умственной отсталостью (интеллектуальными нарушениями).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Конкретизировано понятие  </a:t>
            </a:r>
            <a:r>
              <a:rPr lang="ru-RU" sz="2400" dirty="0" smtClean="0">
                <a:solidFill>
                  <a:srgbClr val="FF0000"/>
                </a:solidFill>
              </a:rPr>
              <a:t>«универсальные учебные действия»</a:t>
            </a:r>
            <a:r>
              <a:rPr lang="ru-RU" sz="2400" dirty="0" smtClean="0"/>
              <a:t> как умения овладевать учебными знаково-символическими средствами </a:t>
            </a:r>
            <a:r>
              <a:rPr lang="ru-RU" sz="2400" dirty="0" err="1" smtClean="0"/>
              <a:t>трѐх </a:t>
            </a:r>
            <a:r>
              <a:rPr lang="ru-RU" sz="2400" dirty="0" smtClean="0"/>
              <a:t>типов: универсальные учебные познавательные действия, универсальные учебные коммуникативные действия, универсальные учебные регулятивные действия.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dirty="0" smtClean="0"/>
              <a:t>Уточнено, что требования к предметным результатам формулируются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 err="1" smtClean="0">
                <a:solidFill>
                  <a:srgbClr val="FF0000"/>
                </a:solidFill>
              </a:rPr>
              <a:t>деятельностной</a:t>
            </a:r>
            <a:r>
              <a:rPr lang="ru-RU" sz="2400" dirty="0" smtClean="0">
                <a:solidFill>
                  <a:srgbClr val="FF0000"/>
                </a:solidFill>
              </a:rPr>
              <a:t> форме </a:t>
            </a:r>
            <a:r>
              <a:rPr lang="ru-RU" sz="2400" dirty="0" smtClean="0"/>
              <a:t>с усилением акцента на применение знаний и умений и учитывают особенности реализации адаптированных программ.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НОО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Общие положения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800" dirty="0" smtClean="0"/>
              <a:t>Определены сроки получения НОО: </a:t>
            </a:r>
            <a:r>
              <a:rPr lang="ru-RU" sz="2800" dirty="0" smtClean="0">
                <a:solidFill>
                  <a:srgbClr val="FF0000"/>
                </a:solidFill>
              </a:rPr>
              <a:t>не более 4 лет</a:t>
            </a:r>
            <a:r>
              <a:rPr lang="ru-RU" sz="2800" dirty="0" smtClean="0"/>
              <a:t>; для лиц, обучающимся по ИУП срок обучения может быть </a:t>
            </a:r>
            <a:r>
              <a:rPr lang="ru-RU" sz="2800" dirty="0" err="1" smtClean="0"/>
              <a:t>сокращѐн</a:t>
            </a:r>
            <a:r>
              <a:rPr lang="ru-RU" sz="2800" dirty="0" smtClean="0"/>
              <a:t>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ru-RU" sz="2800" dirty="0" smtClean="0"/>
              <a:t>Уточнено, что программы НОО могут реализовываться ОО как самостоятельно, так и с </a:t>
            </a:r>
            <a:r>
              <a:rPr lang="ru-RU" sz="2800" dirty="0" smtClean="0">
                <a:solidFill>
                  <a:srgbClr val="FF0000"/>
                </a:solidFill>
              </a:rPr>
              <a:t>помощью сетевого обучения</a:t>
            </a:r>
            <a:r>
              <a:rPr lang="ru-RU" sz="2800" dirty="0" smtClean="0"/>
              <a:t>. При этом указано, что ОО вправе применять: различные образовательные технологии, включая </a:t>
            </a:r>
            <a:r>
              <a:rPr lang="ru-RU" sz="2800" dirty="0" smtClean="0">
                <a:solidFill>
                  <a:srgbClr val="FF0000"/>
                </a:solidFill>
              </a:rPr>
              <a:t>электронное обучение, модульный принцип построения программ обучения.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168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ФГОС НОО (2009) пункт 16</a:t>
            </a:r>
          </a:p>
          <a:p>
            <a:pPr algn="ctr">
              <a:buNone/>
            </a:pPr>
            <a:r>
              <a:rPr lang="ru-RU" b="1" dirty="0" smtClean="0"/>
              <a:t>Целевой раздел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Пояснительная записка;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Планируемые результаты освоения обучающимися программы начального общего образования;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Систему оценки достижения планируемых результатов освоения программы начального общего образования.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ФГОС НОО (2021) пункт 29</a:t>
            </a:r>
          </a:p>
          <a:p>
            <a:pPr algn="ctr">
              <a:buNone/>
            </a:pPr>
            <a:r>
              <a:rPr lang="ru-RU" b="1" dirty="0" smtClean="0"/>
              <a:t>Целевой раздел (п.30)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Пояснительную записку;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Планируемые результаты освоения обучающимися программы начального общего образования;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Систему оценки достижения планируемых результатов освоения программы начального общего образования.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50966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ФГОС НОО (2009)</a:t>
            </a:r>
          </a:p>
          <a:p>
            <a:pPr algn="ctr">
              <a:buNone/>
            </a:pPr>
            <a:r>
              <a:rPr lang="ru-RU" b="1" dirty="0" smtClean="0"/>
              <a:t>Содержательный  раздел (п.16)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Программа формирования  УУД;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Программы отдельных учебных предметов, курсов внеурочной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Рабочая программа воспитания, календарный план воспитательной работы;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программу формирования экологической культуры, здорового и безопасного образа жизни;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программу коррекционной работы.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43400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/>
              <a:t>ФГОС НОО (2021) </a:t>
            </a:r>
            <a:r>
              <a:rPr lang="ru-RU" sz="2600" b="1" dirty="0" smtClean="0"/>
              <a:t>Содержательный  раздел (п.30)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Рабочие программы учебных предметов, учебных курсов ( в том числе внеурочной деятельности), учебных модулей ;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Программа формирования УУД у обучающихся;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/>
              <a:t>Рабочая программа воспитания;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основной образовательной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428736"/>
            <a:ext cx="4191000" cy="489586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ФГОС НОО (2009)</a:t>
            </a:r>
          </a:p>
          <a:p>
            <a:pPr algn="ctr">
              <a:buNone/>
            </a:pPr>
            <a:r>
              <a:rPr lang="ru-RU" b="1" dirty="0" smtClean="0"/>
              <a:t>Организационный   раздел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Учебный план;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Календарный учебный график;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Календарный план воспитательной работы;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План внеурочной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/>
              <a:t>Система условий реализации ООП НОО</a:t>
            </a:r>
            <a:endParaRPr lang="ru-RU" sz="2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521497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ФГОС НОО (2021) </a:t>
            </a:r>
            <a:r>
              <a:rPr lang="ru-RU" b="1" dirty="0" smtClean="0"/>
              <a:t>Организационный  раздел (п.31)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Учебный план;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 внеурочной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Календарный учебный график;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Календарный план воспитательной работы;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Характеристику условий реализации ООП НОО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Учебный план НОО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74128"/>
              </p:ext>
            </p:extLst>
          </p:nvPr>
        </p:nvGraphicFramePr>
        <p:xfrm>
          <a:off x="304800" y="1412776"/>
          <a:ext cx="8686800" cy="505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9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 и литературное чтение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Литературное чтение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 и литературное чтение на родном языке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Литературное чтение на родном языке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Обществознание и естествознание («окружающий мир»)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Окружающий мир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Основы религиозных культур и светской этики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Модули: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Искусство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Изобразительное искусство</a:t>
                      </a:r>
                    </a:p>
                    <a:p>
                      <a:pPr algn="l"/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4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Учебный план ООО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37556"/>
              </p:ext>
            </p:extLst>
          </p:nvPr>
        </p:nvGraphicFramePr>
        <p:xfrm>
          <a:off x="323528" y="1124744"/>
          <a:ext cx="86868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66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 и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Русский язык</a:t>
                      </a:r>
                    </a:p>
                    <a:p>
                      <a:pPr algn="l"/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 и родная 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Родной язык</a:t>
                      </a:r>
                    </a:p>
                    <a:p>
                      <a:pPr algn="l"/>
                      <a:r>
                        <a:rPr lang="ru-RU" dirty="0" smtClean="0"/>
                        <a:t>Родная литература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Иностранные языки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Иностранный язык</a:t>
                      </a:r>
                    </a:p>
                    <a:p>
                      <a:pPr algn="l"/>
                      <a:r>
                        <a:rPr lang="ru-RU" dirty="0" smtClean="0"/>
                        <a:t>Второй иностранный язык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 и 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Математика</a:t>
                      </a:r>
                    </a:p>
                    <a:p>
                      <a:pPr algn="l"/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323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Общественно- научные предметы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История</a:t>
                      </a:r>
                    </a:p>
                    <a:p>
                      <a:pPr algn="l"/>
                      <a:r>
                        <a:rPr lang="ru-RU" dirty="0" smtClean="0"/>
                        <a:t>Обществознание</a:t>
                      </a:r>
                    </a:p>
                    <a:p>
                      <a:pPr algn="l"/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161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Естественнонаучные предметы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Физика</a:t>
                      </a:r>
                    </a:p>
                    <a:p>
                      <a:pPr algn="l"/>
                      <a:r>
                        <a:rPr lang="ru-RU" dirty="0" smtClean="0"/>
                        <a:t>Химия</a:t>
                      </a:r>
                    </a:p>
                    <a:p>
                      <a:pPr algn="l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5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Учебный план ООО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771097"/>
              </p:ext>
            </p:extLst>
          </p:nvPr>
        </p:nvGraphicFramePr>
        <p:xfrm>
          <a:off x="323528" y="1268760"/>
          <a:ext cx="8686800" cy="53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66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Основы духовно-нравственной культуры России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----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Искусство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Изобразительное искусство</a:t>
                      </a:r>
                    </a:p>
                    <a:p>
                      <a:pPr algn="l"/>
                      <a:r>
                        <a:rPr lang="ru-RU" sz="2800" dirty="0" smtClean="0"/>
                        <a:t>Музыка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Технология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Технология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Физическая культура и основы безопасности</a:t>
                      </a:r>
                      <a:r>
                        <a:rPr lang="ru-RU" sz="2800" baseline="0" dirty="0" smtClean="0"/>
                        <a:t> жизнедеятельности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Физическая культура</a:t>
                      </a:r>
                    </a:p>
                    <a:p>
                      <a:pPr algn="l"/>
                      <a:r>
                        <a:rPr lang="ru-RU" sz="2800" dirty="0" smtClean="0"/>
                        <a:t>Основы безопасности жизнедеятельности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8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Первое поколение </a:t>
            </a:r>
            <a:r>
              <a:rPr lang="ru-RU" dirty="0" smtClean="0"/>
              <a:t>федеральных образовательных стандартов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1151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Были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приняты в 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2004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 году и назывались государственными образовательными стандартами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Аббревиатура ФГОС ещё не использовалась. Основной целью Стандарта 2004 года был не личностный, а </a:t>
            </a:r>
            <a:r>
              <a:rPr lang="ru-RU" b="1" dirty="0">
                <a:solidFill>
                  <a:srgbClr val="FF0000"/>
                </a:solidFill>
                <a:latin typeface="Circe"/>
              </a:rPr>
              <a:t>предметный </a:t>
            </a:r>
            <a:r>
              <a:rPr lang="ru-RU" b="1" dirty="0" smtClean="0">
                <a:solidFill>
                  <a:srgbClr val="FF0000"/>
                </a:solidFill>
                <a:latin typeface="Circe"/>
              </a:rPr>
              <a:t>результат.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Во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главу ставился набор информации, обязательной для изучения. Подробно описывалось содержание образование: темы, дидактические единицы.</a:t>
            </a:r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1637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Объем нагрузки по ФГОС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223075"/>
              </p:ext>
            </p:extLst>
          </p:nvPr>
        </p:nvGraphicFramePr>
        <p:xfrm>
          <a:off x="0" y="1285861"/>
          <a:ext cx="8991600" cy="55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200"/>
                <a:gridCol w="2997200"/>
                <a:gridCol w="2997200"/>
              </a:tblGrid>
              <a:tr h="2669983">
                <a:tc rowSpan="2"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Границы нагрузки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Количество часов за весь срок освоения ООП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73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НОО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ООО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8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Минимум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70C0"/>
                          </a:solidFill>
                        </a:rPr>
                        <a:t>2954</a:t>
                      </a:r>
                      <a:endParaRPr lang="ru-RU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5058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8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Максимум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70C0"/>
                          </a:solidFill>
                        </a:rPr>
                        <a:t>3190</a:t>
                      </a:r>
                      <a:endParaRPr lang="ru-RU" sz="4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5549</a:t>
                      </a:r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План внеурочной деятельности  НОО  (п.32.2)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84096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800" dirty="0" smtClean="0"/>
              <a:t>Определяет:</a:t>
            </a:r>
          </a:p>
          <a:p>
            <a:pPr algn="just"/>
            <a:r>
              <a:rPr lang="ru-RU" sz="4800" dirty="0" smtClean="0"/>
              <a:t>Формы организации;</a:t>
            </a:r>
          </a:p>
          <a:p>
            <a:pPr algn="just"/>
            <a:r>
              <a:rPr lang="ru-RU" sz="4800" dirty="0" smtClean="0"/>
              <a:t>Объём (</a:t>
            </a:r>
            <a:r>
              <a:rPr lang="ru-RU" sz="4800" b="1" dirty="0" smtClean="0">
                <a:solidFill>
                  <a:srgbClr val="FF0000"/>
                </a:solidFill>
              </a:rPr>
              <a:t>до 1320 </a:t>
            </a:r>
            <a:r>
              <a:rPr lang="ru-RU" sz="4800" dirty="0" smtClean="0"/>
              <a:t>академических часов за 4 года).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58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План внеурочной деятельности  ООО  (п.32.2)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84096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4800" dirty="0" smtClean="0"/>
              <a:t>Определяет:</a:t>
            </a:r>
          </a:p>
          <a:p>
            <a:pPr algn="just"/>
            <a:r>
              <a:rPr lang="ru-RU" sz="4800" dirty="0" smtClean="0"/>
              <a:t>Формы организации;</a:t>
            </a:r>
          </a:p>
          <a:p>
            <a:pPr algn="just"/>
            <a:r>
              <a:rPr lang="ru-RU" sz="4800" dirty="0" smtClean="0"/>
              <a:t>Объём (</a:t>
            </a:r>
            <a:r>
              <a:rPr lang="ru-RU" sz="4800" b="1" dirty="0" smtClean="0">
                <a:solidFill>
                  <a:srgbClr val="FF0000"/>
                </a:solidFill>
              </a:rPr>
              <a:t>до 175 0 </a:t>
            </a:r>
            <a:r>
              <a:rPr lang="ru-RU" sz="4800" dirty="0" smtClean="0"/>
              <a:t>академических часов за 5 лет).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2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календарный учебный график</a:t>
            </a:r>
            <a:br>
              <a:rPr lang="ru-RU" b="1" dirty="0" smtClean="0"/>
            </a:br>
            <a:r>
              <a:rPr lang="ru-RU" b="1" dirty="0" smtClean="0"/>
              <a:t> (п. 32.3)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20" y="1340768"/>
            <a:ext cx="8541568" cy="5331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Определяет: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Даты начала и окончания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Продолжительность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Сроки и продолжительность учебного года;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Сроки проведения промежуточной аттестации.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142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условиям реализации программы НОО (пп.33-39)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sz="3600" dirty="0" smtClean="0"/>
              <a:t>. Общесистемные:</a:t>
            </a:r>
          </a:p>
          <a:p>
            <a:pPr marL="0" indent="0" algn="just">
              <a:buNone/>
            </a:pPr>
            <a:r>
              <a:rPr lang="ru-RU" sz="3600" dirty="0" smtClean="0"/>
              <a:t>-комфортная развивающая образовательная среда.</a:t>
            </a:r>
          </a:p>
          <a:p>
            <a:pPr marL="0" indent="0" algn="just">
              <a:buNone/>
            </a:pPr>
            <a:r>
              <a:rPr lang="ru-RU" sz="3600" dirty="0" smtClean="0"/>
              <a:t>2. Материально-техническое и учебно-методическое  обеспечение.</a:t>
            </a:r>
          </a:p>
          <a:p>
            <a:pPr marL="0" indent="0" algn="just">
              <a:buNone/>
            </a:pPr>
            <a:r>
              <a:rPr lang="ru-RU" sz="3600" dirty="0" smtClean="0"/>
              <a:t>3. Психолого-педагогические и кадровые условия;</a:t>
            </a:r>
          </a:p>
          <a:p>
            <a:pPr marL="0" indent="0" algn="just">
              <a:buNone/>
            </a:pPr>
            <a:r>
              <a:rPr lang="ru-RU" sz="3600" dirty="0" smtClean="0"/>
              <a:t>4. Финансовые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354340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 fontScale="92500" lnSpcReduction="10000"/>
          </a:bodyPr>
          <a:lstStyle/>
          <a:p>
            <a:pPr marL="742950" indent="-742950" algn="just">
              <a:buAutoNum type="arabicPeriod"/>
            </a:pPr>
            <a:r>
              <a:rPr lang="ru-RU" sz="3600" b="1" dirty="0" smtClean="0">
                <a:solidFill>
                  <a:srgbClr val="FF0000"/>
                </a:solidFill>
              </a:rPr>
              <a:t>Личностные, </a:t>
            </a:r>
            <a:r>
              <a:rPr lang="ru-RU" sz="3600" dirty="0" smtClean="0"/>
              <a:t>включают:</a:t>
            </a:r>
          </a:p>
          <a:p>
            <a:pPr marL="0" indent="0" algn="just">
              <a:buNone/>
            </a:pPr>
            <a:r>
              <a:rPr lang="ru-RU" sz="3600" dirty="0" smtClean="0"/>
              <a:t>-формирование у обучающихся </a:t>
            </a:r>
            <a:r>
              <a:rPr lang="ru-RU" sz="3600" dirty="0"/>
              <a:t>основ российской </a:t>
            </a:r>
            <a:r>
              <a:rPr lang="ru-RU" sz="3600" dirty="0" smtClean="0"/>
              <a:t>гражданской идентичности;</a:t>
            </a:r>
          </a:p>
          <a:p>
            <a:pPr marL="0" indent="0" algn="just">
              <a:buNone/>
            </a:pPr>
            <a:r>
              <a:rPr lang="ru-RU" sz="3600" dirty="0" smtClean="0"/>
              <a:t>-готовности к саморазвитию;</a:t>
            </a:r>
          </a:p>
          <a:p>
            <a:pPr marL="0" indent="0" algn="just">
              <a:buNone/>
            </a:pPr>
            <a:r>
              <a:rPr lang="ru-RU" sz="3600" dirty="0" smtClean="0"/>
              <a:t>-мотивации к познанию и обучению;</a:t>
            </a:r>
          </a:p>
          <a:p>
            <a:pPr marL="0" indent="0" algn="just">
              <a:buNone/>
            </a:pPr>
            <a:r>
              <a:rPr lang="ru-RU" sz="3600" dirty="0" smtClean="0"/>
              <a:t>-ценностные установки и социально значимые качества личности;</a:t>
            </a:r>
          </a:p>
          <a:p>
            <a:pPr marL="0" indent="0" algn="just">
              <a:buNone/>
            </a:pPr>
            <a:r>
              <a:rPr lang="ru-RU" sz="3600" dirty="0" smtClean="0"/>
              <a:t>-активное участие в социально значимой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504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r>
              <a:rPr lang="ru-RU" sz="3600" dirty="0" smtClean="0"/>
              <a:t> включающие: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познавательные учебные действия (базовые логические и начальные исследовательские действия, работа с информацией);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коммуникативные действия( общение, совместная деятельность, презентации);</a:t>
            </a:r>
          </a:p>
          <a:p>
            <a:pPr marL="0" indent="0" algn="just">
              <a:buNone/>
            </a:pPr>
            <a:r>
              <a:rPr lang="ru-RU" sz="3600" dirty="0" smtClean="0"/>
              <a:t>-универсальные регулятивные действия (</a:t>
            </a:r>
            <a:r>
              <a:rPr lang="ru-RU" sz="3600" dirty="0" err="1" smtClean="0"/>
              <a:t>саморегуляция</a:t>
            </a:r>
            <a:r>
              <a:rPr lang="ru-RU" sz="3600" dirty="0" smtClean="0"/>
              <a:t> и самоконтроль).</a:t>
            </a:r>
          </a:p>
          <a:p>
            <a:pPr marL="0" indent="0" algn="just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18609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Требования к результатам освоения программы НОО (пп.40-43)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5"/>
            <a:ext cx="8686800" cy="5043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3. Предметные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4400" dirty="0" smtClean="0"/>
              <a:t>Научно-методологической основой для разработки требований к личностным, </a:t>
            </a:r>
            <a:r>
              <a:rPr lang="ru-RU" sz="4400" dirty="0" err="1" smtClean="0"/>
              <a:t>метапредметным</a:t>
            </a:r>
            <a:r>
              <a:rPr lang="ru-RU" sz="4400" dirty="0" smtClean="0"/>
              <a:t> и предметным результатам является системно-</a:t>
            </a:r>
            <a:r>
              <a:rPr lang="ru-RU" sz="4400" dirty="0" err="1" smtClean="0"/>
              <a:t>деятельностный</a:t>
            </a:r>
            <a:r>
              <a:rPr lang="ru-RU" sz="4400" dirty="0" smtClean="0"/>
              <a:t>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92705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Личностные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868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Группы личностных результатов  </a:t>
            </a:r>
            <a:r>
              <a:rPr lang="ru-RU" dirty="0" smtClean="0"/>
              <a:t>(</a:t>
            </a:r>
            <a:r>
              <a:rPr lang="ru-RU" dirty="0"/>
              <a:t>по направлениям </a:t>
            </a:r>
            <a:r>
              <a:rPr lang="ru-RU" dirty="0" smtClean="0"/>
              <a:t>воспитательной работы):</a:t>
            </a:r>
          </a:p>
          <a:p>
            <a:pPr marL="0" indent="0" algn="just">
              <a:buNone/>
            </a:pPr>
            <a:r>
              <a:rPr lang="ru-RU" dirty="0" smtClean="0"/>
              <a:t>-гражданско-патриотическое;</a:t>
            </a:r>
          </a:p>
          <a:p>
            <a:pPr marL="0" indent="0" algn="just">
              <a:buNone/>
            </a:pPr>
            <a:r>
              <a:rPr lang="ru-RU" dirty="0" smtClean="0"/>
              <a:t>-духовно-нравственное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-эстетическое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-физическое воспитание, формирование культуры здорового и эмоционального благополучия;</a:t>
            </a:r>
          </a:p>
          <a:p>
            <a:pPr marL="0" indent="0" algn="just">
              <a:buNone/>
            </a:pPr>
            <a:r>
              <a:rPr lang="ru-RU" dirty="0" smtClean="0"/>
              <a:t>-трудовое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-экологическое воспитание;</a:t>
            </a:r>
          </a:p>
          <a:p>
            <a:pPr marL="0" indent="0" algn="just">
              <a:buNone/>
            </a:pPr>
            <a:r>
              <a:rPr lang="ru-RU" dirty="0" smtClean="0"/>
              <a:t>- Ценности научного познания.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444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 В чем отличие  обновленного ФГОС Русский  язык Минпросвещения конкретизировало требования  к предметным результатам  по годам обучения Литература Иностранный  язык География Физика Математика Информатика История Химия Биология Обществозн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4"/>
            <a:ext cx="91837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Второе поколение образовательных стандарт</a:t>
            </a:r>
            <a:r>
              <a:rPr lang="ru-RU" dirty="0"/>
              <a:t>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9711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ФГОС второго поколения разрабатывались с 2009 по 2012 год и </a:t>
            </a:r>
            <a:r>
              <a:rPr lang="ru-RU" b="1" dirty="0">
                <a:solidFill>
                  <a:srgbClr val="FF0000"/>
                </a:solidFill>
              </a:rPr>
              <a:t>действуют </a:t>
            </a:r>
            <a:r>
              <a:rPr lang="ru-RU" b="1" dirty="0" smtClean="0">
                <a:solidFill>
                  <a:srgbClr val="FF0000"/>
                </a:solidFill>
              </a:rPr>
              <a:t>в настоящее время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Акцент </a:t>
            </a:r>
            <a:r>
              <a:rPr lang="ru-RU" dirty="0"/>
              <a:t>в них сделан на </a:t>
            </a:r>
            <a:r>
              <a:rPr lang="ru-RU" dirty="0">
                <a:solidFill>
                  <a:srgbClr val="FF0000"/>
                </a:solidFill>
              </a:rPr>
              <a:t>развитие универсальных учебных умений,</a:t>
            </a:r>
            <a:r>
              <a:rPr lang="ru-RU" dirty="0"/>
              <a:t> то есть способности самостоятельно добывать информацию с использованием технологий и коммуникации с людьми. Фокус сместили на личность ребёнка. Много внимания уделено проектной и внеурочной деятельности. Предполагается, что обучающиеся по федеральным государственным стандартам 2 поколения </a:t>
            </a:r>
            <a:r>
              <a:rPr lang="ru-RU" dirty="0">
                <a:solidFill>
                  <a:srgbClr val="FF0000"/>
                </a:solidFill>
              </a:rPr>
              <a:t>должны </a:t>
            </a:r>
            <a:r>
              <a:rPr lang="ru-RU" u="sng" dirty="0">
                <a:solidFill>
                  <a:srgbClr val="FF0000"/>
                </a:solidFill>
              </a:rPr>
              <a:t>любить Родину, уважать закон, быть толерантными и стремиться к здоровому </a:t>
            </a:r>
            <a:r>
              <a:rPr lang="ru-RU" u="sng" dirty="0" smtClean="0">
                <a:solidFill>
                  <a:srgbClr val="FF0000"/>
                </a:solidFill>
              </a:rPr>
              <a:t>образу жизни.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1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Детализация предметных результатов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письмо: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-осознавать цели и ситуации  письменного общения;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-списывать текст с образца;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-писать под диктовку;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-писать подробное изложение;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-создавать небольшие тексты сочинения;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-использовать словари и различные справочные материалы, включая ресурсы Интернета.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0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Детализация предметных результатов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Физическая культура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dirty="0" smtClean="0">
                <a:solidFill>
                  <a:schemeClr val="tx1"/>
                </a:solidFill>
              </a:rPr>
              <a:t> общих представлений о физической культуре и спорте, … основных физических упражнениях (гимнастических, игровых, туристических и спортивных);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-умения использовать основные гимнастические упражнения…;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-умения взаимодействовать со сверстниками в игровых заданиях и игровой деятельности 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-овладение жизненно важными навыками в плавании и гимнастике;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-умение вести наблюдение за своим физическим состоянием…;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-умение применять правила безопасности  при выполнении физических упражнений и ...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61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особенности ФГОС  ООО (2021)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5721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400" dirty="0" smtClean="0"/>
              <a:t>Общие положения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sz="3400" dirty="0"/>
              <a:t>Определено, что ОО, имеющая статус </a:t>
            </a:r>
            <a:r>
              <a:rPr lang="ru-RU" sz="3400" dirty="0">
                <a:solidFill>
                  <a:srgbClr val="FF0000"/>
                </a:solidFill>
              </a:rPr>
              <a:t>федеральной или региональной </a:t>
            </a:r>
            <a:r>
              <a:rPr lang="ru-RU" sz="3400" dirty="0"/>
              <a:t>инновационной площадки, </a:t>
            </a:r>
            <a:r>
              <a:rPr lang="ru-RU" sz="3400" dirty="0">
                <a:solidFill>
                  <a:srgbClr val="FF0000"/>
                </a:solidFill>
              </a:rPr>
              <a:t>самостоятельно разрабатывает и реализует ООП</a:t>
            </a:r>
            <a:r>
              <a:rPr lang="ru-RU" sz="3400" dirty="0"/>
              <a:t>, в том числе адаптированную, определяет достижение промежуточных результатов по годам обучения вне зависимости от последовательности достижения обучающимися результатов, </a:t>
            </a:r>
            <a:r>
              <a:rPr lang="ru-RU" sz="3400" dirty="0" err="1"/>
              <a:t>определѐнных</a:t>
            </a:r>
            <a:r>
              <a:rPr lang="ru-RU" sz="3400" dirty="0"/>
              <a:t> </a:t>
            </a:r>
            <a:r>
              <a:rPr lang="ru-RU" sz="3400" dirty="0" smtClean="0"/>
              <a:t> соответствующими </a:t>
            </a:r>
            <a:r>
              <a:rPr lang="ru-RU" sz="3400" dirty="0"/>
              <a:t>ПООП.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/>
              <a:t>-Уточнено, что </a:t>
            </a:r>
            <a:r>
              <a:rPr lang="ru-RU" sz="3400" dirty="0">
                <a:solidFill>
                  <a:srgbClr val="FF0000"/>
                </a:solidFill>
              </a:rPr>
              <a:t>требования к предметным результатам </a:t>
            </a:r>
            <a:r>
              <a:rPr lang="ru-RU" sz="3400" dirty="0"/>
              <a:t>формулируются в </a:t>
            </a:r>
            <a:r>
              <a:rPr lang="ru-RU" sz="3400" dirty="0" err="1"/>
              <a:t>деятельностной</a:t>
            </a:r>
            <a:r>
              <a:rPr lang="ru-RU" sz="3400" dirty="0"/>
              <a:t> форме с </a:t>
            </a:r>
            <a:r>
              <a:rPr lang="ru-RU" sz="3400" dirty="0">
                <a:solidFill>
                  <a:srgbClr val="FF0000"/>
                </a:solidFill>
              </a:rPr>
              <a:t>усилением акцента на применение знаний и умений и </a:t>
            </a:r>
            <a:r>
              <a:rPr lang="ru-RU" sz="3400" dirty="0"/>
              <a:t>учитывают особенности реализации адаптированных </a:t>
            </a:r>
            <a:r>
              <a:rPr lang="ru-RU" sz="3400" dirty="0" smtClean="0"/>
              <a:t>программ.</a:t>
            </a:r>
          </a:p>
          <a:p>
            <a:pPr marL="0" indent="0">
              <a:buNone/>
            </a:pPr>
            <a:r>
              <a:rPr lang="ru-RU" sz="3400" dirty="0" smtClean="0"/>
              <a:t>-определяют минимум содержания основного общего образования, изучение которого  гарантирует государство;</a:t>
            </a:r>
          </a:p>
          <a:p>
            <a:pPr marL="0" indent="0">
              <a:buNone/>
            </a:pPr>
            <a:r>
              <a:rPr lang="ru-RU" sz="3400" dirty="0"/>
              <a:t>-Определены сроки получения ООО: </a:t>
            </a:r>
            <a:r>
              <a:rPr lang="ru-RU" sz="3400" dirty="0">
                <a:solidFill>
                  <a:srgbClr val="FF0000"/>
                </a:solidFill>
              </a:rPr>
              <a:t>не более 5 лет</a:t>
            </a:r>
            <a:r>
              <a:rPr lang="ru-RU" sz="3400" dirty="0"/>
              <a:t>; не более 6 лет для обучающихся с ОВЗ по адаптированным программам.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…………………………………………………</a:t>
            </a:r>
          </a:p>
          <a:p>
            <a:pPr marL="0" indent="0">
              <a:buNone/>
            </a:pPr>
            <a:endParaRPr lang="ru-RU" sz="3400" dirty="0" smtClean="0"/>
          </a:p>
        </p:txBody>
      </p:sp>
    </p:spTree>
    <p:extLst>
      <p:ext uri="{BB962C8B-B14F-4D97-AF65-F5344CB8AC3E}">
        <p14:creationId xmlns:p14="http://schemas.microsoft.com/office/powerpoint/2010/main" val="4097282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Родной язык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8965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школах, где языком преподавания является русский, изучение родного языка осуществляется </a:t>
            </a:r>
            <a:r>
              <a:rPr lang="ru-RU" sz="2800" dirty="0">
                <a:solidFill>
                  <a:srgbClr val="FF0000"/>
                </a:solidFill>
              </a:rPr>
              <a:t>по заявлению родителей </a:t>
            </a:r>
            <a:r>
              <a:rPr lang="ru-RU" sz="2800" dirty="0"/>
              <a:t>ученика и при </a:t>
            </a:r>
            <a:r>
              <a:rPr lang="ru-RU" sz="2800" dirty="0">
                <a:solidFill>
                  <a:srgbClr val="FF0000"/>
                </a:solidFill>
              </a:rPr>
              <a:t>наличии возможности </a:t>
            </a:r>
            <a:r>
              <a:rPr lang="ru-RU" sz="2800" dirty="0"/>
              <a:t>преподавания предмета у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42151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402187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повышение </a:t>
            </a:r>
            <a:r>
              <a:rPr lang="ru-RU" sz="3200" dirty="0"/>
              <a:t>физической и умственной работоспособности, в том числе для </a:t>
            </a:r>
            <a:r>
              <a:rPr lang="ru-RU" sz="3200" dirty="0">
                <a:solidFill>
                  <a:srgbClr val="FF0000"/>
                </a:solidFill>
              </a:rPr>
              <a:t>подготовки к выполнению нормативов </a:t>
            </a:r>
            <a:r>
              <a:rPr lang="ru-RU" sz="3200" dirty="0"/>
              <a:t>физкультурно-спортивного комплекса «Готов к труду и обороне» </a:t>
            </a:r>
            <a:r>
              <a:rPr lang="ru-RU" sz="3200" dirty="0">
                <a:solidFill>
                  <a:srgbClr val="FF0000"/>
                </a:solidFill>
              </a:rPr>
              <a:t>(ГТО).</a:t>
            </a:r>
          </a:p>
        </p:txBody>
      </p:sp>
    </p:spTree>
    <p:extLst>
      <p:ext uri="{BB962C8B-B14F-4D97-AF65-F5344CB8AC3E}">
        <p14:creationId xmlns:p14="http://schemas.microsoft.com/office/powerpoint/2010/main" val="236888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Второй иностранный язык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7"/>
            <a:ext cx="868680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2022 года изучение второго иностранного языка будет осуществляться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заявлению обучающихся, родителей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4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Финансовая грамотность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Преподавание финансовой грамотности станет </a:t>
            </a:r>
            <a:r>
              <a:rPr lang="ru-RU" dirty="0" smtClean="0">
                <a:solidFill>
                  <a:srgbClr val="FF0000"/>
                </a:solidFill>
              </a:rPr>
              <a:t>обязательным </a:t>
            </a:r>
            <a:r>
              <a:rPr lang="ru-RU" dirty="0">
                <a:solidFill>
                  <a:srgbClr val="FF0000"/>
                </a:solidFill>
              </a:rPr>
              <a:t>в 1–9 </a:t>
            </a:r>
            <a:r>
              <a:rPr lang="ru-RU" dirty="0" smtClean="0">
                <a:solidFill>
                  <a:srgbClr val="FF0000"/>
                </a:solidFill>
              </a:rPr>
              <a:t>классах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элементы финансовой грамотности появятся в таких предметах, как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«Окружающий мир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с первого класса планируется формировать навыки безопасного поведения в Интернете, в том числе при совершении финансовых операций. Их также будут учить,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анализировать доходы и расходы семьи, составлять личный финансовый план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90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239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502776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Третье поколение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Федеральные государственные образовательные стандарты обновляются </a:t>
            </a:r>
            <a:r>
              <a:rPr lang="ru-RU" sz="4000" dirty="0" smtClean="0"/>
              <a:t>раз </a:t>
            </a:r>
            <a:r>
              <a:rPr lang="ru-RU" sz="4000" dirty="0"/>
              <a:t>в 10 лет</a:t>
            </a:r>
            <a:r>
              <a:rPr lang="ru-RU" sz="4000" dirty="0" smtClean="0"/>
              <a:t>.</a:t>
            </a:r>
          </a:p>
          <a:p>
            <a:pPr marL="0" indent="0" algn="just">
              <a:buNone/>
            </a:pPr>
            <a:r>
              <a:rPr lang="ru-RU" sz="4000" dirty="0" smtClean="0"/>
              <a:t> </a:t>
            </a:r>
            <a:r>
              <a:rPr lang="ru-RU" sz="4000" dirty="0"/>
              <a:t>Новые ФГОС </a:t>
            </a:r>
            <a:r>
              <a:rPr lang="ru-RU" sz="4000" dirty="0" smtClean="0"/>
              <a:t>утверждены </a:t>
            </a:r>
            <a:r>
              <a:rPr lang="ru-RU" sz="4000" dirty="0"/>
              <a:t>в </a:t>
            </a:r>
            <a:r>
              <a:rPr lang="ru-RU" sz="4000" dirty="0" smtClean="0"/>
              <a:t>2021 году. Переход </a:t>
            </a:r>
            <a:r>
              <a:rPr lang="ru-RU" sz="4000" dirty="0"/>
              <a:t>на новые ФГОС запланирован на сентябрь </a:t>
            </a:r>
            <a:r>
              <a:rPr lang="ru-RU" sz="4000" dirty="0" smtClean="0"/>
              <a:t>2022 </a:t>
            </a:r>
            <a:r>
              <a:rPr lang="ru-RU" sz="4000" dirty="0"/>
              <a:t>года.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Чем </a:t>
            </a:r>
            <a:r>
              <a:rPr lang="ru-RU" sz="4000" dirty="0"/>
              <a:t>они отличаются от предыдущих? </a:t>
            </a:r>
          </a:p>
        </p:txBody>
      </p:sp>
    </p:spTree>
    <p:extLst>
      <p:ext uri="{BB962C8B-B14F-4D97-AF65-F5344CB8AC3E}">
        <p14:creationId xmlns:p14="http://schemas.microsoft.com/office/powerpoint/2010/main" val="40128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ые ФГОС, которые будут действовать с 1 сентября 2022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10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Федеральный закон от 29.12. 2012 </a:t>
            </a:r>
            <a:br>
              <a:rPr lang="ru-RU" b="1" dirty="0" smtClean="0"/>
            </a:br>
            <a:r>
              <a:rPr lang="ru-RU" b="1" dirty="0" smtClean="0"/>
              <a:t>№273-ФЗ «Об образовании в российской федерации»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115072" cy="4868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Уровни образования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600" dirty="0" smtClean="0"/>
              <a:t>НОО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ООО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СОО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23656" cy="4724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Образовательные программы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3200" dirty="0" smtClean="0"/>
              <a:t>ООП НОО</a:t>
            </a:r>
            <a:r>
              <a:rPr lang="ru-RU" sz="2400" dirty="0" smtClean="0"/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переход с 01.09.2022 1-ые классы</a:t>
            </a:r>
            <a:r>
              <a:rPr lang="ru-RU" sz="1400" dirty="0" smtClean="0"/>
              <a:t>)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3200" dirty="0" smtClean="0"/>
              <a:t>ООП ООО </a:t>
            </a:r>
            <a:r>
              <a:rPr lang="ru-RU" sz="1400" dirty="0" smtClean="0"/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переход с  01.09. 2022 5-ые классы)</a:t>
            </a: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ООП СОО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31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10811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сроки Реализации ООП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03988"/>
              </p:ext>
            </p:extLst>
          </p:nvPr>
        </p:nvGraphicFramePr>
        <p:xfrm>
          <a:off x="304800" y="1785924"/>
          <a:ext cx="8686800" cy="4574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0715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2022-2023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2023-2024гг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2024-2025гг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2025-2026гг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2026-2027гг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58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58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5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6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7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8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9 класс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902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Реализация одновременно 2-х образовательных программ на уровне начального и основного общего образования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4759"/>
            <a:ext cx="8640959" cy="1086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правовые    </a:t>
            </a:r>
            <a:r>
              <a:rPr lang="ru-RU" sz="4800" b="1" i="1" dirty="0" smtClean="0"/>
              <a:t>основания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dirty="0" smtClean="0">
                <a:solidFill>
                  <a:srgbClr val="000000"/>
                </a:solidFill>
                <a:effectLst/>
                <a:latin typeface="PT Sans"/>
              </a:rPr>
              <a:t>Приказ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Министерства просвещения </a:t>
            </a:r>
            <a:r>
              <a:rPr lang="ru-RU" dirty="0" smtClean="0">
                <a:solidFill>
                  <a:srgbClr val="000000"/>
                </a:solidFill>
                <a:effectLst/>
                <a:latin typeface="PT Sans"/>
              </a:rPr>
              <a:t> российской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Федерации </a:t>
            </a:r>
            <a:r>
              <a:rPr lang="ru-RU" dirty="0">
                <a:solidFill>
                  <a:srgbClr val="FF0000"/>
                </a:solidFill>
                <a:effectLst/>
                <a:latin typeface="PT Sans"/>
              </a:rPr>
              <a:t>от </a:t>
            </a:r>
            <a:r>
              <a:rPr lang="ru-RU" dirty="0" smtClean="0">
                <a:solidFill>
                  <a:srgbClr val="FF0000"/>
                </a:solidFill>
                <a:effectLst/>
                <a:latin typeface="PT Sans"/>
              </a:rPr>
              <a:t>31.05.2021             № </a:t>
            </a:r>
            <a:r>
              <a:rPr lang="ru-RU" dirty="0">
                <a:solidFill>
                  <a:srgbClr val="FF0000"/>
                </a:solidFill>
                <a:effectLst/>
                <a:latin typeface="PT Sans"/>
              </a:rPr>
              <a:t>286 </a:t>
            </a: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"Об утверждении федерального государственного образовательного стандарта начального общего образования"</a:t>
            </a:r>
            <a:br>
              <a:rPr lang="ru-RU" dirty="0">
                <a:solidFill>
                  <a:srgbClr val="000000"/>
                </a:solidFill>
                <a:effectLst/>
                <a:latin typeface="PT Sans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PT Sans"/>
              </a:rPr>
              <a:t>(Зарегистрирован 05.07.2021 № 64100)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12088" cy="554461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D:\Documents and Settings\Директор\Рабочий стол\Редактор\Сборники\ФГОС НОО\фото на обложку\DSC05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37626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Правовые основания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5"/>
            <a:ext cx="8587680" cy="51151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/>
              <a:t>Приказ Министерства просвещения Российской Федерации от </a:t>
            </a:r>
            <a:r>
              <a:rPr lang="ru-RU" sz="4000" dirty="0" smtClean="0">
                <a:solidFill>
                  <a:srgbClr val="FF0000"/>
                </a:solidFill>
              </a:rPr>
              <a:t>31.05.2021 </a:t>
            </a:r>
            <a:r>
              <a:rPr lang="ru-RU" sz="4000" dirty="0">
                <a:solidFill>
                  <a:srgbClr val="FF0000"/>
                </a:solidFill>
              </a:rPr>
              <a:t>№287 </a:t>
            </a:r>
            <a:r>
              <a:rPr lang="en-US" sz="4000" dirty="0" smtClean="0"/>
              <a:t>“</a:t>
            </a:r>
            <a:r>
              <a:rPr lang="ru-RU" sz="4000" dirty="0" smtClean="0"/>
              <a:t>Об </a:t>
            </a:r>
            <a:r>
              <a:rPr lang="ru-RU" sz="4000" dirty="0"/>
              <a:t>утверждении федерального государственного образовательного стандарта основного общего </a:t>
            </a:r>
            <a:r>
              <a:rPr lang="ru-RU" sz="4000" dirty="0" smtClean="0"/>
              <a:t>образования</a:t>
            </a:r>
            <a:r>
              <a:rPr lang="en-US" sz="4000" dirty="0" smtClean="0"/>
              <a:t>”</a:t>
            </a:r>
            <a:r>
              <a:rPr lang="ru-RU" sz="4000" dirty="0" smtClean="0"/>
              <a:t>  </a:t>
            </a:r>
            <a:r>
              <a:rPr lang="en-US" sz="4000" dirty="0" smtClean="0"/>
              <a:t>    </a:t>
            </a:r>
            <a:r>
              <a:rPr lang="ru-RU" sz="4000" dirty="0" smtClean="0"/>
              <a:t>  (Зарегистрирован   05.07.</a:t>
            </a:r>
            <a:r>
              <a:rPr lang="en-US" sz="4000" dirty="0" smtClean="0"/>
              <a:t> </a:t>
            </a:r>
            <a:r>
              <a:rPr lang="ru-RU" sz="4000" dirty="0" smtClean="0"/>
              <a:t>2021 </a:t>
            </a:r>
            <a:r>
              <a:rPr lang="en-US" sz="4000" dirty="0" smtClean="0"/>
              <a:t>   </a:t>
            </a:r>
          </a:p>
          <a:p>
            <a:pPr marL="0" indent="0" algn="just">
              <a:buNone/>
            </a:pPr>
            <a:r>
              <a:rPr lang="ru-RU" sz="4000" dirty="0" smtClean="0"/>
              <a:t>№ 64101)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6774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1755</Words>
  <Application>Microsoft Office PowerPoint</Application>
  <PresentationFormat>Экран (4:3)</PresentationFormat>
  <Paragraphs>279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                                                        Красноярский информационно- методический центр    «УПРАВЛЕНИЕ ВВЕДЕНИЕМ ФГОС НОО И ФГОС ООО НА ШКОЛЬНОМ УРОВНЕ»</vt:lpstr>
      <vt:lpstr>Первое поколение федеральных образовательных стандартов</vt:lpstr>
      <vt:lpstr>Второе поколение образовательных стандартов</vt:lpstr>
      <vt:lpstr>Третье поколение ФГОС</vt:lpstr>
      <vt:lpstr>Презентация PowerPoint</vt:lpstr>
      <vt:lpstr>Федеральный закон от 29.12. 2012  №273-ФЗ «Об образовании в российской федерации»</vt:lpstr>
      <vt:lpstr>сроки Реализации ООП</vt:lpstr>
      <vt:lpstr>       правовые    основания  Приказ Министерства просвещения  российской Федерации от 31.05.2021             № 286 "Об утверждении федерального государственного образовательного стандарта начального общего образования" (Зарегистрирован 05.07.2021 № 64100)  </vt:lpstr>
      <vt:lpstr>Правовые основания</vt:lpstr>
      <vt:lpstr>ФЗ №273 от 29.12. 2012  «Об образовании в российской федерации»</vt:lpstr>
      <vt:lpstr>ФЗ №273 от 29.12. 2012  «Об образовании в российской федерации»</vt:lpstr>
      <vt:lpstr>Основные особенности ФГОС НОО (2021)</vt:lpstr>
      <vt:lpstr>Основные особенности ФГОС НОО (2021)</vt:lpstr>
      <vt:lpstr>Структура основной образовательной программы</vt:lpstr>
      <vt:lpstr>Структура основной образовательной программы</vt:lpstr>
      <vt:lpstr>Структура основной образовательной программы</vt:lpstr>
      <vt:lpstr>Учебный план НОО</vt:lpstr>
      <vt:lpstr>Учебный план ООО</vt:lpstr>
      <vt:lpstr>Учебный план ООО</vt:lpstr>
      <vt:lpstr>Объем нагрузки по ФГОС</vt:lpstr>
      <vt:lpstr>План внеурочной деятельности  НОО  (п.32.2)</vt:lpstr>
      <vt:lpstr>План внеурочной деятельности  ООО  (п.32.2)</vt:lpstr>
      <vt:lpstr>календарный учебный график  (п. 32.3)</vt:lpstr>
      <vt:lpstr>Требования к условиям реализации программы НОО (пп.33-39)</vt:lpstr>
      <vt:lpstr>Требования к результатам освоения программы НОО (пп.40-43)</vt:lpstr>
      <vt:lpstr>Требования к результатам освоения программы НОО (пп.40-43)</vt:lpstr>
      <vt:lpstr>Требования к результатам освоения программы НОО (пп.40-43)</vt:lpstr>
      <vt:lpstr>Личностные результаты</vt:lpstr>
      <vt:lpstr>Презентация PowerPoint</vt:lpstr>
      <vt:lpstr>Детализация предметных результатов</vt:lpstr>
      <vt:lpstr>Детализация предметных результатов</vt:lpstr>
      <vt:lpstr>Основные особенности ФГОС  ООО (2021)</vt:lpstr>
      <vt:lpstr>Родной язык</vt:lpstr>
      <vt:lpstr>Физическая культура</vt:lpstr>
      <vt:lpstr>Второй иностранный язык</vt:lpstr>
      <vt:lpstr>Финансовая грамотность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ВВЕДЕНИЕМ ФГОС НОО И ФГОС ООО НА ШКОЛЬНОМ УРОВНЕ</dc:title>
  <dc:creator>profnet@kimc.ms</dc:creator>
  <cp:lastModifiedBy>profnet@kimc.ms</cp:lastModifiedBy>
  <cp:revision>91</cp:revision>
  <dcterms:created xsi:type="dcterms:W3CDTF">2021-09-03T07:35:11Z</dcterms:created>
  <dcterms:modified xsi:type="dcterms:W3CDTF">2021-09-09T09:26:13Z</dcterms:modified>
</cp:coreProperties>
</file>