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54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3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57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58.xml" ContentType="application/vnd.openxmlformats-officedocument.presentationml.slide+xml"/>
  <Override PartName="/ppt/slides/slide15.xml" ContentType="application/vnd.openxmlformats-officedocument.presentationml.slide+xml"/>
  <Override PartName="/ppt/slides/slide37.xml" ContentType="application/vnd.openxmlformats-officedocument.presentationml.slide+xml"/>
  <Override PartName="/ppt/slides/slide59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7.xml" ContentType="application/vnd.openxmlformats-officedocument.presentationml.slide+xml"/>
  <Override PartName="/ppt/slides/slide3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54.xml.rels" ContentType="application/vnd.openxmlformats-package.relationships+xml"/>
  <Override PartName="/ppt/slides/_rels/slide32.xml.rels" ContentType="application/vnd.openxmlformats-package.relationships+xml"/>
  <Override PartName="/ppt/slides/_rels/slide10.xml.rels" ContentType="application/vnd.openxmlformats-package.relationships+xml"/>
  <Override PartName="/ppt/slides/_rels/slide55.xml.rels" ContentType="application/vnd.openxmlformats-package.relationships+xml"/>
  <Override PartName="/ppt/slides/_rels/slide33.xml.rels" ContentType="application/vnd.openxmlformats-package.relationships+xml"/>
  <Override PartName="/ppt/slides/_rels/slide11.xml.rels" ContentType="application/vnd.openxmlformats-package.relationships+xml"/>
  <Override PartName="/ppt/slides/_rels/slide56.xml.rels" ContentType="application/vnd.openxmlformats-package.relationships+xml"/>
  <Override PartName="/ppt/slides/_rels/slide34.xml.rels" ContentType="application/vnd.openxmlformats-package.relationships+xml"/>
  <Override PartName="/ppt/slides/_rels/slide12.xml.rels" ContentType="application/vnd.openxmlformats-package.relationships+xml"/>
  <Override PartName="/ppt/slides/_rels/slide57.xml.rels" ContentType="application/vnd.openxmlformats-package.relationships+xml"/>
  <Override PartName="/ppt/slides/_rels/slide35.xml.rels" ContentType="application/vnd.openxmlformats-package.relationships+xml"/>
  <Override PartName="/ppt/slides/_rels/slide13.xml.rels" ContentType="application/vnd.openxmlformats-package.relationships+xml"/>
  <Override PartName="/ppt/slides/_rels/slide58.xml.rels" ContentType="application/vnd.openxmlformats-package.relationships+xml"/>
  <Override PartName="/ppt/slides/_rels/slide36.xml.rels" ContentType="application/vnd.openxmlformats-package.relationships+xml"/>
  <Override PartName="/ppt/slides/_rels/slide14.xml.rels" ContentType="application/vnd.openxmlformats-package.relationships+xml"/>
  <Override PartName="/ppt/slides/_rels/slide59.xml.rels" ContentType="application/vnd.openxmlformats-package.relationships+xml"/>
  <Override PartName="/ppt/slides/_rels/slide37.xml.rels" ContentType="application/vnd.openxmlformats-package.relationships+xml"/>
  <Override PartName="/ppt/slides/_rels/slide15.xml.rels" ContentType="application/vnd.openxmlformats-package.relationships+xml"/>
  <Override PartName="/ppt/slides/_rels/slide38.xml.rels" ContentType="application/vnd.openxmlformats-package.relationships+xml"/>
  <Override PartName="/ppt/slides/_rels/slide16.xml.rels" ContentType="application/vnd.openxmlformats-package.relationships+xml"/>
  <Override PartName="/ppt/slides/_rels/slide39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42.xml.rels" ContentType="application/vnd.openxmlformats-package.relationships+xml"/>
  <Override PartName="/ppt/slides/_rels/slide20.xml.rels" ContentType="application/vnd.openxmlformats-package.relationships+xml"/>
  <Override PartName="/ppt/slides/_rels/slide43.xml.rels" ContentType="application/vnd.openxmlformats-package.relationships+xml"/>
  <Override PartName="/ppt/slides/_rels/slide21.xml.rels" ContentType="application/vnd.openxmlformats-package.relationships+xml"/>
  <Override PartName="/ppt/slides/_rels/slide44.xml.rels" ContentType="application/vnd.openxmlformats-package.relationships+xml"/>
  <Override PartName="/ppt/slides/_rels/slide22.xml.rels" ContentType="application/vnd.openxmlformats-package.relationships+xml"/>
  <Override PartName="/ppt/slides/_rels/slide45.xml.rels" ContentType="application/vnd.openxmlformats-package.relationships+xml"/>
  <Override PartName="/ppt/slides/_rels/slide23.xml.rels" ContentType="application/vnd.openxmlformats-package.relationships+xml"/>
  <Override PartName="/ppt/slides/_rels/slide46.xml.rels" ContentType="application/vnd.openxmlformats-package.relationships+xml"/>
  <Override PartName="/ppt/slides/_rels/slide24.xml.rels" ContentType="application/vnd.openxmlformats-package.relationships+xml"/>
  <Override PartName="/ppt/slides/_rels/slide47.xml.rels" ContentType="application/vnd.openxmlformats-package.relationships+xml"/>
  <Override PartName="/ppt/slides/_rels/slide25.xml.rels" ContentType="application/vnd.openxmlformats-package.relationships+xml"/>
  <Override PartName="/ppt/slides/_rels/slide48.xml.rels" ContentType="application/vnd.openxmlformats-package.relationships+xml"/>
  <Override PartName="/ppt/slides/_rels/slide26.xml.rels" ContentType="application/vnd.openxmlformats-package.relationships+xml"/>
  <Override PartName="/ppt/slides/_rels/slide4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52.xml.rels" ContentType="application/vnd.openxmlformats-package.relationships+xml"/>
  <Override PartName="/ppt/slides/_rels/slide30.xml.rels" ContentType="application/vnd.openxmlformats-package.relationships+xml"/>
  <Override PartName="/ppt/slides/_rels/slide53.xml.rels" ContentType="application/vnd.openxmlformats-package.relationships+xml"/>
  <Override PartName="/ppt/slides/_rels/slide31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_rels/slide60.xml.rels" ContentType="application/vnd.openxmlformats-package.relationships+xml"/>
  <Override PartName="/ppt/slides/slide21.xml" ContentType="application/vnd.openxmlformats-officedocument.presentationml.slide+xml"/>
  <Override PartName="/ppt/slides/slide43.xml" ContentType="application/vnd.openxmlformats-officedocument.presentationml.slide+xml"/>
  <Override PartName="/ppt/slides/slide22.xml" ContentType="application/vnd.openxmlformats-officedocument.presentationml.slide+xml"/>
  <Override PartName="/ppt/slides/slide44.xml" ContentType="application/vnd.openxmlformats-officedocument.presentationml.slide+xml"/>
  <Override PartName="/ppt/slides/slide23.xml" ContentType="application/vnd.openxmlformats-officedocument.presentationml.slide+xml"/>
  <Override PartName="/ppt/slides/slide45.xml" ContentType="application/vnd.openxmlformats-officedocument.presentationml.slide+xml"/>
  <Override PartName="/ppt/slides/slide24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47.xml" ContentType="application/vnd.openxmlformats-officedocument.presentationml.slide+xml"/>
  <Override PartName="/ppt/slides/slide26.xml" ContentType="application/vnd.openxmlformats-officedocument.presentationml.slide+xml"/>
  <Override PartName="/ppt/slides/slide48.xml" ContentType="application/vnd.openxmlformats-officedocument.presentationml.slide+xml"/>
  <Override PartName="/ppt/slides/slide27.xml" ContentType="application/vnd.openxmlformats-officedocument.presentationml.slide+xml"/>
  <Override PartName="/ppt/slides/slide4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2.xml" ContentType="application/vnd.openxmlformats-officedocument.presentationml.slide+xml"/>
  <Override PartName="/ppt/slides/slide31.xml" ContentType="application/vnd.openxmlformats-officedocument.presentationml.slide+xml"/>
  <Override PartName="/ppt/slides/slide53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media/image14.wmf" ContentType="image/x-wmf"/>
  <Override PartName="/ppt/media/image9.wmf" ContentType="image/x-wmf"/>
  <Override PartName="/ppt/media/image1.jpeg" ContentType="image/jpeg"/>
  <Override PartName="/ppt/media/image2.jpeg" ContentType="image/jpeg"/>
  <Override PartName="/ppt/media/image8.wmf" ContentType="image/x-wmf"/>
  <Override PartName="/ppt/media/image12.wmf" ContentType="image/x-wmf"/>
  <Override PartName="/ppt/media/image3.jpeg" ContentType="image/jpeg"/>
  <Override PartName="/ppt/media/image7.wmf" ContentType="image/x-wmf"/>
  <Override PartName="/ppt/media/image6.wmf" ContentType="image/x-wmf"/>
  <Override PartName="/ppt/media/image11.wmf" ContentType="image/x-wmf"/>
  <Override PartName="/ppt/media/image20.jpeg" ContentType="image/jpeg"/>
  <Override PartName="/ppt/media/image4.jpeg" ContentType="image/jpeg"/>
  <Override PartName="/ppt/media/image5.wmf" ContentType="image/x-wmf"/>
  <Override PartName="/ppt/media/image10.wmf" ContentType="image/x-wmf"/>
  <Override PartName="/ppt/media/image13.png" ContentType="image/png"/>
  <Override PartName="/ppt/media/image15.png" ContentType="image/png"/>
  <Override PartName="/ppt/media/image16.png" ContentType="image/png"/>
  <Override PartName="/ppt/media/image17.wmf" ContentType="image/x-wmf"/>
  <Override PartName="/ppt/media/image18.wmf" ContentType="image/x-wmf"/>
  <Override PartName="/ppt/media/image19.wmf" ContentType="image/x-wmf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410509-C164-4ED4-8764-36DFC543B46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FD8E9C8-947D-43E0-929F-745A91CEB72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E369C8-D0D6-4051-B3E7-E878387800E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1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9393354-965E-4DAF-8736-D9898FB43DE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05BD13C-1B02-4227-AC9D-34459C68CD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952C189-CA66-4B95-840B-A68746CA062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679C767-E21B-48EB-8D14-4A343BC7A5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28420F-E325-4500-A823-C845F79E1D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BCCCBD5-72A1-485C-8AB5-20C3235841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5FB6C73-8A16-4C59-B4F6-5501CB49050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70D99F0-F089-47EC-B877-21BA43D250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55E8B9-F485-4D49-AF65-3695E52E51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84D703-82CC-4519-BDB4-499185716CB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D2900FD-EC65-478C-AEBE-7A697D95C59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CA57706-03A2-451A-84B5-3FF37EA2AA3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3C8CBCC-8295-46E2-823B-4500171D791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1526706-B99F-418A-ADDE-D7E7CA9FED9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B97FB21-622A-4029-A4BA-D70D2124337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C6786C5-FDB9-4E5C-A248-7CF6770361A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33A2A7A-DD46-48AF-AF6E-EE5CB7A299C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04CFA99-A4D7-4761-A63B-5A8E601A690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21FACA9-84A1-49E4-A4B6-174053BA1BE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A58A50-7242-4629-996C-6DB0335B7A1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FC1B551-F116-42A4-B84A-78A10E577C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85737D7-C312-4761-8B0D-DCCC78D825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6B74D81-45C0-4ED8-BBCD-F5101F9CCC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05EC29A-AAEB-495F-A316-7734E43AE2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F6A7C60-7816-4E58-B689-6B68129C63B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D0AE178-FEA5-4B9E-B7A1-B6E34D4EDD0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800260F-FCE2-4662-BFFC-0852B1E2CBF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D4DA44E-DD05-496B-9DD4-40D271A585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6C3E6F3-7781-489C-8B46-70D45CA7BE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C20DC5E-C1B3-43BE-8BD1-79638C59A2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9D9ED09-560E-48AC-BB02-DFDEA3576B3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865C977-7AB0-43C2-8723-7360B6CC512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69E9E30-53F9-43EA-B368-E5BCF2BF5AF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E55024E-1F7A-40F5-9C52-E2B1119992B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E8EF8EF-9A98-425D-9B32-E30410113AF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91763D4-7284-4997-A10A-F70CA98F72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47B993A-F810-4A66-AE82-7A0C106625C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B36C637-4A82-41E7-AE23-1A919F88B03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8E3F872-3A63-4E75-BB5D-4B2353938F8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358344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/>
          </p:nvPr>
        </p:nvSpPr>
        <p:spPr>
          <a:xfrm>
            <a:off x="6490080" y="21607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/>
          </p:nvPr>
        </p:nvSpPr>
        <p:spPr>
          <a:xfrm>
            <a:off x="67716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/>
          </p:nvPr>
        </p:nvSpPr>
        <p:spPr>
          <a:xfrm>
            <a:off x="358344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/>
          </p:nvPr>
        </p:nvSpPr>
        <p:spPr>
          <a:xfrm>
            <a:off x="6490080" y="4187520"/>
            <a:ext cx="276768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F89FDCC-8A36-40B7-AB96-492C699513C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2AC9E7-7D9D-424D-85B3-21C3D1BD55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E7D0186-DCFD-4A6F-9A72-03457B2BE96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53FA19E-FA93-4CB7-873A-384D07F961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3880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5082120" y="41875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154378-3647-4D07-AC75-444073EE86F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082120" y="2160720"/>
            <a:ext cx="419472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77160" y="4187520"/>
            <a:ext cx="8596440" cy="185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10B482-2C5C-46BC-B254-354E7A9B21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" name="Group 6"/>
          <p:cNvGrpSpPr/>
          <p:nvPr/>
        </p:nvGrpSpPr>
        <p:grpSpPr>
          <a:xfrm>
            <a:off x="360" y="-8640"/>
            <a:ext cx="12191400" cy="6866640"/>
            <a:chOff x="360" y="-8640"/>
            <a:chExt cx="12191400" cy="6866640"/>
          </a:xfrm>
        </p:grpSpPr>
        <p:cxnSp>
          <p:nvCxnSpPr>
            <p:cNvPr id="12" name="Straight Connector 31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3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4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Isosceles Triangle 26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Isosceles Triangle 30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Isosceles Triangle 18"/>
            <p:cNvSpPr/>
            <p:nvPr/>
          </p:nvSpPr>
          <p:spPr>
            <a:xfrm rot="10800000">
              <a:off x="360" y="360"/>
              <a:ext cx="842400" cy="566568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06960" y="2404440"/>
            <a:ext cx="7766640" cy="16459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ru-RU" sz="5400" spc="-1" strike="noStrike">
                <a:solidFill>
                  <a:schemeClr val="accent1"/>
                </a:solidFill>
                <a:latin typeface="Trebuchet MS"/>
              </a:rPr>
              <a:t>Образец заголовка</a:t>
            </a:r>
            <a:endParaRPr b="0" lang="en-US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dt" idx="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rebuchet MS"/>
              </a:rPr>
              <a:t> 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ftr" idx="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FD0A815-F1E0-48D9-8FA3-BEA66F2FA8D2}" type="slidenum">
              <a:rPr b="0" lang="en-US" sz="900" spc="-1" strike="noStrike">
                <a:solidFill>
                  <a:schemeClr val="accent1"/>
                </a:solidFill>
                <a:latin typeface="Trebuchet MS"/>
              </a:rPr>
              <a:t>7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64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65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66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Образец заголовка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4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ftr" idx="5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sldNum" idx="6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237DD98-9008-4D77-B506-FDA337F72CB4}" type="slidenum">
              <a:rPr b="0" lang="en-US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16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17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18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6" name="PlaceHolder 1"/>
          <p:cNvSpPr>
            <a:spLocks noGrp="1"/>
          </p:cNvSpPr>
          <p:nvPr>
            <p:ph type="dt" idx="7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ftr" idx="8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Num" idx="9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698CF92-891D-497A-A041-4F8C3D431D21}" type="slidenum">
              <a:rPr b="0" lang="en-US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68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169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170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2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3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4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5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6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Образец заголовка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75720" y="2161080"/>
            <a:ext cx="41853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75720" y="2737080"/>
            <a:ext cx="4185360" cy="330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5088240" y="2161080"/>
            <a:ext cx="4185360" cy="57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5088240" y="2737080"/>
            <a:ext cx="4185360" cy="330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Образец текста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743040" indent="-2858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Второй уровень</a:t>
            </a: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lvl="2" marL="11430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Третий уровень</a:t>
            </a:r>
            <a:endParaRPr b="0" lang="en-US" sz="1400" spc="-1" strike="noStrike">
              <a:solidFill>
                <a:srgbClr val="404040"/>
              </a:solidFill>
              <a:latin typeface="Trebuchet MS"/>
            </a:endParaRPr>
          </a:p>
          <a:p>
            <a:pPr lvl="3" marL="16002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Четвертый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057400" indent="-22860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Пятый уровень</a:t>
            </a:r>
            <a:endParaRPr b="0" lang="en-US" sz="1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 type="dt" idx="10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 type="ftr" idx="11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8"/>
          <p:cNvSpPr>
            <a:spLocks noGrp="1"/>
          </p:cNvSpPr>
          <p:nvPr>
            <p:ph type="sldNum" idx="12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0BFCAE6-4751-44DC-88E2-E289887BA921}" type="slidenum">
              <a:rPr b="0" lang="en-US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4.wmf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442520" y="2292480"/>
            <a:ext cx="7766640" cy="2201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Августовский городской педагогический совет</a:t>
            </a:r>
            <a:br>
              <a:rPr sz="2000"/>
            </a:b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«Особенности внедрения ФОП в условиях реализации обновленных ФГОС»</a:t>
            </a:r>
            <a:br>
              <a:rPr sz="2800"/>
            </a:br>
            <a:br>
              <a:rPr sz="2800"/>
            </a:br>
            <a:br>
              <a:rPr sz="2800"/>
            </a:br>
            <a:r>
              <a:rPr b="1" lang="ru-RU" sz="2800" spc="-1" strike="noStrike">
                <a:solidFill>
                  <a:schemeClr val="accent1"/>
                </a:solidFill>
                <a:latin typeface="Trebuchet MS"/>
              </a:rPr>
              <a:t>Внедрение формирующего (критериального) оценивания на уровне основного и  среднего общего образования</a:t>
            </a:r>
            <a:br>
              <a:rPr sz="2800"/>
            </a:b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subTitle"/>
          </p:nvPr>
        </p:nvSpPr>
        <p:spPr>
          <a:xfrm>
            <a:off x="4301640" y="5074200"/>
            <a:ext cx="5189760" cy="1377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4000"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Крыщенко Инна Владимировна, учитель истории и обществознания МБОУ «Средняя школа № 64» Ленинского района г. Красноярска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Красикова Евгения Владиславна, учитель истории и обществознания МБОУ «Средняя школа №64» Ленинского района г. Красноярска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77160" y="515160"/>
            <a:ext cx="8596440" cy="939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imes New Roman"/>
              </a:rPr>
              <a:t>Целевые установки формирующего оценивания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50" name="Объект 3" descr=""/>
          <p:cNvPicPr/>
          <p:nvPr/>
        </p:nvPicPr>
        <p:blipFill>
          <a:blip r:embed="rId1"/>
          <a:stretch/>
        </p:blipFill>
        <p:spPr>
          <a:xfrm>
            <a:off x="927360" y="1545480"/>
            <a:ext cx="8346240" cy="4739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77160" y="334800"/>
            <a:ext cx="8596440" cy="1017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imes New Roman"/>
              </a:rPr>
              <a:t>Классификация методов и приемов формирующего оценивания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677160" y="1352160"/>
            <a:ext cx="9071640" cy="528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-1" strike="noStrike" u="sng">
                <a:solidFill>
                  <a:srgbClr val="404040"/>
                </a:solidFill>
                <a:uFillTx/>
                <a:latin typeface="Trebuchet MS"/>
              </a:rPr>
              <a:t>I</a:t>
            </a:r>
            <a:r>
              <a:rPr b="1" lang="ru-RU" sz="1800" spc="-1" strike="noStrike" u="sng">
                <a:solidFill>
                  <a:srgbClr val="404040"/>
                </a:solidFill>
                <a:uFillTx/>
                <a:latin typeface="Trebuchet MS"/>
              </a:rPr>
              <a:t>. По цели применения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1.1. Оценивающие результат образовательного процесса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1.2. Оценивающие метапознавательный процесс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404040"/>
                </a:solidFill>
                <a:latin typeface="Trebuchet MS"/>
              </a:rPr>
              <a:t>II</a:t>
            </a: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. </a:t>
            </a:r>
            <a:r>
              <a:rPr b="1" lang="ru-RU" sz="1800" spc="-1" strike="noStrike" u="sng">
                <a:solidFill>
                  <a:srgbClr val="404040"/>
                </a:solidFill>
                <a:uFillTx/>
                <a:latin typeface="Trebuchet MS"/>
              </a:rPr>
              <a:t>По времени проведения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2.1.    Регулярно используемые в течение образовательного процесса (урока)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2.2.    Используемые после изучения определенного блока (темы, правила и т.д.)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404040"/>
                </a:solidFill>
                <a:latin typeface="Trebuchet MS"/>
              </a:rPr>
              <a:t>III</a:t>
            </a: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. </a:t>
            </a:r>
            <a:r>
              <a:rPr b="1" lang="ru-RU" sz="1800" spc="-1" strike="noStrike" u="sng">
                <a:solidFill>
                  <a:srgbClr val="404040"/>
                </a:solidFill>
                <a:uFillTx/>
                <a:latin typeface="Trebuchet MS"/>
              </a:rPr>
              <a:t>По возможностям использования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3.1.    Универсальные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3.2.    Предметные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404040"/>
                </a:solidFill>
                <a:latin typeface="Trebuchet MS"/>
              </a:rPr>
              <a:t>IV</a:t>
            </a: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. </a:t>
            </a:r>
            <a:r>
              <a:rPr b="1" lang="ru-RU" sz="1800" spc="-1" strike="noStrike" u="sng">
                <a:solidFill>
                  <a:srgbClr val="404040"/>
                </a:solidFill>
                <a:uFillTx/>
                <a:latin typeface="Trebuchet MS"/>
              </a:rPr>
              <a:t>С точки зрения участников процесса оценивания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4.1.    Оценивание учителя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4.2.    Самооценка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4.3.    Взаимооценка учащимися (работ, ответов)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</a:rPr>
              <a:t>4.4.    Комбинированное оценивание     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1317600" y="0"/>
            <a:ext cx="7766640" cy="2664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buNone/>
            </a:pP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Trebuchet MS"/>
              </a:rPr>
              <a:t>Подготовка к уроку по теме: </a:t>
            </a:r>
            <a:br>
              <a:rPr sz="3200"/>
            </a:br>
            <a:r>
              <a:rPr b="1" lang="ru-RU" sz="3200" spc="-1" strike="noStrike">
                <a:solidFill>
                  <a:schemeClr val="accent2"/>
                </a:solidFill>
                <a:latin typeface="Trebuchet MS"/>
              </a:rPr>
              <a:t>«Политические партии как элемент институциональной подсистемы политической системы»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subTitle"/>
          </p:nvPr>
        </p:nvSpPr>
        <p:spPr>
          <a:xfrm>
            <a:off x="1506960" y="2923560"/>
            <a:ext cx="7766640" cy="3348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rebuchet MS"/>
              </a:rPr>
              <a:t>Задача: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rebuchet MS"/>
              </a:rPr>
              <a:t>Выполнение домашнего задания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844920" y="154440"/>
            <a:ext cx="8596440" cy="901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1000"/>
          </a:bodyPr>
          <a:p>
            <a:pPr indent="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imes New Roman"/>
              </a:rPr>
              <a:t>Подготовка к уроку по теме: «Политические партии как элемент институциональной подсистемы политической системы».   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Домашнее задание (вхождение в тему)</a:t>
            </a:r>
            <a:br>
              <a:rPr sz="2800"/>
            </a:b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775080" y="1661400"/>
            <a:ext cx="9089640" cy="490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1800" spc="-1" strike="noStrike" u="sng">
                <a:solidFill>
                  <a:srgbClr val="404040"/>
                </a:solidFill>
                <a:uFillTx/>
                <a:latin typeface="Trebuchet MS"/>
              </a:rPr>
              <a:t>Работа с учебным текстом по теме: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Ознакомиться с понятийным аппаратом (определение предметных (межпредметных) понятий, в том числе опорных (т.е. ранее изученных) и новых;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представить классификацию видовых признаков (если они имеются) в формате  задания № 24 в форме ЕГЭ в соответствии с родо – видовыми признаками;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обнаружить единство «старого» и «нового» знания в их взаимосвязи;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сформулировать вопросы – понятия и вопросы суждения по блокам темы;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выделить области в теме, определяющие непонимание текста или задания по теме;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317600" y="0"/>
            <a:ext cx="7766640" cy="2111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buNone/>
            </a:pPr>
            <a:br>
              <a:rPr sz="3200"/>
            </a:br>
            <a:r>
              <a:rPr b="1" lang="ru-RU" sz="3200" spc="-1" strike="noStrike">
                <a:solidFill>
                  <a:srgbClr val="000000"/>
                </a:solidFill>
                <a:latin typeface="Trebuchet MS"/>
              </a:rPr>
              <a:t>Урок №1 по теме: </a:t>
            </a:r>
            <a:br>
              <a:rPr sz="3200"/>
            </a:br>
            <a:r>
              <a:rPr b="1" lang="ru-RU" sz="2800" spc="-1" strike="noStrike">
                <a:solidFill>
                  <a:schemeClr val="accent2"/>
                </a:solidFill>
                <a:latin typeface="Trebuchet MS"/>
              </a:rPr>
              <a:t>«Политические партии как элемент институциональной подсистемы политической системы»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1506960" y="2112120"/>
            <a:ext cx="7766640" cy="4159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rebuchet MS"/>
              </a:rPr>
              <a:t>1. Работа с новым текстовым материалом на основе выполнения домашнего задания.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rebuchet MS"/>
              </a:rPr>
              <a:t>2. Проверочная самостоятельная работа.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000000"/>
                </a:solidFill>
                <a:latin typeface="Trebuchet MS"/>
              </a:rPr>
              <a:t>3.</a:t>
            </a: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 </a:t>
            </a:r>
            <a:r>
              <a:rPr b="0" lang="ru-RU" sz="3200" spc="-1" strike="noStrike">
                <a:solidFill>
                  <a:srgbClr val="000000"/>
                </a:solidFill>
                <a:latin typeface="Trebuchet MS"/>
              </a:rPr>
              <a:t>Творческая работа (</a:t>
            </a:r>
            <a:r>
              <a:rPr b="0" lang="ru-RU" sz="2600" spc="-1" strike="noStrike">
                <a:solidFill>
                  <a:srgbClr val="000000"/>
                </a:solidFill>
                <a:latin typeface="Trebuchet MS"/>
              </a:rPr>
              <a:t>на основе суммативного оценивания – первичного теста). Составление задания в формате ЕГЭ в соответствии с критериями</a:t>
            </a:r>
            <a:r>
              <a:rPr b="0" lang="ru-RU" sz="3200" spc="-1" strike="noStrike">
                <a:solidFill>
                  <a:srgbClr val="000000"/>
                </a:solidFill>
                <a:latin typeface="Trebuchet MS"/>
              </a:rPr>
              <a:t>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317600" y="579960"/>
            <a:ext cx="7766640" cy="208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rebuchet MS"/>
              </a:rPr>
              <a:t>Урок №2 по теме: </a:t>
            </a:r>
            <a:br>
              <a:rPr sz="3600"/>
            </a:br>
            <a:r>
              <a:rPr b="1" lang="ru-RU" sz="3200" spc="-1" strike="noStrike">
                <a:solidFill>
                  <a:schemeClr val="accent2"/>
                </a:solidFill>
                <a:latin typeface="Trebuchet MS"/>
              </a:rPr>
              <a:t>«Политические партии как элемент институциональной подсистемы политической системы»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1506960" y="4050720"/>
            <a:ext cx="7766640" cy="966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808080"/>
              </a:solidFill>
              <a:latin typeface="Trebuchet MS"/>
            </a:endParaRPr>
          </a:p>
        </p:txBody>
      </p:sp>
      <p:pic>
        <p:nvPicPr>
          <p:cNvPr id="261" name="Рисунок 3" descr=""/>
          <p:cNvPicPr/>
          <p:nvPr/>
        </p:nvPicPr>
        <p:blipFill>
          <a:blip r:embed="rId1"/>
          <a:stretch/>
        </p:blipFill>
        <p:spPr>
          <a:xfrm>
            <a:off x="914400" y="2665080"/>
            <a:ext cx="8359200" cy="396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77160" y="193320"/>
            <a:ext cx="8596440" cy="1967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2"/>
                </a:solidFill>
                <a:latin typeface="Trebuchet MS"/>
              </a:rPr>
              <a:t>Урок: Политические партии как элемент институциональной подсистемы политической системы</a:t>
            </a:r>
            <a:br>
              <a:rPr sz="2800"/>
            </a:br>
            <a:r>
              <a:rPr b="1" lang="ru-RU" sz="2000" spc="-1" strike="noStrike">
                <a:solidFill>
                  <a:schemeClr val="accent1"/>
                </a:solidFill>
                <a:latin typeface="Trebuchet MS"/>
              </a:rPr>
              <a:t>Индивидуальные учебные папки для работы на уроке:</a:t>
            </a:r>
            <a:br>
              <a:rPr sz="2000"/>
            </a:b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4330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лист продвижения по уроку с баллами;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лист для само и взаимооценки;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критериальный лист;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лист обратной связи;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задания к этапам урока;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тексты к домашнему заданию;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рефлексивный блок.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652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rebuchet MS"/>
              </a:rPr>
              <a:t>Дополнительные материалы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77160" y="1262160"/>
            <a:ext cx="8596440" cy="3824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1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.  </a:t>
            </a: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Заявка на успешность.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2. Экспертный лист личностных, коммуникативных и регулятивных умений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3. Входящая проверочная работа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4. Лист достижений обучающихся класса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317600" y="579960"/>
            <a:ext cx="7766640" cy="888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rebuchet MS"/>
              </a:rPr>
              <a:t>Заявка на успешность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subTitle"/>
          </p:nvPr>
        </p:nvSpPr>
        <p:spPr>
          <a:xfrm>
            <a:off x="772920" y="1584000"/>
            <a:ext cx="10006200" cy="515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8000"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Вопрос-понятие – 1 балл (ответ)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Вопрос – суждение – 2 балл (ответ)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Анализ, синтез, сравнение….. – 2 балла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Умозаключение – 3 балл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Дополнение – 1 балл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Аргументация – 3 балл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Работа со схемой (1 элемент) – 2 балла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Работа эксперта   -  3 балла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Составление вопроса к заданию – 1 балл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Аргументированная точка зрения – 2 балла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Творческая работа – 3 балла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1317600" y="579960"/>
            <a:ext cx="7766640" cy="8881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chemeClr val="accent2"/>
                </a:solidFill>
                <a:latin typeface="Trebuchet MS"/>
              </a:rPr>
              <a:t>Заявка на успешность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772920" y="1584000"/>
            <a:ext cx="10006200" cy="515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Входящая проверочная работа – 15  баллов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Выполнение заданий 2 части ЕГЭ (в соответствии с критериями):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№ </a:t>
            </a: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18 – 2 балла (1 ошибка – 1 балл)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№ </a:t>
            </a: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19 – 3 балла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№ </a:t>
            </a: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22 -  4 балла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№ </a:t>
            </a: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24 – 4 балла 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№ </a:t>
            </a:r>
            <a:r>
              <a:rPr b="0" lang="ru-RU" sz="3200" spc="-1" strike="noStrike">
                <a:solidFill>
                  <a:srgbClr val="808080"/>
                </a:solidFill>
                <a:latin typeface="Trebuchet MS"/>
              </a:rPr>
              <a:t>25 – 6 баллов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Цель формирующего оценивания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404040"/>
                </a:solidFill>
                <a:latin typeface="Trebuchet MS"/>
              </a:rPr>
              <a:t>мотивировать учащегося на дальнейшее обучение, планирование целей и путей их достижения</a:t>
            </a:r>
            <a:r>
              <a:rPr b="0" lang="ru-RU" sz="4000" spc="-1" strike="noStrike">
                <a:solidFill>
                  <a:srgbClr val="404040"/>
                </a:solidFill>
                <a:latin typeface="Trebuchet MS"/>
              </a:rPr>
              <a:t>.</a:t>
            </a:r>
            <a:endParaRPr b="0" lang="en-US" sz="4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77160" y="198720"/>
            <a:ext cx="8596440" cy="1731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accent2"/>
                </a:solidFill>
                <a:latin typeface="Trebuchet MS"/>
              </a:rPr>
              <a:t>Экспертная оценка личностных, коммуникативных, регулятивных умений      учащихся 11а,б класса </a:t>
            </a:r>
            <a:br>
              <a:rPr sz="2000"/>
            </a:br>
            <a:r>
              <a:rPr b="1" lang="ru-RU" sz="2000" spc="-1" strike="noStrike">
                <a:solidFill>
                  <a:schemeClr val="accent2"/>
                </a:solidFill>
                <a:latin typeface="Trebuchet MS"/>
              </a:rPr>
              <a:t>Дата: ______________   Тема урока: «Политические партии…..». 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271" name="Объект 3"/>
          <p:cNvGraphicFramePr/>
          <p:nvPr/>
        </p:nvGraphicFramePr>
        <p:xfrm>
          <a:off x="677160" y="1298880"/>
          <a:ext cx="9142200" cy="5558760"/>
        </p:xfrm>
        <a:graphic>
          <a:graphicData uri="http://schemas.openxmlformats.org/drawingml/2006/table">
            <a:tbl>
              <a:tblPr/>
              <a:tblGrid>
                <a:gridCol w="980280"/>
                <a:gridCol w="5169960"/>
                <a:gridCol w="2991960"/>
              </a:tblGrid>
              <a:tr h="3906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№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Критерий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Баллы (от 0 до 10)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3906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1" lang="ru-RU" sz="1100" spc="-1" strike="noStrike">
                        <a:solidFill>
                          <a:schemeClr val="lt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Организуют учебное сотрудничество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3906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1" lang="ru-RU" sz="1100" spc="-1" strike="noStrike">
                        <a:solidFill>
                          <a:schemeClr val="lt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Аргументируют собственную точку зрения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  <a:tr h="8020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1" lang="ru-RU" sz="1100" spc="-1" strike="noStrike">
                        <a:solidFill>
                          <a:schemeClr val="lt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Осознанно и произвольно строят речевое высказывание в устной форме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3906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1" lang="ru-RU" sz="1100" spc="-1" strike="noStrike">
                        <a:solidFill>
                          <a:schemeClr val="lt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Включаются в диалог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  <a:tr h="6742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1" lang="ru-RU" sz="1100" spc="-1" strike="noStrike">
                        <a:solidFill>
                          <a:schemeClr val="lt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Участвуют в коллективном обсуждении вопроса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650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1" lang="ru-RU" sz="1100" spc="-1" strike="noStrike">
                        <a:solidFill>
                          <a:schemeClr val="lt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Выполняют работу по предложенному плану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  <a:tr h="3906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1" lang="ru-RU" sz="1100" spc="-1" strike="noStrike">
                        <a:solidFill>
                          <a:schemeClr val="lt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Оформляют мысли в устной форме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6742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1" lang="ru-RU" sz="1100" spc="-1" strike="noStrike">
                        <a:solidFill>
                          <a:schemeClr val="lt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Проявляют инициативу при выполнении заданий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  <a:tr h="8020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1" lang="ru-RU" sz="1100" spc="-1" strike="noStrike">
                        <a:solidFill>
                          <a:schemeClr val="lt1"/>
                        </a:solidFill>
                        <a:latin typeface="Calibri"/>
                        <a:ea typeface="Calibri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Общая активность класса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(0-5б)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</a:tbl>
          </a:graphicData>
        </a:graphic>
      </p:graphicFrame>
      <p:sp>
        <p:nvSpPr>
          <p:cNvPr id="272" name="Rectangle 1"/>
          <p:cNvSpPr/>
          <p:nvPr/>
        </p:nvSpPr>
        <p:spPr>
          <a:xfrm>
            <a:off x="-1742760" y="-45360"/>
            <a:ext cx="15675840" cy="5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77160" y="128880"/>
            <a:ext cx="8596440" cy="1801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Лист продвижения по уроку учащегося ______________, класс __11____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Дата урока: _______________________________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Тема: Политические партии как элемент институциональной подсистемы политической системы</a:t>
            </a:r>
            <a:br>
              <a:rPr sz="1800"/>
            </a:b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Оценочный блок.</a:t>
            </a: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274" name="Объект 3"/>
          <p:cNvGraphicFramePr/>
          <p:nvPr/>
        </p:nvGraphicFramePr>
        <p:xfrm>
          <a:off x="914760" y="1663200"/>
          <a:ext cx="8121240" cy="4402440"/>
        </p:xfrm>
        <a:graphic>
          <a:graphicData uri="http://schemas.openxmlformats.org/drawingml/2006/table">
            <a:tbl>
              <a:tblPr/>
              <a:tblGrid>
                <a:gridCol w="2030040"/>
                <a:gridCol w="2030040"/>
                <a:gridCol w="2030040"/>
                <a:gridCol w="2030760"/>
              </a:tblGrid>
              <a:tr h="5500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Знания на начало урока (0-5б)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Знания на конец урока (0-5б)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Умения на начало урока (0-5б)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Умения на конец урока (0-5б)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5500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8254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Цель обучения на уроке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37556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Получилось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10052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Остались вопросы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085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indent="0">
              <a:lnSpc>
                <a:spcPct val="100000"/>
              </a:lnSpc>
              <a:buNone/>
            </a:pPr>
            <a:br>
              <a:rPr sz="3600"/>
            </a:br>
            <a:r>
              <a:rPr b="1" lang="ru-RU" sz="3600" spc="-1" strike="noStrike">
                <a:solidFill>
                  <a:srgbClr val="000000"/>
                </a:solidFill>
                <a:latin typeface="Trebuchet MS"/>
              </a:rPr>
              <a:t>Задача: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3200" spc="-1" strike="noStrike">
                <a:solidFill>
                  <a:srgbClr val="000000"/>
                </a:solidFill>
                <a:latin typeface="Trebuchet MS"/>
              </a:rPr>
              <a:t>Сформулировать индивидуальную цель обучения на уроке как планируемый результат.</a:t>
            </a:r>
            <a:endParaRPr b="0" lang="en-US" sz="3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77160" y="0"/>
            <a:ext cx="8596440" cy="1929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buNone/>
            </a:pPr>
            <a:br>
              <a:rPr sz="3600"/>
            </a:br>
            <a:r>
              <a:rPr b="1" lang="ru-RU" sz="3600" spc="-1" strike="noStrike">
                <a:solidFill>
                  <a:srgbClr val="000000"/>
                </a:solidFill>
                <a:latin typeface="Trebuchet MS"/>
              </a:rPr>
              <a:t>Цель урока: </a:t>
            </a:r>
            <a:r>
              <a:rPr b="1" lang="ru-RU" sz="3100" spc="-1" strike="noStrike">
                <a:solidFill>
                  <a:srgbClr val="000000"/>
                </a:solidFill>
                <a:latin typeface="Trebuchet MS"/>
              </a:rPr>
              <a:t>(формулируется учащимися)</a:t>
            </a:r>
            <a:endParaRPr b="0" lang="en-US" sz="31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77160" y="1764360"/>
            <a:ext cx="8596440" cy="427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Повторить и закрепить пройденный материал, научиться безошибочно составлять примеры к заданиям в формате ЕГЭ.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Научиться правильно формулировать примеры в задании №19.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Правильно формулировать аргументы в задании № 20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Уточнить алгоритм выполнения задания № 25, и т.д. 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Научиться выделять родовой признак в классификации «Политические партии»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Trebuchet MS"/>
              </a:rPr>
              <a:t>Цель урока: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000000"/>
                </a:solidFill>
                <a:latin typeface="Trebuchet MS"/>
              </a:rPr>
              <a:t>Закрепить представление о политических партиях и партийных системах посредством формирования умений через решение заданий в формате ЕГЭ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705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9000"/>
          </a:bodyPr>
          <a:p>
            <a:pPr indent="0">
              <a:lnSpc>
                <a:spcPct val="107000"/>
              </a:lnSpc>
              <a:spcAft>
                <a:spcPts val="799"/>
              </a:spcAft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Повторение (</a:t>
            </a:r>
            <a:r>
              <a:rPr b="0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первичный набор баллов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)</a:t>
            </a:r>
            <a:br>
              <a:rPr sz="3200"/>
            </a:b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82" name="Объект 4" descr=""/>
          <p:cNvPicPr/>
          <p:nvPr/>
        </p:nvPicPr>
        <p:blipFill>
          <a:blip r:embed="rId1"/>
          <a:stretch/>
        </p:blipFill>
        <p:spPr>
          <a:xfrm>
            <a:off x="167400" y="1315800"/>
            <a:ext cx="9890640" cy="545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1. Повторение (</a:t>
            </a:r>
            <a:r>
              <a:rPr b="0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первичный набор баллов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84" name="Объект 3" descr=""/>
          <p:cNvPicPr/>
          <p:nvPr/>
        </p:nvPicPr>
        <p:blipFill>
          <a:blip r:embed="rId1"/>
          <a:stretch/>
        </p:blipFill>
        <p:spPr>
          <a:xfrm>
            <a:off x="434880" y="1930320"/>
            <a:ext cx="9311040" cy="41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839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II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Повторение темы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86" name="Объект 3" descr=""/>
          <p:cNvPicPr/>
          <p:nvPr/>
        </p:nvPicPr>
        <p:blipFill>
          <a:blip r:embed="rId1"/>
          <a:stretch/>
        </p:blipFill>
        <p:spPr>
          <a:xfrm>
            <a:off x="289800" y="1561320"/>
            <a:ext cx="9690120" cy="482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89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II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Повторение (</a:t>
            </a:r>
            <a:r>
              <a:rPr b="1" lang="ru-RU" sz="20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продвижение по теме </a:t>
            </a:r>
            <a:r>
              <a:rPr b="1" lang="ru-RU" sz="3200" spc="-1" strike="noStrike">
                <a:solidFill>
                  <a:schemeClr val="accent1"/>
                </a:solidFill>
                <a:latin typeface="Times New Roman"/>
                <a:ea typeface="Calibri"/>
              </a:rPr>
              <a:t>)</a:t>
            </a:r>
            <a:endParaRPr b="0" lang="en-US" sz="32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88" name="Объект 4" descr=""/>
          <p:cNvPicPr/>
          <p:nvPr/>
        </p:nvPicPr>
        <p:blipFill>
          <a:blip r:embed="rId1"/>
          <a:stretch/>
        </p:blipFill>
        <p:spPr>
          <a:xfrm>
            <a:off x="390240" y="1627920"/>
            <a:ext cx="9533880" cy="479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6000"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III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Проверка знаний по теме «Политические партии, партийные системы»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90" name="Объект 3" descr=""/>
          <p:cNvPicPr/>
          <p:nvPr/>
        </p:nvPicPr>
        <p:blipFill>
          <a:blip r:embed="rId1"/>
          <a:stretch/>
        </p:blipFill>
        <p:spPr>
          <a:xfrm>
            <a:off x="677160" y="2228040"/>
            <a:ext cx="8722800" cy="409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Скругленный прямоугольник 6"/>
          <p:cNvSpPr/>
          <p:nvPr/>
        </p:nvSpPr>
        <p:spPr>
          <a:xfrm>
            <a:off x="1968120" y="135000"/>
            <a:ext cx="8055000" cy="1410480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cap="rnd">
            <a:solidFill>
              <a:srgbClr val="54a021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chemeClr val="lt1"/>
                </a:solidFill>
                <a:latin typeface="Trebuchet MS"/>
              </a:rPr>
              <a:t>Критериальное оценивание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Стрелка вниз 7"/>
          <p:cNvSpPr/>
          <p:nvPr/>
        </p:nvSpPr>
        <p:spPr>
          <a:xfrm>
            <a:off x="1532880" y="1818000"/>
            <a:ext cx="435240" cy="5918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cap="rnd">
            <a:solidFill>
              <a:srgbClr val="e6b91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28" name="Овал 8"/>
          <p:cNvSpPr/>
          <p:nvPr/>
        </p:nvSpPr>
        <p:spPr>
          <a:xfrm>
            <a:off x="444240" y="2682360"/>
            <a:ext cx="2800800" cy="13582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cap="rnd">
            <a:solidFill>
              <a:srgbClr val="e6b91e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lt1"/>
                </a:solidFill>
                <a:latin typeface="Trebuchet MS"/>
              </a:rPr>
              <a:t>Постоянный процесс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Стрелка вниз 9"/>
          <p:cNvSpPr/>
          <p:nvPr/>
        </p:nvSpPr>
        <p:spPr>
          <a:xfrm>
            <a:off x="5645160" y="1850040"/>
            <a:ext cx="443880" cy="6181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cap="rnd">
            <a:solidFill>
              <a:srgbClr val="e6b91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  <p:sp>
        <p:nvSpPr>
          <p:cNvPr id="230" name="Овал 11"/>
          <p:cNvSpPr/>
          <p:nvPr/>
        </p:nvSpPr>
        <p:spPr>
          <a:xfrm>
            <a:off x="4550400" y="2682360"/>
            <a:ext cx="2612160" cy="13582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cap="rnd">
            <a:solidFill>
              <a:srgbClr val="e6b91e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lt1"/>
                </a:solidFill>
                <a:latin typeface="Trebuchet MS"/>
              </a:rPr>
              <a:t>Четкие критерии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Овал 14"/>
          <p:cNvSpPr/>
          <p:nvPr/>
        </p:nvSpPr>
        <p:spPr>
          <a:xfrm>
            <a:off x="4410720" y="4066920"/>
            <a:ext cx="2912760" cy="13582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cap="rnd">
            <a:solidFill>
              <a:srgbClr val="e6b91e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rebuchet MS"/>
              </a:rPr>
              <a:t>Заранее известны участникам образовательного процесса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Овал 15"/>
          <p:cNvSpPr/>
          <p:nvPr/>
        </p:nvSpPr>
        <p:spPr>
          <a:xfrm>
            <a:off x="4561200" y="5451480"/>
            <a:ext cx="2612160" cy="13582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cap="rnd">
            <a:solidFill>
              <a:srgbClr val="e6b91e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chemeClr val="lt1"/>
                </a:solidFill>
                <a:latin typeface="Trebuchet MS"/>
              </a:rPr>
              <a:t>Могут вырабатываться совместно учителем с учениками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Овал 18"/>
          <p:cNvSpPr/>
          <p:nvPr/>
        </p:nvSpPr>
        <p:spPr>
          <a:xfrm>
            <a:off x="8627040" y="2708280"/>
            <a:ext cx="2834640" cy="13582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cap="rnd">
            <a:solidFill>
              <a:srgbClr val="e6b91e">
                <a:lumMod val="5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chemeClr val="lt1"/>
                </a:solidFill>
                <a:latin typeface="Trebuchet MS"/>
              </a:rPr>
              <a:t>Самооценка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Стрелка вниз 10"/>
          <p:cNvSpPr/>
          <p:nvPr/>
        </p:nvSpPr>
        <p:spPr>
          <a:xfrm>
            <a:off x="9579600" y="1850040"/>
            <a:ext cx="443880" cy="6181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>
              <a:lumMod val="75000"/>
            </a:schemeClr>
          </a:solidFill>
          <a:ln cap="rnd">
            <a:solidFill>
              <a:srgbClr val="e6b91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solidFill>
                <a:schemeClr val="lt1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677160" y="234000"/>
            <a:ext cx="9202320" cy="1081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III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Проверка знаний по теме «Политические партии, партийные системы»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92" name="Объект 3" descr=""/>
          <p:cNvPicPr/>
          <p:nvPr/>
        </p:nvPicPr>
        <p:blipFill>
          <a:blip r:embed="rId1"/>
          <a:stretch/>
        </p:blipFill>
        <p:spPr>
          <a:xfrm>
            <a:off x="501840" y="1572480"/>
            <a:ext cx="9478080" cy="519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77160" y="234000"/>
            <a:ext cx="8596440" cy="628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48000"/>
          </a:bodyPr>
          <a:p>
            <a:pPr indent="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Блок </a:t>
            </a:r>
            <a:r>
              <a:rPr b="1" lang="en-US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 в формате ЕГЭ. Определение уровня сформированных умений. </a:t>
            </a:r>
            <a:br>
              <a:rPr sz="2800"/>
            </a:b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94" name="Объект 3" descr=""/>
          <p:cNvPicPr/>
          <p:nvPr/>
        </p:nvPicPr>
        <p:blipFill>
          <a:blip r:embed="rId1"/>
          <a:stretch/>
        </p:blipFill>
        <p:spPr>
          <a:xfrm>
            <a:off x="145080" y="1365120"/>
            <a:ext cx="9790560" cy="529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677160" y="0"/>
            <a:ext cx="8596440" cy="1661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4000"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 в формате ЕГЭ. Определение уровня сформированных умений. </a:t>
            </a:r>
            <a:br>
              <a:rPr sz="3600"/>
            </a:b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677160" y="1815840"/>
            <a:ext cx="8596440" cy="4495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404040"/>
                </a:solidFill>
                <a:latin typeface="Trebuchet MS"/>
              </a:rPr>
              <a:t>План по теме «Политические партии»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I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. Политические партии как элемент институциональной подсистемы политической системы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II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. Характерные признаки политической партии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III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. Типология (классификация) политических партий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IV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. Функции политической партии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V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. Типы партийных систем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Trebuchet MS"/>
              </a:rPr>
              <a:t>VI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. Роль политических партий в демократическом государстве.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887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1000"/>
          </a:bodyPr>
          <a:p>
            <a:pPr indent="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 в формате ЕГЭ. Определение уровня сформированных умений. </a:t>
            </a:r>
            <a:br>
              <a:rPr sz="2800"/>
            </a:b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 </a:t>
            </a:r>
            <a:br>
              <a:rPr sz="2800"/>
            </a:b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298" name="Объект 3"/>
          <p:cNvGraphicFramePr/>
          <p:nvPr/>
        </p:nvGraphicFramePr>
        <p:xfrm>
          <a:off x="808560" y="2078280"/>
          <a:ext cx="8295480" cy="3933000"/>
        </p:xfrm>
        <a:graphic>
          <a:graphicData uri="http://schemas.openxmlformats.org/drawingml/2006/table">
            <a:tbl>
              <a:tblPr/>
              <a:tblGrid>
                <a:gridCol w="2704680"/>
                <a:gridCol w="2824560"/>
                <a:gridCol w="2765880"/>
              </a:tblGrid>
              <a:tr h="1119600">
                <a:tc>
                  <a:txBody>
                    <a:bodyPr lIns="68400" rIns="68400" tIns="0" bIns="0" anchor="t">
                      <a:noAutofit/>
                    </a:bodyPr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Мои баллы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Баллы одноклассников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Дополнение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693800">
                <a:tc>
                  <a:txBody>
                    <a:bodyPr lIns="68400" rIns="68400" tIns="0" bIns="0" anchor="t">
                      <a:noAutofit/>
                    </a:bodyPr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1119600">
                <a:tc>
                  <a:txBody>
                    <a:bodyPr lIns="68400" rIns="68400" tIns="0" bIns="0" anchor="t">
                      <a:noAutofit/>
                    </a:bodyPr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Общее кол-во баллов за работу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 lIns="68400" rIns="68400" tIns="0" bIns="0" anchor="t">
                      <a:noAutofit/>
                    </a:bodyPr>
                    <a:p>
                      <a:pPr marL="457200" algn="just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99" name="Rectangle 1"/>
          <p:cNvSpPr/>
          <p:nvPr/>
        </p:nvSpPr>
        <p:spPr>
          <a:xfrm>
            <a:off x="-1557360" y="3960"/>
            <a:ext cx="15288480" cy="73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Times New Roman"/>
              </a:rPr>
              <a:t>Взаимопроверка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Times New Roman"/>
              </a:rPr>
              <a:t>Примечание __________________________________________________________________________________________________________________________________________________________</a:t>
            </a:r>
            <a:endParaRPr b="0" lang="ru-RU" sz="1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95000" y="264960"/>
            <a:ext cx="8596440" cy="1524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000"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знаний. </a:t>
            </a:r>
            <a:br>
              <a:rPr sz="3600"/>
            </a:b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Определение уровня сформированных умений. </a:t>
            </a:r>
            <a:br>
              <a:rPr sz="3600"/>
            </a:b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01" name="Объект 7" descr=""/>
          <p:cNvPicPr/>
          <p:nvPr/>
        </p:nvPicPr>
        <p:blipFill>
          <a:blip r:embed="rId1"/>
          <a:stretch/>
        </p:blipFill>
        <p:spPr>
          <a:xfrm>
            <a:off x="513000" y="1790280"/>
            <a:ext cx="9344520" cy="449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77160" y="133920"/>
            <a:ext cx="8596440" cy="1393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866880" y="1527840"/>
            <a:ext cx="8596440" cy="4750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Задание в КИМ №18 (повторение алгоритма выполнения, критериев оценивания).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 тексте упомянуты ключевые понятия социально-гуманитарных наук. Используя обществоведческие знания: 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–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укажите не менее трёх основных признаков понятия «политическая партия» как добровольного объединения людей; 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–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объясните связь политических партий и политической социализации граждан. (Объяснение может быть дано в одном или нескольких распространённых предложениях.)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77160" y="0"/>
            <a:ext cx="8596440" cy="682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20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20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 в формате ЕГЭ. </a:t>
            </a:r>
            <a:endParaRPr b="0" lang="en-US" sz="20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05" name="Объект 3" descr=""/>
          <p:cNvPicPr/>
          <p:nvPr/>
        </p:nvPicPr>
        <p:blipFill>
          <a:blip r:embed="rId1"/>
          <a:stretch/>
        </p:blipFill>
        <p:spPr>
          <a:xfrm>
            <a:off x="677160" y="373320"/>
            <a:ext cx="9380880" cy="639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677160" y="133920"/>
            <a:ext cx="8596440" cy="1393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умений выполнения задания.</a:t>
            </a:r>
            <a:br>
              <a:rPr sz="3600"/>
            </a:b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Творческое задание (Шимохина Алина)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956880" y="1720800"/>
            <a:ext cx="8596440" cy="4750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Задание в КИМ №18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404040"/>
                </a:solidFill>
                <a:latin typeface="Times New Roman"/>
              </a:rPr>
              <a:t>В тексте упомянуты ключевые понятия социально-гуманитарных наук.</a:t>
            </a:r>
            <a:br>
              <a:rPr sz="2400"/>
            </a:br>
            <a:r>
              <a:rPr b="1" lang="ru-RU" sz="2400" spc="-1" strike="noStrike">
                <a:solidFill>
                  <a:srgbClr val="404040"/>
                </a:solidFill>
                <a:latin typeface="Times New Roman"/>
              </a:rPr>
              <a:t>Используя обществоведческие знания</a:t>
            </a:r>
            <a:br>
              <a:rPr sz="2400"/>
            </a:br>
            <a:r>
              <a:rPr b="1" lang="ru-RU" sz="2400" spc="-1" strike="noStrike">
                <a:solidFill>
                  <a:srgbClr val="404040"/>
                </a:solidFill>
                <a:latin typeface="Times New Roman"/>
              </a:rPr>
              <a:t>- укажите не менее трех основных признаков общественно-политического движения;</a:t>
            </a:r>
            <a:br>
              <a:rPr sz="2400"/>
            </a:br>
            <a:r>
              <a:rPr b="1" lang="ru-RU" sz="2400" spc="-1" strike="noStrike">
                <a:solidFill>
                  <a:srgbClr val="404040"/>
                </a:solidFill>
                <a:latin typeface="Times New Roman"/>
              </a:rPr>
              <a:t>- объясните связь между политическими партиями и молодежными организациями. (Объяснение может быть дано в одном или нескольких распространенных предложениях.)</a:t>
            </a:r>
            <a:br>
              <a:rPr sz="2400"/>
            </a:b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77160" y="115920"/>
            <a:ext cx="8596440" cy="1145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Творческое задание (Шимохина Алина)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77160" y="1378080"/>
            <a:ext cx="9110160" cy="521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Возможный ответ:</a:t>
            </a:r>
            <a:br>
              <a:rPr sz="2400"/>
            </a:b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1) - не стремится к достижению власти;</a:t>
            </a:r>
            <a:br>
              <a:rPr sz="2000"/>
            </a:b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    - имеет добровольное членство;</a:t>
            </a:r>
            <a:br>
              <a:rPr sz="2000"/>
            </a:b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    - не имеет строгой иерархии;</a:t>
            </a:r>
            <a:br>
              <a:rPr sz="2000"/>
            </a:b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    - ориентируется на выражение частных интересов той или иной группы людей;</a:t>
            </a:r>
            <a:br>
              <a:rPr sz="2000"/>
            </a:b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    - в большей мере зависит от своего лидера, его популярности, чем от чёткости программных установок;</a:t>
            </a:r>
            <a:br>
              <a:rPr sz="2000"/>
            </a:b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    - движение может создаваться на определенный срок времени</a:t>
            </a:r>
            <a:br>
              <a:rPr sz="2000"/>
            </a:b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2) Политические партии стремятся сотрудничать с молодежными организациями, так как авторитет, конкурентноспособность и стойкость политической партии зависит от пополнения рядов молодыми кадрами. Именно они готовят будущих политических лидеров, которые определяют политику партии в случае победы на выборах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77160" y="156240"/>
            <a:ext cx="8596440" cy="1237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 в формате ЕГЭ. Выработка умений. 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11" name="Объект 3" descr=""/>
          <p:cNvPicPr/>
          <p:nvPr/>
        </p:nvPicPr>
        <p:blipFill>
          <a:blip r:embed="rId1"/>
          <a:stretch/>
        </p:blipFill>
        <p:spPr>
          <a:xfrm>
            <a:off x="677160" y="2207880"/>
            <a:ext cx="8596440" cy="4136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/>
          </p:nvPr>
        </p:nvSpPr>
        <p:spPr>
          <a:xfrm>
            <a:off x="839880" y="4446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Преимущества для ученика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/>
          </p:nvPr>
        </p:nvSpPr>
        <p:spPr>
          <a:xfrm>
            <a:off x="839880" y="1715760"/>
            <a:ext cx="5157360" cy="447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Вовлечение внутрь процесса.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Повышение мотивации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Представление о целях обучения и путях их достижения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Знание критериев оценивания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6172200" y="4446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Преимущества для учителя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/>
          </p:nvPr>
        </p:nvSpPr>
        <p:spPr>
          <a:xfrm>
            <a:off x="6172200" y="1715760"/>
            <a:ext cx="5182920" cy="447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5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" charset="2"/>
              <a:buChar char="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Непрерывная обратная связь относительно достижений и недостатков учащихся позволяет правильно корректировать преподавание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77160" y="111600"/>
            <a:ext cx="8596440" cy="622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 в формате ЕГЭ. 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13" name="Объект 3" descr=""/>
          <p:cNvPicPr/>
          <p:nvPr/>
        </p:nvPicPr>
        <p:blipFill>
          <a:blip r:embed="rId1"/>
          <a:stretch/>
        </p:blipFill>
        <p:spPr>
          <a:xfrm>
            <a:off x="677160" y="734040"/>
            <a:ext cx="8176320" cy="603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77160" y="200880"/>
            <a:ext cx="8596440" cy="1192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 indent="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 в формате ЕГЭ. Формирование умений. Выработка критериев ответа 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15" name="Объект 3" descr=""/>
          <p:cNvPicPr/>
          <p:nvPr/>
        </p:nvPicPr>
        <p:blipFill>
          <a:blip r:embed="rId1"/>
          <a:stretch/>
        </p:blipFill>
        <p:spPr>
          <a:xfrm>
            <a:off x="677160" y="1030320"/>
            <a:ext cx="8131320" cy="582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77160" y="122760"/>
            <a:ext cx="8596440" cy="958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28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 в формате ЕГЭ. Групповая работа.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17" name="Объект 3" descr=""/>
          <p:cNvPicPr/>
          <p:nvPr/>
        </p:nvPicPr>
        <p:blipFill>
          <a:blip r:embed="rId1"/>
          <a:stretch/>
        </p:blipFill>
        <p:spPr>
          <a:xfrm>
            <a:off x="677160" y="2018520"/>
            <a:ext cx="9168840" cy="452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77160" y="245160"/>
            <a:ext cx="8596440" cy="1270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 в формате ЕГЭ. Формирование умений.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9269280" cy="438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marL="332640" indent="-33264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 u="sng">
                <a:solidFill>
                  <a:srgbClr val="404040"/>
                </a:solidFill>
                <a:uFillTx/>
                <a:latin typeface="Trebuchet MS"/>
              </a:rPr>
              <a:t>Задача: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	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На политической арене в стране Z конкурируют за власть три крупных партии. Права и свободы реализуются в полной мере. Законодательная власть принадлежит парламенту, а правительство возглавляет всенародно избираемы президент. Депутатские места в парламенте распределяются между политическим партиями, преодолевшими 5%-й барьер, в зависимости от количества набранных голосов. Абсолютное большинство мест в парламенте принадлежит партии, которая провозглашает равенство, заботу о правах трудящихся, реализацию принципа социального партнерства между государством, бизнесом и наёмными работниками.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 algn="just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77160" y="200880"/>
            <a:ext cx="8596440" cy="1304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IV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Закрепление знаний в формате ЕГЭ. Формирование умений.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21" name="Объект 10" descr=""/>
          <p:cNvPicPr/>
          <p:nvPr/>
        </p:nvPicPr>
        <p:blipFill>
          <a:blip r:embed="rId1"/>
          <a:stretch/>
        </p:blipFill>
        <p:spPr>
          <a:xfrm>
            <a:off x="557640" y="2255040"/>
            <a:ext cx="8809200" cy="4346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77160" y="200880"/>
            <a:ext cx="8596440" cy="1304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V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Задание №25. Разработка алгоритма.  Формирование умений. 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677160" y="1505520"/>
            <a:ext cx="8596440" cy="4689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1. Обоснуйте необходимость политического многообразия, многопартийности в демократическом обществе;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2. Какие политические партии действуют в РФ? (Назовите любые три)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3. Для каждой, из указанных в пункте 2, партий приведите по одному примеру, иллюстрирующему реализацию любой функции политической партии в жизни российского общества и государства (каждый пример должен быть развернутым; в совокупности должны быть проиллюстрированы три функции).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Задание № 25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4395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2400" spc="-1" strike="noStrike">
                <a:solidFill>
                  <a:srgbClr val="404040"/>
                </a:solidFill>
                <a:latin typeface="Trebuchet MS"/>
              </a:rPr>
              <a:t>Структура задания: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Обосновать что – то… (несколько распространенных предложений) – 2б.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-   Назвать что – то…. (просто перечислить в нужном количестве) – 1б.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-   Проиллюстрировать 3 примерами что – то… (конкретно –абстрактные примеры с показом действий) - 3б.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 algn="ctr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 </a:t>
            </a:r>
            <a:r>
              <a:rPr b="1" lang="ru-RU" sz="2400" spc="-1" strike="noStrike" u="sng">
                <a:solidFill>
                  <a:srgbClr val="404040"/>
                </a:solidFill>
                <a:uFillTx/>
                <a:latin typeface="Trebuchet MS"/>
              </a:rPr>
              <a:t>В Российской Федерации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Продвижение по ответу Задания № 25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/>
          </p:nvPr>
        </p:nvSpPr>
        <p:spPr>
          <a:xfrm>
            <a:off x="677160" y="1460880"/>
            <a:ext cx="8596440" cy="5106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1. </a:t>
            </a:r>
            <a:r>
              <a:rPr b="0" lang="ru-RU" sz="2000" spc="-1" strike="noStrike" u="sng">
                <a:solidFill>
                  <a:schemeClr val="accent5"/>
                </a:solidFill>
                <a:uFillTx/>
                <a:latin typeface="Trebuchet MS"/>
              </a:rPr>
              <a:t>Берем глаголы: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способствует, позволяет, помогает, определяет, регулирует, предотвращает, регулирует, формирует, устанавливает, содержит..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2. </a:t>
            </a:r>
            <a:r>
              <a:rPr b="0" lang="ru-RU" sz="2000" spc="-1" strike="noStrike" u="sng">
                <a:solidFill>
                  <a:srgbClr val="404040"/>
                </a:solidFill>
                <a:uFillTx/>
                <a:latin typeface="Trebuchet MS"/>
              </a:rPr>
              <a:t>Обосновываем.</a:t>
            </a: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 Обоснование многопартийности …..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000" spc="-1" strike="noStrike" u="sng">
                <a:solidFill>
                  <a:srgbClr val="ff0000"/>
                </a:solidFill>
                <a:uFillTx/>
                <a:latin typeface="Trebuchet MS"/>
              </a:rPr>
              <a:t>Обоснование многопартийности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Многопартийность в демократическом государстве </a:t>
            </a:r>
            <a:r>
              <a:rPr b="1" lang="ru-RU" sz="2000" spc="-1" strike="noStrike" u="sng">
                <a:solidFill>
                  <a:srgbClr val="c00000"/>
                </a:solidFill>
                <a:uFillTx/>
                <a:latin typeface="Trebuchet MS"/>
              </a:rPr>
              <a:t>позволяет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разным слоям населения </a:t>
            </a:r>
            <a:r>
              <a:rPr b="1" lang="ru-RU" sz="2000" spc="-1" strike="noStrike" u="sng">
                <a:solidFill>
                  <a:schemeClr val="accent5"/>
                </a:solidFill>
                <a:uFillTx/>
                <a:latin typeface="Trebuchet MS"/>
              </a:rPr>
              <a:t>выражать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 свои интересы через политические партии. Партии эти интересы </a:t>
            </a:r>
            <a:r>
              <a:rPr b="1" lang="ru-RU" sz="2000" spc="-1" strike="noStrike" u="sng">
                <a:solidFill>
                  <a:schemeClr val="accent5"/>
                </a:solidFill>
                <a:uFillTx/>
                <a:latin typeface="Trebuchet MS"/>
              </a:rPr>
              <a:t>представляют, защищают и реализовывают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в своей деятельности, в том числе, на законодательном уровне, </a:t>
            </a:r>
            <a:r>
              <a:rPr b="1" lang="ru-RU" sz="2000" spc="-1" strike="noStrike" u="sng">
                <a:solidFill>
                  <a:schemeClr val="accent5"/>
                </a:solidFill>
                <a:uFillTx/>
                <a:latin typeface="Trebuchet MS"/>
              </a:rPr>
              <a:t>способствуя </a:t>
            </a: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согласию в обществе и его стабильному развитию.   </a:t>
            </a:r>
            <a:endParaRPr b="0" lang="en-US" sz="20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Продвижение по ответу Задания № 25</a:t>
            </a:r>
            <a:br>
              <a:rPr sz="3600"/>
            </a:b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Вопрос №2.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400" spc="-1" strike="noStrike" u="sng">
                <a:solidFill>
                  <a:schemeClr val="accent5"/>
                </a:solidFill>
                <a:uFillTx/>
                <a:latin typeface="Trebuchet MS"/>
              </a:rPr>
              <a:t>Назовите 3 партии: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А) «Единая Россия»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Б) КПРФ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В) ЛДПР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Продвижение по ответу Задания № 25</a:t>
            </a:r>
            <a:br>
              <a:rPr sz="3600"/>
            </a:b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Вопрос №3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427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Как начать пример?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Гражданин Н.                                Иванов                       Фирма Ж.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Семья А.                                        Петров                       Магазин З.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Школа Х.                                       Конюхов                     Предприятие Л.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                                                                                        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Банк У.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Государство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Z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Партия М.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Движение Н.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Лидер П.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Таблица 3"/>
          <p:cNvGraphicFramePr/>
          <p:nvPr/>
        </p:nvGraphicFramePr>
        <p:xfrm>
          <a:off x="0" y="0"/>
          <a:ext cx="12113280" cy="7080480"/>
        </p:xfrm>
        <a:graphic>
          <a:graphicData uri="http://schemas.openxmlformats.org/drawingml/2006/table">
            <a:tbl>
              <a:tblPr/>
              <a:tblGrid>
                <a:gridCol w="8037720"/>
                <a:gridCol w="1296720"/>
                <a:gridCol w="1688040"/>
                <a:gridCol w="1090080"/>
              </a:tblGrid>
              <a:tr h="282600"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В результате изучения  раздел истории_____________________, я научился: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могу хорошо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могу частично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не могу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82600"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1.  Я могу назвать хронологические рамки изучаемого периода ________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739080"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2. Я могу назвать  даты  основных событий данного периода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  <a:tr h="739080"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3.  Я могу описать памятники культуры данного периода и дать их описание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739080"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4. Я могу раскрыть основные понятия данного периода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  <a:tr h="739080"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5. Я могу показать на исторической  карте все необходимые события периода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930600"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6. Я могу дать краткую характеристику жизни и деятельности исторических личностей данного периода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  <a:tr h="669960"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7.  Я могу рассказать о жизни людей  различных сословий в данный период истории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669960"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8.  Я могу объяснить причины исторических событий данного периода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  <a:tr h="669960"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9. Я могу подвести итоги данным историческим событиям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394200">
                <a:tc>
                  <a:txBody>
                    <a:bodyPr lIns="11160" rIns="11160" tIns="11160" bIns="1116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  <a:spcBef>
                          <a:spcPts val="451"/>
                        </a:spcBef>
                        <a:spcAft>
                          <a:spcPts val="451"/>
                        </a:spcAft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10. Я могу выделить последствия данных исторических событий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1160" marR="111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0" lang="ru-RU" sz="4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0" lang="ru-RU" sz="4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endParaRPr b="0" lang="ru-RU" sz="400" spc="-1" strike="noStrike">
                        <a:solidFill>
                          <a:schemeClr val="dk1"/>
                        </a:solidFill>
                        <a:latin typeface="Calibri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Как иллюстрировать примерами?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677160" y="1539000"/>
            <a:ext cx="9915840" cy="5062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1" lang="ru-RU" sz="2800" spc="-1" strike="noStrike">
                <a:solidFill>
                  <a:srgbClr val="404040"/>
                </a:solidFill>
                <a:latin typeface="Trebuchet MS"/>
              </a:rPr>
              <a:t>Иллюстрировать  - показывать – демонстрировать – Шоу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1" lang="ru-RU" sz="2800" spc="-1" strike="noStrike">
                <a:solidFill>
                  <a:srgbClr val="404040"/>
                </a:solidFill>
                <a:latin typeface="Trebuchet MS"/>
              </a:rPr>
              <a:t>Для показа (иллюстрации) используем в ответах глаголы (действие кого – либо или чего либо, что делает кто – то или что – то + результат действия, что в итоге стало?)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2800" spc="-1" strike="noStrike">
                <a:solidFill>
                  <a:srgbClr val="404040"/>
                </a:solidFill>
                <a:latin typeface="Trebuchet MS"/>
              </a:rPr>
              <a:t>Примеры иллюстрации: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1" lang="ru-RU" sz="2800" spc="-1" strike="noStrike">
                <a:solidFill>
                  <a:srgbClr val="404040"/>
                </a:solidFill>
                <a:latin typeface="Trebuchet MS"/>
              </a:rPr>
              <a:t>Фирма К. закупила новейшее оборудование, что позволило ей повысить качество выпускаемой продукции и смогла конкурировать на рынке.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77160" y="167400"/>
            <a:ext cx="8596440" cy="1287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Задание. </a:t>
            </a:r>
            <a:br>
              <a:rPr sz="3600"/>
            </a:b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Доработайте пример…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0" lang="ru-RU" sz="3200" spc="-1" strike="noStrike">
                <a:solidFill>
                  <a:srgbClr val="ff0000"/>
                </a:solidFill>
                <a:latin typeface="Trebuchet MS"/>
              </a:rPr>
              <a:t>В семье Н. родители с детьми обсуждают вопросы семейного бюджета и ….</a:t>
            </a:r>
            <a:endParaRPr b="0" lang="en-US" sz="32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0" lang="ru-RU" sz="3200" spc="-1" strike="noStrike">
                <a:solidFill>
                  <a:srgbClr val="ff0000"/>
                </a:solidFill>
                <a:latin typeface="Trebuchet MS"/>
              </a:rPr>
              <a:t>В стране В.  была проведена реформа политической системы и установлены </a:t>
            </a:r>
            <a:endParaRPr b="0" lang="en-US" sz="32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0" lang="ru-RU" sz="3200" spc="-1" strike="noStrike">
                <a:solidFill>
                  <a:srgbClr val="ff0000"/>
                </a:solidFill>
                <a:latin typeface="Trebuchet MS"/>
              </a:rPr>
              <a:t>Школы города М. оснащают скоростным интернетом в рамках проведения политики….. </a:t>
            </a:r>
            <a:endParaRPr b="0" lang="en-US" sz="3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77160" y="111600"/>
            <a:ext cx="8596440" cy="1047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Иллюстрации функций разных социальных институтов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/>
          </p:nvPr>
        </p:nvSpPr>
        <p:spPr>
          <a:xfrm>
            <a:off x="677160" y="1248840"/>
            <a:ext cx="8596440" cy="5407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AutoNum type="arabicPeriod"/>
            </a:pPr>
            <a:r>
              <a:rPr b="1" lang="ru-RU" sz="1800" spc="-1" strike="noStrike">
                <a:solidFill>
                  <a:srgbClr val="ff0000"/>
                </a:solidFill>
                <a:latin typeface="Trebuchet MS"/>
              </a:rPr>
              <a:t>Берем базовые функции любого социального института: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Наиболее полное удовлетворение потребностей людей (политическая власть и управление)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Организационная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Коммуникативная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Нормативная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Регулятивная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Познавательная (получение знаний)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Воспитательная (формирование системы ценностей)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Социализирующая (приобщение к жизни в обществе)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Мировоззренческая (формирование системы взглядов на мир)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Культурологическая (приобщение к достижениям культуры)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77160" y="0"/>
            <a:ext cx="8596440" cy="115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Примеры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77160" y="1382760"/>
            <a:ext cx="8596440" cy="5151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>
                <a:solidFill>
                  <a:srgbClr val="ff0000"/>
                </a:solidFill>
                <a:latin typeface="Trebuchet MS"/>
              </a:rPr>
              <a:t>Организационная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Партия ЛДПР организовала своих сторонников для проведения мирного митинга на площади Революции г. Л. В честь 1 Мая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  <a:tabLst>
                <a:tab algn="l" pos="0"/>
              </a:tabLst>
            </a:pPr>
            <a:r>
              <a:rPr b="1" lang="ru-RU" sz="1800" spc="-1" strike="noStrike">
                <a:solidFill>
                  <a:srgbClr val="ff0000"/>
                </a:solidFill>
                <a:latin typeface="Trebuchet MS"/>
              </a:rPr>
              <a:t>Регулятивная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Члены партии КПРФ осуществляют взаимодействие с гражданами России на основе норм которые содержаться в Уставе партии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  <a:tabLst>
                <a:tab algn="l" pos="0"/>
              </a:tabLst>
            </a:pPr>
            <a:r>
              <a:rPr b="1" lang="ru-RU" sz="1800" spc="-1" strike="noStrike">
                <a:solidFill>
                  <a:srgbClr val="ff0000"/>
                </a:solidFill>
                <a:latin typeface="Trebuchet MS"/>
              </a:rPr>
              <a:t>Социализирующая 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Представители партии «Единая Россия» проводят в области </a:t>
            </a:r>
            <a:r>
              <a:rPr b="0" lang="en-US" sz="1800" spc="-1" strike="noStrike">
                <a:solidFill>
                  <a:srgbClr val="404040"/>
                </a:solidFill>
                <a:latin typeface="Trebuchet MS"/>
              </a:rPr>
              <a:t>Z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 лекции для граждан по вопросам политики, что способствует приобщению граждан к политической жизни.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  <a:tabLst>
                <a:tab algn="l" pos="0"/>
              </a:tabLst>
            </a:pPr>
            <a:r>
              <a:rPr b="1" lang="ru-RU" sz="1800" spc="-1" strike="noStrike">
                <a:solidFill>
                  <a:srgbClr val="ff0000"/>
                </a:solidFill>
                <a:latin typeface="Trebuchet MS"/>
              </a:rPr>
              <a:t>Организационная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Партия ЛДПР организовала для своих….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  <a:tabLst>
                <a:tab algn="l" pos="0"/>
              </a:tabLst>
            </a:pPr>
            <a:r>
              <a:rPr b="1" lang="ru-RU" sz="1800" spc="-1" strike="noStrike">
                <a:solidFill>
                  <a:srgbClr val="ff0000"/>
                </a:solidFill>
                <a:latin typeface="Trebuchet MS"/>
              </a:rPr>
              <a:t>Регулятивная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-"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Члены партии КПРФ …….</a:t>
            </a: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VI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Подведение итогов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404040"/>
                </a:solidFill>
                <a:latin typeface="Trebuchet MS"/>
              </a:rPr>
              <a:t>Задача:</a:t>
            </a:r>
            <a:endParaRPr b="0" lang="en-US" sz="32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  <a:tabLst>
                <a:tab algn="l" pos="0"/>
              </a:tabLst>
            </a:pPr>
            <a:r>
              <a:rPr b="0" lang="ru-RU" sz="3200" spc="-1" strike="noStrike">
                <a:solidFill>
                  <a:srgbClr val="404040"/>
                </a:solidFill>
                <a:latin typeface="Trebuchet MS"/>
              </a:rPr>
              <a:t>Заполнить листы обратной связи</a:t>
            </a:r>
            <a:endParaRPr b="0" lang="en-US" sz="3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77160" y="128880"/>
            <a:ext cx="8596440" cy="1335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Лист обратной связи №1  </a:t>
            </a:r>
            <a:br>
              <a:rPr sz="2400"/>
            </a:br>
            <a:r>
              <a:rPr b="1" lang="ru-RU" sz="2400" spc="-1" strike="noStrike">
                <a:solidFill>
                  <a:schemeClr val="accent1"/>
                </a:solidFill>
                <a:latin typeface="Times New Roman"/>
                <a:ea typeface="Calibri"/>
              </a:rPr>
              <a:t>ФИ учащегося ____________, класс 11 ___</a:t>
            </a:r>
            <a:br>
              <a:rPr sz="2400"/>
            </a:br>
            <a:r>
              <a:rPr b="1" lang="ru-RU" sz="24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изучения: Политическая сфера.  </a:t>
            </a:r>
            <a:br>
              <a:rPr sz="2400"/>
            </a:br>
            <a:endParaRPr b="0" lang="en-US" sz="24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343" name="Объект 3"/>
          <p:cNvGraphicFramePr/>
          <p:nvPr/>
        </p:nvGraphicFramePr>
        <p:xfrm>
          <a:off x="218880" y="1596960"/>
          <a:ext cx="10109520" cy="4739040"/>
        </p:xfrm>
        <a:graphic>
          <a:graphicData uri="http://schemas.openxmlformats.org/drawingml/2006/table">
            <a:tbl>
              <a:tblPr/>
              <a:tblGrid>
                <a:gridCol w="959760"/>
                <a:gridCol w="1113480"/>
                <a:gridCol w="1371600"/>
                <a:gridCol w="1123920"/>
                <a:gridCol w="1123920"/>
                <a:gridCol w="938160"/>
                <a:gridCol w="1302480"/>
                <a:gridCol w="1302480"/>
                <a:gridCol w="872280"/>
              </a:tblGrid>
              <a:tr h="397440">
                <a:tc rowSpan="2"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Тема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    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Баллы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(0-5б)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7">
                  <a:txBody>
                    <a:bodyPr lIns="52560" rIns="5256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Умения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9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9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27514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 составлять вопросы –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и определять понятия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 составлять и отвечать на вопросы суждения, выбирать верные суждения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аргументировать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 преобразовывать информацию в различные структурно -знаковые символы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 применять алгоритм  при решении заданий 2 части КИМа    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 моделировать примеры в рамках задания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 осуществлять логические операции (сравнивать, классифицировать, обобщать,  аргументировать…)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2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 выделять главные смысловые аспекты  конкретной темы  и формулировать вопросы  к ним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1590120"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Политические партии и партийные системы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н/у –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к/у  -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н/у –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к/у  -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н/у –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к/у  -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н/у –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к/у  -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н/у –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к/у  -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н/у –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к/у  -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н/у –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к/у  -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52560" rIns="5256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н/у –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к/у  -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52560" marR="5256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  <p:sp>
        <p:nvSpPr>
          <p:cNvPr id="344" name="Прямоугольник 4"/>
          <p:cNvSpPr/>
          <p:nvPr/>
        </p:nvSpPr>
        <p:spPr>
          <a:xfrm>
            <a:off x="2786040" y="99075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5" name="Прямоугольник 5"/>
          <p:cNvSpPr/>
          <p:nvPr/>
        </p:nvSpPr>
        <p:spPr>
          <a:xfrm>
            <a:off x="2782800" y="100677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6" name="Прямоугольник 6"/>
          <p:cNvSpPr/>
          <p:nvPr/>
        </p:nvSpPr>
        <p:spPr>
          <a:xfrm>
            <a:off x="3652920" y="99075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7" name="Прямоугольник 7"/>
          <p:cNvSpPr/>
          <p:nvPr/>
        </p:nvSpPr>
        <p:spPr>
          <a:xfrm>
            <a:off x="3649680" y="100677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8" name="Прямоугольник 8"/>
          <p:cNvSpPr/>
          <p:nvPr/>
        </p:nvSpPr>
        <p:spPr>
          <a:xfrm>
            <a:off x="5030640" y="99075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9" name="Прямоугольник 9"/>
          <p:cNvSpPr/>
          <p:nvPr/>
        </p:nvSpPr>
        <p:spPr>
          <a:xfrm>
            <a:off x="5027760" y="100677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0" name="Прямоугольник 10"/>
          <p:cNvSpPr/>
          <p:nvPr/>
        </p:nvSpPr>
        <p:spPr>
          <a:xfrm>
            <a:off x="6273720" y="99075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1" name="Прямоугольник 11"/>
          <p:cNvSpPr/>
          <p:nvPr/>
        </p:nvSpPr>
        <p:spPr>
          <a:xfrm>
            <a:off x="6270480" y="100677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2" name="Прямоугольник 12"/>
          <p:cNvSpPr/>
          <p:nvPr/>
        </p:nvSpPr>
        <p:spPr>
          <a:xfrm>
            <a:off x="7510320" y="99075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3" name="Прямоугольник 13"/>
          <p:cNvSpPr/>
          <p:nvPr/>
        </p:nvSpPr>
        <p:spPr>
          <a:xfrm>
            <a:off x="7516800" y="100677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4" name="Прямоугольник 14"/>
          <p:cNvSpPr/>
          <p:nvPr/>
        </p:nvSpPr>
        <p:spPr>
          <a:xfrm>
            <a:off x="8348760" y="99075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5" name="Прямоугольник 15"/>
          <p:cNvSpPr/>
          <p:nvPr/>
        </p:nvSpPr>
        <p:spPr>
          <a:xfrm>
            <a:off x="8345520" y="100677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6" name="Прямоугольник 16"/>
          <p:cNvSpPr/>
          <p:nvPr/>
        </p:nvSpPr>
        <p:spPr>
          <a:xfrm>
            <a:off x="9390240" y="99075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7" name="Прямоугольник 17"/>
          <p:cNvSpPr/>
          <p:nvPr/>
        </p:nvSpPr>
        <p:spPr>
          <a:xfrm>
            <a:off x="9387000" y="100677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8" name="Прямоугольник 18"/>
          <p:cNvSpPr/>
          <p:nvPr/>
        </p:nvSpPr>
        <p:spPr>
          <a:xfrm>
            <a:off x="10834560" y="99075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9" name="Прямоугольник 19"/>
          <p:cNvSpPr/>
          <p:nvPr/>
        </p:nvSpPr>
        <p:spPr>
          <a:xfrm>
            <a:off x="10831680" y="10067760"/>
            <a:ext cx="240840" cy="156960"/>
          </a:xfrm>
          <a:prstGeom prst="rect">
            <a:avLst/>
          </a:prstGeom>
          <a:solidFill>
            <a:srgbClr val="ffffff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77160" y="167400"/>
            <a:ext cx="8596440" cy="1261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 indent="0"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90c226"/>
                </a:solidFill>
                <a:latin typeface="Times New Roman"/>
                <a:ea typeface="Calibri"/>
              </a:rPr>
              <a:t>Лист обратной связи №2  </a:t>
            </a:r>
            <a:br>
              <a:rPr sz="2400"/>
            </a:br>
            <a:r>
              <a:rPr b="1" lang="ru-RU" sz="2400" spc="-1" strike="noStrike">
                <a:solidFill>
                  <a:srgbClr val="90c226"/>
                </a:solidFill>
                <a:latin typeface="Times New Roman"/>
                <a:ea typeface="Calibri"/>
              </a:rPr>
              <a:t>ФИ учащегося ____________, класс 11 ___</a:t>
            </a:r>
            <a:br>
              <a:rPr sz="2400"/>
            </a:br>
            <a:r>
              <a:rPr b="1" lang="ru-RU" sz="2400" spc="-1" strike="noStrike">
                <a:solidFill>
                  <a:srgbClr val="90c226"/>
                </a:solidFill>
                <a:latin typeface="Times New Roman"/>
                <a:ea typeface="Calibri"/>
              </a:rPr>
              <a:t>Блок изучения: Политическая сфера.  </a:t>
            </a:r>
            <a:br>
              <a:rPr sz="2400"/>
            </a:br>
            <a:endParaRPr b="0" lang="en-US" sz="2400" spc="-1" strike="noStrike">
              <a:solidFill>
                <a:srgbClr val="000000"/>
              </a:solidFill>
              <a:latin typeface="Trebuchet MS"/>
            </a:endParaRPr>
          </a:p>
        </p:txBody>
      </p:sp>
      <p:graphicFrame>
        <p:nvGraphicFramePr>
          <p:cNvPr id="361" name="Объект 3"/>
          <p:cNvGraphicFramePr/>
          <p:nvPr/>
        </p:nvGraphicFramePr>
        <p:xfrm>
          <a:off x="677880" y="1429560"/>
          <a:ext cx="8596080" cy="4378320"/>
        </p:xfrm>
        <a:graphic>
          <a:graphicData uri="http://schemas.openxmlformats.org/drawingml/2006/table">
            <a:tbl>
              <a:tblPr/>
              <a:tblGrid>
                <a:gridCol w="1045800"/>
                <a:gridCol w="953640"/>
                <a:gridCol w="1096200"/>
                <a:gridCol w="1096200"/>
                <a:gridCol w="1321200"/>
                <a:gridCol w="1541160"/>
                <a:gridCol w="1541160"/>
              </a:tblGrid>
              <a:tr h="211680">
                <a:tc rowSpan="2">
                  <a:txBody>
                    <a:bodyPr lIns="60480" rIns="6048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Тема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       </a:t>
                      </a: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«+»,«-»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gridSpan="4"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1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Умения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2">
                  <a:txBody>
                    <a:bodyPr lIns="60480" rIns="60480" tIns="0" bIns="0" anchor="t">
                      <a:noAutofit/>
                    </a:bodyPr>
                    <a:p>
                      <a:pPr algn="ctr">
                        <a:lnSpc>
                          <a:spcPct val="107000"/>
                        </a:lnSpc>
                      </a:pPr>
                      <a:r>
                        <a:rPr b="1" lang="ru-RU" sz="11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Рефлексия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78244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 определять собственные цели и задачи обучения, определять этапы 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 организовывать учебное сотрудничество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 аргументированно отстаивать свою точку зрения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Умею осуществлять контроль своей деятельности и деятельности одноклассников по эталону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Что получилось, чего достигли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Что не получилось?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Какие вопросы остались?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1384200">
                <a:tc>
                  <a:txBody>
                    <a:bodyPr lIns="60480" rIns="60480" tIns="0" bIns="0" anchor="t">
                      <a:noAutofit/>
                    </a:bodyPr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b="1" lang="ru-RU" sz="1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Политические партии и партийные системы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0480" rIns="60480" tIns="0" bIns="0" anchor="t">
                      <a:noAutofit/>
                    </a:bodyPr>
                    <a:p>
                      <a:pPr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0480" marR="604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77160" y="267480"/>
            <a:ext cx="8596440" cy="1126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/>
          </a:bodyPr>
          <a:p>
            <a:pPr indent="0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Блок </a:t>
            </a:r>
            <a:r>
              <a:rPr b="1" lang="en-US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VI</a:t>
            </a: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. Подведение итогов.</a:t>
            </a:r>
            <a:br>
              <a:rPr sz="3600"/>
            </a:br>
            <a:r>
              <a:rPr b="1" lang="ru-RU" sz="3600" spc="-1" strike="noStrike">
                <a:solidFill>
                  <a:schemeClr val="accent1"/>
                </a:solidFill>
                <a:latin typeface="Times New Roman"/>
                <a:ea typeface="Calibri"/>
              </a:rPr>
              <a:t>Рефлексия.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363" name="Объект 3" descr=""/>
          <p:cNvPicPr/>
          <p:nvPr/>
        </p:nvPicPr>
        <p:blipFill>
          <a:blip r:embed="rId1"/>
          <a:stretch/>
        </p:blipFill>
        <p:spPr>
          <a:xfrm>
            <a:off x="677160" y="1393920"/>
            <a:ext cx="9180000" cy="464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Технология формирующего оценивания позволяет: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8596440" cy="3880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- 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позволяет четко сформулировать образовательный результат, подлежащий формированию и оценке в каждом конкретном случае, и организовать в соответствии с этим работу в деятельностном режиме;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- минимизировать риски, связанные с неудовлетворенностью участников образовательного процесса в рамках оценочной системы;  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- сделать обучающегося субъектом образовательной и оценочной деятельности.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chemeClr val="accent1"/>
                </a:solidFill>
                <a:latin typeface="Trebuchet MS"/>
              </a:rPr>
              <a:t>Результатами технологии формирующего оценивания являются: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677160" y="2160720"/>
            <a:ext cx="9380880" cy="4330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- </a:t>
            </a: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обеспечение освоения образовательного стандарта всеми обучающимися в наиболее комфортных для каждого условиях;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- максимальное приближение каждого обучающегося к запланированному им результату в случае, если результат выходит за рамки стандарта по уровню усвоения содержания;  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- формирование критериальной и оценочной самостоятельности обучающихся;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</a:rPr>
              <a:t>- Формирование адекватной самооценки.</a:t>
            </a:r>
            <a:endParaRPr b="0" lang="en-US" sz="24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" name="Таблица 1"/>
          <p:cNvGraphicFramePr/>
          <p:nvPr/>
        </p:nvGraphicFramePr>
        <p:xfrm>
          <a:off x="102960" y="645120"/>
          <a:ext cx="11126880" cy="4613760"/>
        </p:xfrm>
        <a:graphic>
          <a:graphicData uri="http://schemas.openxmlformats.org/drawingml/2006/table">
            <a:tbl>
              <a:tblPr/>
              <a:tblGrid>
                <a:gridCol w="3709080"/>
                <a:gridCol w="3709080"/>
                <a:gridCol w="3709080"/>
              </a:tblGrid>
              <a:tr h="975960"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ru-RU" sz="11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ru-RU" sz="24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Форма работы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Свое оценивание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( - не справляюсь, </a:t>
                      </a:r>
                      <a:r>
                        <a:rPr b="1" lang="en-US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V</a:t>
                      </a: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 могу частично,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ru-RU" sz="16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+ - успешно выполняю).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426960"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ru-RU" sz="18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Опрос предыдущей темы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Смог рассортировать по категориям основные положения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426960"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ru-RU" sz="11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Могу описать значение документов и реформ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  <a:tr h="731880"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ru-RU" sz="20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Изучение новой темы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Активно работаю в группе (привожу факты, примеры, антипримеры по теме)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426960"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ru-RU" sz="11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4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Могу схематично раскрыть тему повинности крестьян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  <a:tr h="975960"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ru-RU" sz="11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 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Могу объяснить новые определения темы (дворня, крепостная интеллигенция, отхожие промыслы)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be9cc"/>
                    </a:solidFill>
                  </a:tcPr>
                </a:tc>
              </a:tr>
              <a:tr h="487800"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1" lang="ru-RU" sz="2000" spc="-1" strike="noStrike">
                          <a:solidFill>
                            <a:schemeClr val="lt1"/>
                          </a:solidFill>
                          <a:latin typeface="Trebuchet MS"/>
                        </a:rPr>
                        <a:t>Закрепление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6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Могу привести аргумент в свою точку зрения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  <a:tc>
                  <a:txBody>
                    <a:bodyPr lIns="66240" rIns="66240" tIns="0" bIns="0" anchor="t">
                      <a:noAutofit/>
                    </a:bodyPr>
                    <a:p>
                      <a:pPr marL="457200">
                        <a:lnSpc>
                          <a:spcPct val="107000"/>
                        </a:lnSpc>
                      </a:pPr>
                      <a:r>
                        <a:rPr b="0" lang="ru-RU" sz="1100" spc="-1" strike="noStrike">
                          <a:solidFill>
                            <a:schemeClr val="dk1"/>
                          </a:solidFill>
                          <a:latin typeface="Trebuchet MS"/>
                        </a:rPr>
                        <a:t> </a:t>
                      </a: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6240" marR="662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7"/>
                    </a:solidFill>
                  </a:tcPr>
                </a:tc>
              </a:tr>
            </a:tbl>
          </a:graphicData>
        </a:graphic>
      </p:graphicFrame>
      <p:sp>
        <p:nvSpPr>
          <p:cNvPr id="241" name="Rectangle 1"/>
          <p:cNvSpPr/>
          <p:nvPr/>
        </p:nvSpPr>
        <p:spPr>
          <a:xfrm>
            <a:off x="0" y="5245920"/>
            <a:ext cx="12295440" cy="146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За выполнение какого задания в ходе сегодняшнего занятия Вы могли бы поставить себе самую высокую оценку? Поясните свой ответ. _____________________________________________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Какое задание вызвало у Вас наибольшие трудности?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За выполнение какого задания в ходе сегодняшнего занятия Вы могли бы поставить себе самую низкую оценку? Поясните свой ответ. ____________________________________________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Box 3"/>
          <p:cNvSpPr/>
          <p:nvPr/>
        </p:nvSpPr>
        <p:spPr>
          <a:xfrm>
            <a:off x="3260520" y="122040"/>
            <a:ext cx="44467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rebuchet MS"/>
              </a:rPr>
              <a:t>Лист движения по уроку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>
              <a:buNone/>
            </a:pPr>
            <a:endParaRPr b="0" lang="en-US" sz="3600" spc="-1" strike="noStrike">
              <a:solidFill>
                <a:schemeClr val="accent1"/>
              </a:solidFill>
              <a:latin typeface="Trebuchet MS"/>
            </a:endParaRPr>
          </a:p>
        </p:txBody>
      </p:sp>
      <p:pic>
        <p:nvPicPr>
          <p:cNvPr id="369" name="Объект 3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77520" y="210240"/>
            <a:ext cx="9032760" cy="111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rebuchet MS"/>
              </a:rPr>
              <a:t>Ключевые изменениями во ФГОС СОО 2022 года 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4" name="Объект 3" descr=""/>
          <p:cNvPicPr/>
          <p:nvPr/>
        </p:nvPicPr>
        <p:blipFill>
          <a:blip r:embed="rId1"/>
          <a:stretch/>
        </p:blipFill>
        <p:spPr>
          <a:xfrm>
            <a:off x="677880" y="1326600"/>
            <a:ext cx="8929440" cy="5280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77520" y="210240"/>
            <a:ext cx="8596440" cy="1115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chemeClr val="accent1"/>
                </a:solidFill>
                <a:latin typeface="Times New Roman"/>
              </a:rPr>
              <a:t>Ключевые изменениями во ФГОС СОО 2022 года </a:t>
            </a:r>
            <a:endParaRPr b="0" lang="en-US" sz="2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6" name="Объект 4" descr=""/>
          <p:cNvPicPr/>
          <p:nvPr/>
        </p:nvPicPr>
        <p:blipFill>
          <a:blip r:embed="rId1"/>
          <a:stretch/>
        </p:blipFill>
        <p:spPr>
          <a:xfrm>
            <a:off x="502200" y="1210680"/>
            <a:ext cx="9079200" cy="5344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77160" y="193320"/>
            <a:ext cx="8596440" cy="1223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100000"/>
              </a:lnSpc>
              <a:buNone/>
            </a:pPr>
            <a:r>
              <a:rPr b="1" lang="ru-RU" sz="3600" spc="-1" strike="noStrike">
                <a:solidFill>
                  <a:schemeClr val="accent1"/>
                </a:solidFill>
                <a:latin typeface="Times New Roman"/>
              </a:rPr>
              <a:t>3 ступень образования</a:t>
            </a:r>
            <a:endParaRPr b="0" lang="en-US" sz="3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677160" y="1944720"/>
            <a:ext cx="8596440" cy="4096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«Я-Концепция»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Практики самостоятельных учебных действий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Частично  управленческая позиция на уроке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Определение дефицита знаний и умений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b="0" lang="ru-RU" sz="2800" spc="-1" strike="noStrike">
                <a:solidFill>
                  <a:srgbClr val="404040"/>
                </a:solidFill>
                <a:latin typeface="Trebuchet MS"/>
              </a:rPr>
              <a:t>Творческий поиск решения проблем</a:t>
            </a: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404040"/>
              </a:solidFill>
              <a:latin typeface="Trebuchet MS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Грань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Грань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Грань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Грань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1044</TotalTime>
  <Application>LibreOffice/7.5.4.2$Windows_X86_64 LibreOffice_project/36ccfdc35048b057fd9854c757a8b67ec53977b6</Application>
  <AppVersion>15.0000</AppVersion>
  <Words>2178</Words>
  <Paragraphs>426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2023-03-12T07:57:00Z</dcterms:created>
  <dc:creator>АдминPRO</dc:creator>
  <dc:description/>
  <dc:language>ru-RU</dc:language>
  <cp:lastModifiedBy/>
  <dcterms:modified xsi:type="dcterms:W3CDTF">2023-09-05T17:06:12Z</dcterms:modified>
  <cp:revision>124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60</vt:i4>
  </property>
</Properties>
</file>