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8" r:id="rId2"/>
    <p:sldId id="310" r:id="rId3"/>
    <p:sldId id="318" r:id="rId4"/>
    <p:sldId id="299" r:id="rId5"/>
    <p:sldId id="317" r:id="rId6"/>
    <p:sldId id="319" r:id="rId7"/>
    <p:sldId id="306" r:id="rId8"/>
    <p:sldId id="302" r:id="rId9"/>
    <p:sldId id="320" r:id="rId10"/>
    <p:sldId id="303" r:id="rId11"/>
    <p:sldId id="295" r:id="rId12"/>
  </p:sldIdLst>
  <p:sldSz cx="9144000" cy="6858000" type="screen4x3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>
        <p:scale>
          <a:sx n="68" d="100"/>
          <a:sy n="68" d="100"/>
        </p:scale>
        <p:origin x="-122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60" d="100"/>
          <a:sy n="60" d="100"/>
        </p:scale>
        <p:origin x="-3030" y="-210"/>
      </p:cViewPr>
      <p:guideLst>
        <p:guide orient="horz" pos="3079"/>
        <p:guide pos="21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748" cy="488712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334" y="1"/>
            <a:ext cx="2914748" cy="488712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/>
            </a:lvl1pPr>
          </a:lstStyle>
          <a:p>
            <a:fld id="{83F520B9-9F4B-4C8D-97B7-44D29FB6593A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956"/>
            <a:ext cx="2914748" cy="488712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334" y="9283956"/>
            <a:ext cx="2914748" cy="488712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r">
              <a:defRPr sz="1200"/>
            </a:lvl1pPr>
          </a:lstStyle>
          <a:p>
            <a:fld id="{4820CA4E-0797-4CA2-8760-A25A1B24C8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5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FE2A4-A8BF-4870-B70B-D6930856577C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8BC0B-67F8-4789-A01A-30F7A3054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0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8BC0B-67F8-4789-A01A-30F7A3054A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1" name="Рисунок 30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8596" y="3643314"/>
            <a:ext cx="1458946" cy="207170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pic>
        <p:nvPicPr>
          <p:cNvPr id="11" name="Рисунок 10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5305DAB-1759-49E8-AA91-B8F764019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pic>
        <p:nvPicPr>
          <p:cNvPr id="15" name="Рисунок 14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pic>
        <p:nvPicPr>
          <p:cNvPr id="15" name="Рисунок 14" descr="final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8C32DE-ADD1-4ECA-841A-5596897DF0F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5" name="Рисунок 14" descr="final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43900" y="5715016"/>
            <a:ext cx="592634" cy="841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700" y="548680"/>
            <a:ext cx="6912768" cy="3672408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332656"/>
          <a:ext cx="7344816" cy="78409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5329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Психолого-педагогическое и методическое </a:t>
                      </a:r>
                      <a:r>
                        <a:rPr lang="ru-RU" sz="4000" i="0" dirty="0" smtClean="0"/>
                        <a:t>сопровождение образовательного процесса, реализации основных и дополнительных образовательных программ</a:t>
                      </a:r>
                      <a:endParaRPr lang="ru-RU" sz="40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b="1" i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Костина Нина Александровна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методист, педагог-психолог </a:t>
                      </a:r>
                      <a:r>
                        <a:rPr lang="ru-RU" sz="20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ЦППМиСП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№1, «Развитие»,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 региональный эксперт</a:t>
                      </a:r>
                      <a:r>
                        <a:rPr lang="ru-RU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профессиональной деятельности педагогов-психологов,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член правления 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РОО КК ТСУ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Способы психолого-педагогического сопровождения</a:t>
            </a:r>
            <a:r>
              <a:rPr lang="ru-RU" sz="2000" b="1" dirty="0" smtClean="0">
                <a:solidFill>
                  <a:schemeClr val="tx1"/>
                </a:solidFill>
              </a:rPr>
              <a:t> реализации образовательных программ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/>
          </a:bodyPr>
          <a:lstStyle/>
          <a:p>
            <a:r>
              <a:rPr lang="ru-RU" b="1" dirty="0" smtClean="0"/>
              <a:t>4. задача: Развитие УУД  (личностных, коммуникативных и регулятивных) обучающихся </a:t>
            </a:r>
          </a:p>
          <a:p>
            <a:r>
              <a:rPr lang="ru-RU" dirty="0" smtClean="0"/>
              <a:t>- Разработка (подбор) и реализация программы развития УУД педагогом-психологом (формы: Развивающие занятия, тренинги)</a:t>
            </a:r>
          </a:p>
          <a:p>
            <a:r>
              <a:rPr lang="ru-RU" b="1" dirty="0" smtClean="0"/>
              <a:t>5.задача: Личностное и интеллектуальное развитие обучающихся </a:t>
            </a:r>
            <a:r>
              <a:rPr lang="ru-RU" dirty="0" smtClean="0"/>
              <a:t>(Психодиагностика уровня развития личностного и интеллектуального развития обучающихся, Психологическая коррекция проблем личностного и интеллектуального развития обучающихся.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Проведение консультаций для обучающихся по вопросам самоопределения, самоорганизации)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3672408"/>
          </a:xfrm>
        </p:spPr>
        <p:txBody>
          <a:bodyPr anchor="ctr">
            <a:normAutofit/>
          </a:bodyPr>
          <a:lstStyle/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  семинара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ea typeface="Times New Roman"/>
                <a:cs typeface="Times New Roman"/>
              </a:rPr>
              <a:t>1. </a:t>
            </a:r>
            <a:r>
              <a:rPr lang="ru-RU" sz="2800" dirty="0" smtClean="0"/>
              <a:t>Нормативные основания организации  </a:t>
            </a:r>
          </a:p>
          <a:p>
            <a:r>
              <a:rPr lang="ru-RU" sz="2800" dirty="0" err="1" smtClean="0"/>
              <a:t>П-ПиМС</a:t>
            </a:r>
            <a:r>
              <a:rPr lang="ru-RU" sz="2800" dirty="0" smtClean="0"/>
              <a:t> образовательного процесса, реализации ООП</a:t>
            </a:r>
            <a:endParaRPr lang="ru-RU" sz="2800" dirty="0" smtClean="0">
              <a:ea typeface="Times New Roman"/>
              <a:cs typeface="Times New Roman"/>
            </a:endParaRPr>
          </a:p>
          <a:p>
            <a:r>
              <a:rPr lang="ru-RU" sz="2800" dirty="0" smtClean="0">
                <a:ea typeface="Times New Roman"/>
                <a:cs typeface="Times New Roman"/>
              </a:rPr>
              <a:t>2. Предназначение педагога-психолога в образовании на современном этапе</a:t>
            </a:r>
          </a:p>
          <a:p>
            <a:r>
              <a:rPr lang="ru-RU" sz="2800" dirty="0" smtClean="0">
                <a:ea typeface="Times New Roman"/>
                <a:cs typeface="Times New Roman"/>
              </a:rPr>
              <a:t>2. Понятие  психолого-педагогического и методического сопровождения</a:t>
            </a:r>
          </a:p>
          <a:p>
            <a:r>
              <a:rPr lang="ru-RU" sz="2800" dirty="0" smtClean="0">
                <a:ea typeface="Times New Roman"/>
                <a:cs typeface="Times New Roman"/>
              </a:rPr>
              <a:t>3. Способы психолого-педагогического и методического сопровождения  реализации основной и дополнительной образовательной программы</a:t>
            </a:r>
          </a:p>
          <a:p>
            <a:endParaRPr lang="ru-RU" dirty="0" smtClean="0">
              <a:ea typeface="Times New Roman"/>
              <a:cs typeface="Times New Roman"/>
            </a:endParaRPr>
          </a:p>
          <a:p>
            <a:endParaRPr lang="ru-RU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0129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Нормативные снования </a:t>
            </a:r>
            <a:r>
              <a:rPr lang="ru-RU" sz="2400" b="1" dirty="0" err="1" smtClean="0"/>
              <a:t>П-ПиМС</a:t>
            </a:r>
            <a:r>
              <a:rPr lang="ru-RU" sz="2400" b="1" dirty="0" smtClean="0"/>
              <a:t> образовательного процесса, реализации ООП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Федеральный закон </a:t>
            </a:r>
            <a:r>
              <a:rPr lang="ru-RU" dirty="0" smtClean="0"/>
              <a:t>от 29 декабря 2012 г. № 273-ФЗ «Об образовании в Российской Федерации»  статьи 5,8, 34.,42,79</a:t>
            </a:r>
          </a:p>
          <a:p>
            <a:r>
              <a:rPr lang="ru-RU" b="1" dirty="0" smtClean="0"/>
              <a:t>Новые нормативные акты в сфере образования </a:t>
            </a:r>
            <a:r>
              <a:rPr lang="ru-RU" dirty="0" smtClean="0"/>
              <a:t>(ФГОС, Примерная ООП,   МЕТОДИЧЕСКИЕ РЕКОМЕНДАЦИИ  ПО ПСИХОЛОГО-ПЕДАГОГИЧЕСКОМУ СОПРОВОЖДЕНИЮ ОБУЧАЮЩИХСЯ  В УЧЕБНО-ВОСПИТАТЕЛЬНОМ ПРОЦЕССЕ В УСЛОВИЯХ. </a:t>
            </a:r>
          </a:p>
          <a:p>
            <a:r>
              <a:rPr lang="ru-RU" dirty="0" smtClean="0"/>
              <a:t>от 27 июня 2003 г. N 28-51-513/16)</a:t>
            </a:r>
          </a:p>
          <a:p>
            <a:pPr lvl="0"/>
            <a:r>
              <a:rPr lang="ru-RU" b="1" dirty="0" smtClean="0"/>
              <a:t>Концепция развития психологической службы в системе образования в Российской Федерации на период до 2025 года  </a:t>
            </a:r>
            <a:r>
              <a:rPr lang="ru-RU" dirty="0" smtClean="0"/>
              <a:t>от 14 декабря 2017 года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/>
              <a:t>Роль педагога-психолога в 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Таким образом, можно констатировать, что важное  место в образовательном процессе занимают :</a:t>
            </a:r>
          </a:p>
          <a:p>
            <a:r>
              <a:rPr lang="ru-RU" i="1" dirty="0" smtClean="0"/>
              <a:t>психическое здоровье учащихся</a:t>
            </a:r>
            <a:r>
              <a:rPr lang="ru-RU" dirty="0" smtClean="0"/>
              <a:t>, индивидуализация образовательных маршрутов, создание </a:t>
            </a:r>
            <a:r>
              <a:rPr lang="ru-RU" i="1" dirty="0" smtClean="0"/>
              <a:t>психологически безопасной и </a:t>
            </a:r>
            <a:r>
              <a:rPr lang="ru-RU" dirty="0" smtClean="0"/>
              <a:t>комфортной образовательной среды, </a:t>
            </a:r>
          </a:p>
          <a:p>
            <a:r>
              <a:rPr lang="ru-RU" dirty="0" smtClean="0"/>
              <a:t>реализация развивающего потенциала образования, обеспечение </a:t>
            </a:r>
            <a:r>
              <a:rPr lang="ru-RU" dirty="0" smtClean="0">
                <a:solidFill>
                  <a:srgbClr val="FF0000"/>
                </a:solidFill>
              </a:rPr>
              <a:t>развития универсальных учебных действий </a:t>
            </a:r>
            <a:r>
              <a:rPr lang="ru-RU" dirty="0" smtClean="0"/>
              <a:t>как собственно </a:t>
            </a:r>
            <a:r>
              <a:rPr lang="ru-RU" dirty="0" smtClean="0">
                <a:solidFill>
                  <a:srgbClr val="FF0000"/>
                </a:solidFill>
              </a:rPr>
              <a:t>психологической</a:t>
            </a:r>
            <a:r>
              <a:rPr lang="ru-RU" dirty="0" smtClean="0"/>
              <a:t> составляющей фундаментального ядра образования. </a:t>
            </a:r>
          </a:p>
          <a:p>
            <a:r>
              <a:rPr lang="ru-RU" dirty="0" smtClean="0"/>
              <a:t>Все это требует </a:t>
            </a:r>
            <a:r>
              <a:rPr lang="ru-RU" i="1" dirty="0" smtClean="0"/>
              <a:t>включения психолога в процесс проектирования и реализации образовательных программ.</a:t>
            </a:r>
            <a:endParaRPr lang="ru-RU" dirty="0" smtClean="0"/>
          </a:p>
          <a:p>
            <a:r>
              <a:rPr lang="ru-RU" i="1" dirty="0" smtClean="0"/>
              <a:t>Работа психолога </a:t>
            </a:r>
            <a:r>
              <a:rPr lang="ru-RU" dirty="0" smtClean="0"/>
              <a:t>становится необходимым </a:t>
            </a:r>
            <a:r>
              <a:rPr lang="ru-RU" b="1" i="1" dirty="0" smtClean="0"/>
              <a:t>элементом системы управления образовательным процессом школы</a:t>
            </a:r>
            <a:r>
              <a:rPr lang="ru-RU" dirty="0" smtClean="0"/>
              <a:t>, поскольку результаты его деятельности предполагают </a:t>
            </a:r>
            <a:r>
              <a:rPr lang="ru-RU" b="1" i="1" dirty="0" smtClean="0"/>
              <a:t>оценку качества обучения </a:t>
            </a:r>
            <a:r>
              <a:rPr lang="ru-RU" dirty="0" smtClean="0"/>
              <a:t>в школе по ряду обязательных критериев.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Предназначение педагога-психолога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/>
              <a:t>Профессиональный стандарт педагога-психолога</a:t>
            </a:r>
            <a:r>
              <a:rPr lang="ru-RU" dirty="0" smtClean="0"/>
              <a:t> </a:t>
            </a:r>
            <a:r>
              <a:rPr lang="ru-RU" sz="1800" dirty="0" smtClean="0"/>
              <a:t>от 24.07.2015 № 514н. конкретизирует предназначение:</a:t>
            </a:r>
          </a:p>
          <a:p>
            <a:pPr lvl="0"/>
            <a:endParaRPr lang="ru-RU" sz="1800" dirty="0" smtClean="0"/>
          </a:p>
          <a:p>
            <a:r>
              <a:rPr lang="ru-RU" sz="1800" b="1" dirty="0" smtClean="0"/>
              <a:t>Психолого-педагогическое </a:t>
            </a:r>
            <a:r>
              <a:rPr lang="ru-RU" sz="1800" b="1" i="1" dirty="0" smtClean="0"/>
              <a:t>сопровождение образовательного процесса </a:t>
            </a:r>
            <a:r>
              <a:rPr lang="ru-RU" sz="1800" b="1" dirty="0" smtClean="0"/>
              <a:t>в образовательных организациях общего, профессионального и дополнительного образования, </a:t>
            </a:r>
            <a:r>
              <a:rPr lang="ru-RU" sz="1800" b="1" i="1" dirty="0" smtClean="0"/>
              <a:t>сопровождение реализации </a:t>
            </a:r>
            <a:r>
              <a:rPr lang="ru-RU" sz="1800" b="1" dirty="0" smtClean="0"/>
              <a:t>основных и дополнительных образовательных программ</a:t>
            </a:r>
          </a:p>
          <a:p>
            <a:pPr lvl="0"/>
            <a:r>
              <a:rPr lang="ru-RU" sz="1800" dirty="0" smtClean="0"/>
              <a:t>оказание психолого-педагогической </a:t>
            </a:r>
            <a:r>
              <a:rPr lang="ru-RU" sz="1800" i="1" dirty="0" smtClean="0"/>
              <a:t>помощи лицам с ограниченными возможностями</a:t>
            </a:r>
            <a:r>
              <a:rPr lang="ru-RU" sz="1800" dirty="0" smtClean="0"/>
              <a:t> </a:t>
            </a:r>
            <a:r>
              <a:rPr lang="ru-RU" sz="1800" i="1" dirty="0" smtClean="0"/>
              <a:t>здоровья,</a:t>
            </a:r>
            <a:r>
              <a:rPr lang="ru-RU" sz="1800" dirty="0" smtClean="0"/>
              <a:t> испытывающим трудности в освоении основных общеобразовательных программ, развитии и социальной адаптации, 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являющимся потерпевшими или свидетелями преступления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Психолого-педагогическое сопровождение реализации образовательных программ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48737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Психолого-педагогическое сопровождение реализации образовательных программ возможно определить как «</a:t>
            </a:r>
            <a:r>
              <a:rPr lang="ru-RU" i="1" dirty="0" smtClean="0"/>
              <a:t>комплекс действий педагогических работников, направленный на создание определенных условий в образовательной организации, которые будут способствовать сохранению и укреплению психологического здоровья обучающихся и развитию у них всех видов образовательных результатов (личностных, </a:t>
            </a:r>
            <a:r>
              <a:rPr lang="ru-RU" i="1" dirty="0" err="1" smtClean="0"/>
              <a:t>метапредметных</a:t>
            </a:r>
            <a:r>
              <a:rPr lang="ru-RU" i="1" dirty="0" smtClean="0"/>
              <a:t> и предметных) в соответствии </a:t>
            </a:r>
            <a:r>
              <a:rPr lang="ru-RU" dirty="0" smtClean="0"/>
              <a:t>с требованиями ФГОС общего образования»  </a:t>
            </a:r>
            <a:r>
              <a:rPr lang="ru-RU" sz="1400" dirty="0" smtClean="0"/>
              <a:t>(</a:t>
            </a:r>
            <a:r>
              <a:rPr lang="ru-RU" sz="1400" dirty="0" err="1" smtClean="0"/>
              <a:t>Умняшова</a:t>
            </a:r>
            <a:r>
              <a:rPr lang="ru-RU" sz="1400" dirty="0" smtClean="0"/>
              <a:t> И.Б. Организация психолого-педагогического сопровождения</a:t>
            </a:r>
            <a:r>
              <a:rPr lang="en-US" sz="1400" dirty="0" smtClean="0"/>
              <a:t>, </a:t>
            </a:r>
            <a:r>
              <a:rPr lang="ru-RU" sz="1400" dirty="0" smtClean="0"/>
              <a:t>обеспечивающая преемственность образовательного процесса в условиях реализации ФГОС)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Методическое сопровождение реализации образовательных программ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Сопровождать методически реализацию образовательных программ  -  быть рядом с педагогом,  помогать </a:t>
            </a:r>
            <a:r>
              <a:rPr lang="ru-RU" i="1" dirty="0" smtClean="0"/>
              <a:t>педагогу обеспечивать психолого-педагогические условия</a:t>
            </a:r>
            <a:r>
              <a:rPr lang="ru-RU" dirty="0" smtClean="0"/>
              <a:t> для психического  </a:t>
            </a:r>
            <a:r>
              <a:rPr lang="ru-RU" dirty="0" smtClean="0">
                <a:solidFill>
                  <a:srgbClr val="FF0000"/>
                </a:solidFill>
              </a:rPr>
              <a:t>развития обучающихся и формирования УУД </a:t>
            </a:r>
            <a:r>
              <a:rPr lang="ru-RU" dirty="0" smtClean="0"/>
              <a:t>в образовательном процессе, т.е. проводить комплекс просветительских, консультативных мероприятий, оказываемых педагогическим работникам по вопросам проектирования и реализации основных и дополнительных образовательных программ и отслеживать эффективность реализации программ . </a:t>
            </a:r>
          </a:p>
          <a:p>
            <a:r>
              <a:rPr lang="ru-RU" b="1" i="1" dirty="0" smtClean="0"/>
              <a:t> Реализация программ предполагает:  </a:t>
            </a:r>
          </a:p>
          <a:p>
            <a:r>
              <a:rPr lang="ru-RU" dirty="0" smtClean="0"/>
              <a:t>- наличие программы, </a:t>
            </a:r>
          </a:p>
          <a:p>
            <a:r>
              <a:rPr lang="ru-RU" dirty="0" smtClean="0"/>
              <a:t>- деятельность и личность педагога</a:t>
            </a:r>
          </a:p>
          <a:p>
            <a:r>
              <a:rPr lang="ru-RU" dirty="0" smtClean="0"/>
              <a:t>- деятельность и личность обучающихся</a:t>
            </a:r>
          </a:p>
          <a:p>
            <a:r>
              <a:rPr lang="ru-RU" dirty="0" smtClean="0"/>
              <a:t>- учебный, воспитательный процесс </a:t>
            </a:r>
          </a:p>
          <a:p>
            <a:r>
              <a:rPr lang="ru-RU" dirty="0" smtClean="0"/>
              <a:t>- условия реализации программы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способы методического сопровождения реализации образовательных программ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424936" cy="5205192"/>
          </a:xfrm>
        </p:spPr>
        <p:txBody>
          <a:bodyPr>
            <a:noAutofit/>
          </a:bodyPr>
          <a:lstStyle/>
          <a:p>
            <a:r>
              <a:rPr lang="ru-RU" sz="1600" dirty="0" smtClean="0"/>
              <a:t>1</a:t>
            </a:r>
            <a:r>
              <a:rPr lang="ru-RU" sz="1600" b="1" dirty="0" smtClean="0"/>
              <a:t>. Задача: Развитие психолого-педагогической компетентности педагога. (Сотрудничество с педагогами по </a:t>
            </a:r>
            <a:r>
              <a:rPr lang="ru-RU" sz="1600" dirty="0" smtClean="0"/>
              <a:t>созданию развивающей, психологически безопасной образовательной среды</a:t>
            </a:r>
            <a:r>
              <a:rPr lang="ru-RU" sz="1600" i="1" dirty="0" smtClean="0"/>
              <a:t> и по обеспечению достижения личностных</a:t>
            </a:r>
            <a:r>
              <a:rPr lang="ru-RU" sz="1600" dirty="0" smtClean="0"/>
              <a:t> и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образовательных результатов )</a:t>
            </a:r>
          </a:p>
          <a:p>
            <a:r>
              <a:rPr lang="ru-RU" sz="1600" dirty="0" smtClean="0"/>
              <a:t> </a:t>
            </a:r>
            <a:r>
              <a:rPr lang="ru-RU" sz="1600" b="1" dirty="0" smtClean="0"/>
              <a:t> </a:t>
            </a:r>
            <a:r>
              <a:rPr lang="ru-RU" sz="1600" dirty="0" smtClean="0"/>
              <a:t>- Проведение развивающих и образовательных занятий с педагогами по созданию психологических условий в процессе обучения и воспитания для </a:t>
            </a:r>
            <a:r>
              <a:rPr lang="ru-RU" sz="1600" i="1" dirty="0" smtClean="0"/>
              <a:t>развития личности и УУД и сохранения и укрепления психологического здоровья обучающихся</a:t>
            </a:r>
            <a:r>
              <a:rPr lang="ru-RU" sz="1600" dirty="0" smtClean="0"/>
              <a:t>  (методы: организация анализа деятельности и личности педагогом, организация </a:t>
            </a:r>
            <a:r>
              <a:rPr lang="ru-RU" sz="1600" dirty="0" err="1" smtClean="0"/>
              <a:t>целеполагания</a:t>
            </a:r>
            <a:r>
              <a:rPr lang="ru-RU" sz="1600" dirty="0" smtClean="0"/>
              <a:t>, построения ИОП, организация рефлексии, проектирования де, психологическая поддержка, консультирование, просвещение (формы: образовательные, проектировочные, аналитические семинары, тренинги, </a:t>
            </a:r>
            <a:r>
              <a:rPr lang="ru-RU" sz="1600" dirty="0" err="1" smtClean="0"/>
              <a:t>педмастерские</a:t>
            </a:r>
            <a:r>
              <a:rPr lang="ru-RU" sz="1600" dirty="0" smtClean="0"/>
              <a:t>, кейсы, практикумы)</a:t>
            </a:r>
          </a:p>
          <a:p>
            <a:r>
              <a:rPr lang="ru-RU" sz="1600" dirty="0" smtClean="0"/>
              <a:t>- Совместная разработка образовательной программы </a:t>
            </a:r>
            <a:r>
              <a:rPr lang="ru-RU" sz="1600" i="1" dirty="0" smtClean="0"/>
              <a:t>(психолого-педагогических условий для развития личности и УУД в</a:t>
            </a:r>
            <a:r>
              <a:rPr lang="ru-RU" sz="1600" dirty="0" smtClean="0"/>
              <a:t> процессе обучения, воспитания и социализации)</a:t>
            </a:r>
          </a:p>
          <a:p>
            <a:r>
              <a:rPr lang="ru-RU" sz="1600" dirty="0" smtClean="0"/>
              <a:t>Разработка психологических рекомендаций по формированию и реализации индивидуальных учебных </a:t>
            </a:r>
            <a:r>
              <a:rPr lang="ru-RU" sz="1600" b="1" i="1" dirty="0" smtClean="0"/>
              <a:t>планов для творчески одаренны</a:t>
            </a:r>
            <a:r>
              <a:rPr lang="ru-RU" sz="1600" dirty="0" smtClean="0"/>
              <a:t>х обучающихся и воспитанников</a:t>
            </a:r>
          </a:p>
          <a:p>
            <a:r>
              <a:rPr lang="ru-RU" sz="1600" b="1" i="1" dirty="0" smtClean="0"/>
              <a:t> Разработка совместно с педагогом индивидуальных учебных планов</a:t>
            </a:r>
            <a:r>
              <a:rPr lang="ru-RU" sz="1600" dirty="0" smtClean="0"/>
              <a:t> обучающихся с учетом их психологических особенностей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способы методического сопровождения реализации образовательных программ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2. задача: Оценка психолого-педагогических условий  и контроль динамики личностного и интеллектуального развития обучающихся, образовательных результатов </a:t>
            </a:r>
            <a:r>
              <a:rPr lang="ru-RU" b="1" i="1" dirty="0" smtClean="0"/>
              <a:t>(личностной и </a:t>
            </a:r>
            <a:r>
              <a:rPr lang="ru-RU" b="1" i="1" dirty="0" err="1" smtClean="0"/>
              <a:t>метапредметной</a:t>
            </a:r>
            <a:r>
              <a:rPr lang="ru-RU" b="1" i="1" dirty="0" smtClean="0"/>
              <a:t> составляющей ) </a:t>
            </a:r>
          </a:p>
          <a:p>
            <a:r>
              <a:rPr lang="ru-RU" dirty="0" smtClean="0"/>
              <a:t>-   Психологическая </a:t>
            </a:r>
            <a:r>
              <a:rPr lang="ru-RU" b="1" dirty="0" smtClean="0"/>
              <a:t>экспертиза </a:t>
            </a:r>
            <a:r>
              <a:rPr lang="ru-RU" dirty="0" smtClean="0"/>
              <a:t>образовательных программ, психолого-педагогических условий: комфортности и безопасности образовательной среды и педагогических технологий (разработка критериев, оценка, заключение)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Мониторинг личностного и интеллектуального развития обучающихся,  образовательных достижений </a:t>
            </a:r>
            <a:r>
              <a:rPr lang="ru-RU" b="1" i="1" dirty="0" smtClean="0"/>
              <a:t>(личностной и </a:t>
            </a:r>
            <a:r>
              <a:rPr lang="ru-RU" b="1" i="1" dirty="0" err="1" smtClean="0"/>
              <a:t>метапредметной</a:t>
            </a:r>
            <a:r>
              <a:rPr lang="ru-RU" dirty="0" smtClean="0"/>
              <a:t> составляющей результатов освоения основной общеобразовательной программы)</a:t>
            </a:r>
            <a:endParaRPr lang="ru-RU" b="1" dirty="0" smtClean="0"/>
          </a:p>
          <a:p>
            <a:r>
              <a:rPr lang="ru-RU" b="1" dirty="0" smtClean="0"/>
              <a:t>3. задача: Оказание методической помощи родителям</a:t>
            </a:r>
          </a:p>
          <a:p>
            <a:r>
              <a:rPr lang="ru-RU" dirty="0" smtClean="0"/>
              <a:t>Консультирование родителей по вопросам психолого-педагогической поддержки развития личности детей,   УУД, помощи им в принятии решений, решении  проблем, (Беседа, обсуждение, тренинги, семинары))</a:t>
            </a:r>
          </a:p>
          <a:p>
            <a:r>
              <a:rPr lang="ru-RU" dirty="0" smtClean="0"/>
              <a:t>Разработка методических рекомендаций для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2678</TotalTime>
  <Words>742</Words>
  <Application>Microsoft Office PowerPoint</Application>
  <PresentationFormat>Экран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</vt:lpstr>
      <vt:lpstr>Содержание  семинара</vt:lpstr>
      <vt:lpstr>Нормативные снования П-ПиМС образовательного процесса, реализации ООП</vt:lpstr>
      <vt:lpstr>Роль педагога-психолога в ОО</vt:lpstr>
      <vt:lpstr>Предназначение педагога-психолога</vt:lpstr>
      <vt:lpstr>Психолого-педагогическое сопровождение реализации образовательных программ</vt:lpstr>
      <vt:lpstr>Методическое сопровождение реализации образовательных программ</vt:lpstr>
      <vt:lpstr>способы методического сопровождения реализации образовательных программ</vt:lpstr>
      <vt:lpstr> способы методического сопровождения реализации образовательных программ</vt:lpstr>
      <vt:lpstr>Способы психолого-педагогического сопровождения реализации образовательных программ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уровня развития психологической службы образования позволили выявить следующие основные группы проблем:</dc:title>
  <dc:creator>proninaaa</dc:creator>
  <cp:lastModifiedBy>Пользователь Windows</cp:lastModifiedBy>
  <cp:revision>309</cp:revision>
  <cp:lastPrinted>2014-02-17T11:33:46Z</cp:lastPrinted>
  <dcterms:created xsi:type="dcterms:W3CDTF">2011-06-13T12:36:34Z</dcterms:created>
  <dcterms:modified xsi:type="dcterms:W3CDTF">2020-11-25T03:36:14Z</dcterms:modified>
</cp:coreProperties>
</file>