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3"/>
  </p:notesMasterIdLst>
  <p:sldIdLst>
    <p:sldId id="318" r:id="rId2"/>
  </p:sldIdLst>
  <p:sldSz cx="9906000" cy="6858000" type="A4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47"/>
    <a:srgbClr val="A4A3A3"/>
    <a:srgbClr val="E9EBF5"/>
    <a:srgbClr val="F1592A"/>
    <a:srgbClr val="A7ABB9"/>
    <a:srgbClr val="006D43"/>
    <a:srgbClr val="EB4F1B"/>
    <a:srgbClr val="DAAB31"/>
    <a:srgbClr val="C62D91"/>
    <a:srgbClr val="0016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1" autoAdjust="0"/>
    <p:restoredTop sz="94361" autoAdjust="0"/>
  </p:normalViewPr>
  <p:slideViewPr>
    <p:cSldViewPr snapToGrid="0" snapToObjects="1" showGuides="1">
      <p:cViewPr varScale="1">
        <p:scale>
          <a:sx n="86" d="100"/>
          <a:sy n="86" d="100"/>
        </p:scale>
        <p:origin x="870" y="66"/>
      </p:cViewPr>
      <p:guideLst>
        <p:guide orient="horz" pos="2183"/>
        <p:guide pos="3120"/>
      </p:guideLst>
    </p:cSldViewPr>
  </p:slideViewPr>
  <p:outlineViewPr>
    <p:cViewPr>
      <p:scale>
        <a:sx n="33" d="100"/>
        <a:sy n="33" d="100"/>
      </p:scale>
      <p:origin x="0" y="-6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828"/>
    </p:cViewPr>
  </p:sorterViewPr>
  <p:notesViewPr>
    <p:cSldViewPr snapToGrid="0" snapToObjects="1">
      <p:cViewPr varScale="1">
        <p:scale>
          <a:sx n="78" d="100"/>
          <a:sy n="78" d="100"/>
        </p:scale>
        <p:origin x="3978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CD12AC-FC56-E34E-B4D1-BCEECE1E2D3E}" type="datetimeFigureOut">
              <a:rPr lang="en-US" smtClean="0"/>
              <a:t>9/25/2019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82B494-7F4B-734A-B89F-07BF9DDE5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7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2B494-7F4B-734A-B89F-07BF9DDE594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26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9"/>
          <a:stretch/>
        </p:blipFill>
        <p:spPr>
          <a:xfrm>
            <a:off x="1" y="-17929"/>
            <a:ext cx="9951686" cy="689385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2683" y="2042714"/>
            <a:ext cx="4735286" cy="1224643"/>
          </a:xfrm>
        </p:spPr>
        <p:txBody>
          <a:bodyPr anchor="b">
            <a:noAutofit/>
          </a:bodyPr>
          <a:lstStyle>
            <a:lvl1pPr algn="l">
              <a:defRPr sz="4500" b="1" i="0" cap="all" baseline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r>
              <a:rPr lang="ru-RU" dirty="0"/>
              <a:t>НАЗВАНИЕ ПРЕЗЕНТАЦИИ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 b="1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6457953" y="6245090"/>
            <a:ext cx="2608997" cy="29342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1400" b="1" cap="all" baseline="0">
                <a:solidFill>
                  <a:srgbClr val="051647"/>
                </a:solidFill>
              </a:defRPr>
            </a:lvl1pPr>
            <a:lvl2pPr marL="342916" indent="0">
              <a:buNone/>
              <a:defRPr b="1"/>
            </a:lvl2pPr>
            <a:lvl3pPr marL="685835" indent="0">
              <a:buNone/>
              <a:defRPr b="1"/>
            </a:lvl3pPr>
            <a:lvl4pPr marL="1028752" indent="0">
              <a:buNone/>
              <a:defRPr b="1"/>
            </a:lvl4pPr>
            <a:lvl5pPr marL="1371668" indent="0">
              <a:buNone/>
              <a:defRPr b="1"/>
            </a:lvl5pPr>
          </a:lstStyle>
          <a:p>
            <a:pPr lvl="0"/>
            <a:r>
              <a:rPr lang="ru-RU" dirty="0"/>
              <a:t>ГОРОД</a:t>
            </a:r>
            <a:endParaRPr lang="en-US" dirty="0"/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9076091" y="6245090"/>
            <a:ext cx="589945" cy="29342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1" cap="all" baseline="0">
                <a:solidFill>
                  <a:srgbClr val="F15A28"/>
                </a:solidFill>
              </a:defRPr>
            </a:lvl1pPr>
            <a:lvl2pPr marL="342916" indent="0">
              <a:buNone/>
              <a:defRPr b="1"/>
            </a:lvl2pPr>
            <a:lvl3pPr marL="685835" indent="0">
              <a:buNone/>
              <a:defRPr b="1"/>
            </a:lvl3pPr>
            <a:lvl4pPr marL="1028752" indent="0">
              <a:buNone/>
              <a:defRPr b="1"/>
            </a:lvl4pPr>
            <a:lvl5pPr marL="1371668" indent="0">
              <a:buNone/>
              <a:defRPr b="1"/>
            </a:lvl5pPr>
          </a:lstStyle>
          <a:p>
            <a:pPr lvl="0"/>
            <a:r>
              <a:rPr lang="ru-RU" dirty="0"/>
              <a:t>ГОД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15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-12033"/>
            <a:ext cx="9906000" cy="6877291"/>
          </a:xfrm>
          <a:prstGeom prst="rect">
            <a:avLst/>
          </a:prstGeom>
          <a:solidFill>
            <a:srgbClr val="0015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  <a:solidFill>
            <a:srgbClr val="EB4F1B"/>
          </a:solidFill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356" y="-12033"/>
            <a:ext cx="5047106" cy="6906129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32683" y="2042714"/>
            <a:ext cx="4735286" cy="1224643"/>
          </a:xfrm>
        </p:spPr>
        <p:txBody>
          <a:bodyPr anchor="b">
            <a:noAutofit/>
          </a:bodyPr>
          <a:lstStyle>
            <a:lvl1pPr algn="l">
              <a:defRPr sz="4000" b="1" i="0" cap="all" baseline="0">
                <a:solidFill>
                  <a:srgbClr val="EB4F1B"/>
                </a:solidFill>
                <a:latin typeface="Futura PT Bold" panose="020B0902020204020203" pitchFamily="34" charset="-52"/>
                <a:ea typeface="Futura PT Bold" panose="020B0902020204020203" pitchFamily="34" charset="-52"/>
                <a:cs typeface="Futura PT Bold" panose="020B0902020204020203" pitchFamily="34" charset="-52"/>
              </a:defRPr>
            </a:lvl1pPr>
          </a:lstStyle>
          <a:p>
            <a:r>
              <a:rPr lang="ru-RU" dirty="0"/>
              <a:t>НАЗВАНИЕ </a:t>
            </a:r>
            <a:r>
              <a:rPr lang="ru-RU" dirty="0" smtClean="0"/>
              <a:t>раздела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232683" y="3497510"/>
            <a:ext cx="4735286" cy="8381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E9EBF5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8542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0"/>
            <a:ext cx="6230793" cy="4186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928" y="1169311"/>
            <a:ext cx="9906000" cy="5695948"/>
          </a:xfrm>
          <a:prstGeom prst="rect">
            <a:avLst/>
          </a:prstGeom>
          <a:solidFill>
            <a:srgbClr val="0015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01"/>
          <a:stretch/>
        </p:blipFill>
        <p:spPr>
          <a:xfrm>
            <a:off x="8413009" y="1168383"/>
            <a:ext cx="1078283" cy="526189"/>
          </a:xfrm>
          <a:prstGeom prst="rect">
            <a:avLst/>
          </a:prstGeom>
        </p:spPr>
      </p:pic>
      <p:pic>
        <p:nvPicPr>
          <p:cNvPr id="7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93" t="93912" b="269"/>
          <a:stretch/>
        </p:blipFill>
        <p:spPr>
          <a:xfrm>
            <a:off x="7697128" y="6448425"/>
            <a:ext cx="2209799" cy="4000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>
          <a:solidFill>
            <a:srgbClr val="EB4F1B"/>
          </a:solidFill>
        </p:spPr>
        <p:txBody>
          <a:bodyPr/>
          <a:lstStyle/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285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9906000" cy="6876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6"/>
            <a:ext cx="9305472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215901" y="4025648"/>
            <a:ext cx="4588329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4933043" y="4025648"/>
            <a:ext cx="4588329" cy="19977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_Photo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0" y="1414710"/>
            <a:ext cx="6230792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529535" y="485957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529535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8071716" y="3390320"/>
            <a:ext cx="1450109" cy="290016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6529534" y="1921075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15901" y="1921070"/>
            <a:ext cx="6230793" cy="436941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galle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215903" y="1414710"/>
            <a:ext cx="6240029" cy="375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200" b="1" i="0">
                <a:solidFill>
                  <a:srgbClr val="051647"/>
                </a:solidFill>
                <a:latin typeface="Futura PT" charset="0"/>
                <a:ea typeface="Futura PT" charset="0"/>
                <a:cs typeface="Futura PT" charset="0"/>
              </a:defRPr>
            </a:lvl1pPr>
            <a:lvl2pPr marL="342916" indent="0" algn="ctr">
              <a:buNone/>
              <a:defRPr sz="1500"/>
            </a:lvl2pPr>
            <a:lvl3pPr marL="685835" indent="0" algn="ctr">
              <a:buNone/>
              <a:defRPr sz="1350"/>
            </a:lvl3pPr>
            <a:lvl4pPr marL="1028752" indent="0" algn="ctr">
              <a:buNone/>
              <a:defRPr sz="1200"/>
            </a:lvl4pPr>
            <a:lvl5pPr marL="1371668" indent="0" algn="ctr">
              <a:buNone/>
              <a:defRPr sz="1200"/>
            </a:lvl5pPr>
            <a:lvl6pPr marL="1714586" indent="0" algn="ctr">
              <a:buNone/>
              <a:defRPr sz="1200"/>
            </a:lvl6pPr>
            <a:lvl7pPr marL="2057504" indent="0" algn="ctr">
              <a:buNone/>
              <a:defRPr sz="1200"/>
            </a:lvl7pPr>
            <a:lvl8pPr marL="2400420" indent="0" algn="ctr">
              <a:buNone/>
              <a:defRPr sz="1200"/>
            </a:lvl8pPr>
            <a:lvl9pPr marL="2743337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215903" y="1903419"/>
            <a:ext cx="3146425" cy="29178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5"/>
          </p:nvPr>
        </p:nvSpPr>
        <p:spPr>
          <a:xfrm>
            <a:off x="3445167" y="190341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6"/>
          </p:nvPr>
        </p:nvSpPr>
        <p:spPr>
          <a:xfrm>
            <a:off x="4978115" y="1903418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7"/>
          </p:nvPr>
        </p:nvSpPr>
        <p:spPr>
          <a:xfrm>
            <a:off x="6529535" y="1903417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11"/>
          <p:cNvSpPr>
            <a:spLocks noGrp="1"/>
          </p:cNvSpPr>
          <p:nvPr>
            <p:ph type="pic" sz="quarter" idx="18"/>
          </p:nvPr>
        </p:nvSpPr>
        <p:spPr>
          <a:xfrm>
            <a:off x="8071719" y="1903416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11"/>
          <p:cNvSpPr>
            <a:spLocks noGrp="1"/>
          </p:cNvSpPr>
          <p:nvPr>
            <p:ph type="pic" sz="quarter" idx="19"/>
          </p:nvPr>
        </p:nvSpPr>
        <p:spPr>
          <a:xfrm>
            <a:off x="3445167" y="3390329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11"/>
          <p:cNvSpPr>
            <a:spLocks noGrp="1"/>
          </p:cNvSpPr>
          <p:nvPr>
            <p:ph type="pic" sz="quarter" idx="20"/>
          </p:nvPr>
        </p:nvSpPr>
        <p:spPr>
          <a:xfrm>
            <a:off x="4978115" y="3390322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11"/>
          <p:cNvSpPr>
            <a:spLocks noGrp="1"/>
          </p:cNvSpPr>
          <p:nvPr>
            <p:ph type="pic" sz="quarter" idx="21"/>
          </p:nvPr>
        </p:nvSpPr>
        <p:spPr>
          <a:xfrm>
            <a:off x="6529535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11"/>
          <p:cNvSpPr>
            <a:spLocks noGrp="1"/>
          </p:cNvSpPr>
          <p:nvPr>
            <p:ph type="pic" sz="quarter" idx="22"/>
          </p:nvPr>
        </p:nvSpPr>
        <p:spPr>
          <a:xfrm>
            <a:off x="8071719" y="3390321"/>
            <a:ext cx="1459345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1" name="Picture Placeholder 11"/>
          <p:cNvSpPr>
            <a:spLocks noGrp="1"/>
          </p:cNvSpPr>
          <p:nvPr>
            <p:ph type="pic" sz="quarter" idx="23"/>
          </p:nvPr>
        </p:nvSpPr>
        <p:spPr>
          <a:xfrm>
            <a:off x="3445167" y="4904220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2" name="Picture Placeholder 11"/>
          <p:cNvSpPr>
            <a:spLocks noGrp="1"/>
          </p:cNvSpPr>
          <p:nvPr>
            <p:ph type="pic" sz="quarter" idx="24"/>
          </p:nvPr>
        </p:nvSpPr>
        <p:spPr>
          <a:xfrm>
            <a:off x="6529534" y="4904220"/>
            <a:ext cx="2992293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3" name="Picture Placeholder 11"/>
          <p:cNvSpPr>
            <a:spLocks noGrp="1"/>
          </p:cNvSpPr>
          <p:nvPr>
            <p:ph type="pic" sz="quarter" idx="25"/>
          </p:nvPr>
        </p:nvSpPr>
        <p:spPr>
          <a:xfrm>
            <a:off x="216508" y="4901515"/>
            <a:ext cx="3145818" cy="143091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</a:lstStyle>
          <a:p>
            <a:endParaRPr lang="en-US"/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00"/>
            <a:ext cx="9906000" cy="6876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5901" y="266705"/>
            <a:ext cx="4292600" cy="73818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-928" y="6400802"/>
            <a:ext cx="457200" cy="4644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 b="1" i="0">
                <a:solidFill>
                  <a:schemeClr val="bg1"/>
                </a:solidFill>
                <a:latin typeface="Futura PT" charset="0"/>
                <a:ea typeface="Futura PT" charset="0"/>
                <a:cs typeface="Futura PT" charset="0"/>
              </a:defRPr>
            </a:lvl1pPr>
          </a:lstStyle>
          <a:p>
            <a:fld id="{A9165384-43C4-1941-868E-D66A291601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5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7" r:id="rId2"/>
    <p:sldLayoutId id="2147483674" r:id="rId3"/>
    <p:sldLayoutId id="2147483678" r:id="rId4"/>
    <p:sldLayoutId id="2147483675" r:id="rId5"/>
    <p:sldLayoutId id="2147483673" r:id="rId6"/>
    <p:sldLayoutId id="2147483662" r:id="rId7"/>
  </p:sldLayoutIdLst>
  <p:hf hdr="0" ftr="0" dt="0"/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bg1"/>
          </a:solidFill>
          <a:latin typeface="Futura PT" charset="0"/>
          <a:ea typeface="Futura PT" charset="0"/>
          <a:cs typeface="Futura PT" charset="0"/>
        </a:defRPr>
      </a:lvl1pPr>
    </p:titleStyle>
    <p:bodyStyle>
      <a:lvl1pPr marL="228612" indent="-228612" algn="l" defTabSz="914446" rtl="0" eaLnBrk="1" latinLnBrk="0" hangingPunct="1">
        <a:lnSpc>
          <a:spcPct val="90000"/>
        </a:lnSpc>
        <a:spcBef>
          <a:spcPts val="10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1pPr>
      <a:lvl2pPr marL="685835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2pPr>
      <a:lvl3pPr marL="1143057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3pPr>
      <a:lvl4pPr marL="1600280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4pPr>
      <a:lvl5pPr marL="2057504" indent="-228612" algn="l" defTabSz="914446" rtl="0" eaLnBrk="1" latinLnBrk="0" hangingPunct="1">
        <a:lnSpc>
          <a:spcPct val="90000"/>
        </a:lnSpc>
        <a:spcBef>
          <a:spcPts val="500"/>
        </a:spcBef>
        <a:buFontTx/>
        <a:buBlip>
          <a:blip r:embed="rId10"/>
        </a:buBlip>
        <a:defRPr sz="1600" b="1" i="0" kern="1200">
          <a:solidFill>
            <a:srgbClr val="051647"/>
          </a:solidFill>
          <a:latin typeface="Futura PT Demi" charset="0"/>
          <a:ea typeface="Futura PT Demi" charset="0"/>
          <a:cs typeface="Futura PT Demi" charset="0"/>
        </a:defRPr>
      </a:lvl5pPr>
      <a:lvl6pPr marL="2514726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2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2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8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2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hyperlink" Target="mailto:ripinskaya@kpk1.ru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407" y="149406"/>
            <a:ext cx="1065014" cy="858053"/>
          </a:xfrm>
          <a:prstGeom prst="rect">
            <a:avLst/>
          </a:prstGeom>
        </p:spPr>
      </p:pic>
      <p:sp>
        <p:nvSpPr>
          <p:cNvPr id="10" name="Заголовок 4"/>
          <p:cNvSpPr>
            <a:spLocks noGrp="1"/>
          </p:cNvSpPr>
          <p:nvPr>
            <p:ph type="title"/>
          </p:nvPr>
        </p:nvSpPr>
        <p:spPr>
          <a:xfrm>
            <a:off x="0" y="64866"/>
            <a:ext cx="7163448" cy="8723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ОБУЧЕНИЕ ЛИЦ ПРЕДПЕНСИОННОГО ВОЗРАСТА В </a:t>
            </a:r>
            <a:r>
              <a:rPr lang="ru-RU" sz="2000" dirty="0" smtClean="0">
                <a:solidFill>
                  <a:srgbClr val="FF0000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КГБПОУ «Красноярский педагогический колледж № 1 им. М. </a:t>
            </a:r>
            <a:r>
              <a:rPr lang="ru-RU" sz="2400" dirty="0" smtClean="0">
                <a:solidFill>
                  <a:srgbClr val="FF0000"/>
                </a:solidFill>
                <a:latin typeface="Arial" panose="020B0604020202020204" pitchFamily="34" charset="0"/>
                <a:ea typeface="Akrobat ExtraBold" charset="0"/>
                <a:cs typeface="Arial" panose="020B0604020202020204" pitchFamily="34" charset="0"/>
              </a:rPr>
              <a:t>Горького»</a:t>
            </a:r>
            <a:endParaRPr lang="ru-RU" sz="2400" dirty="0">
              <a:solidFill>
                <a:srgbClr val="FF0000"/>
              </a:solidFill>
              <a:latin typeface="Arial" panose="020B0604020202020204" pitchFamily="34" charset="0"/>
              <a:ea typeface="Akrobat ExtraBold" charset="0"/>
              <a:cs typeface="Arial" panose="020B0604020202020204" pitchFamily="34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163621" y="5014052"/>
            <a:ext cx="5930537" cy="2377439"/>
          </a:xfrm>
        </p:spPr>
        <p:txBody>
          <a:bodyPr/>
          <a:lstStyle/>
          <a:p>
            <a:pPr marL="0" indent="0">
              <a:buNone/>
            </a:pPr>
            <a:endParaRPr lang="ru-RU" sz="1400" dirty="0"/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6434302" y="1803538"/>
            <a:ext cx="3210457" cy="751684"/>
          </a:xfrm>
        </p:spPr>
        <p:txBody>
          <a:bodyPr/>
          <a:lstStyle/>
          <a:p>
            <a:pPr marL="0" indent="0" algn="ctr">
              <a:buNone/>
            </a:pPr>
            <a:r>
              <a:rPr lang="ru-RU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Узнать больше о программах и зарегистрироваться на обучение: </a:t>
            </a:r>
            <a:r>
              <a:rPr lang="ru-RU" sz="1100" u="sng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ru-RU" sz="1100" u="sng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://50plus.worldskills.ru/</a:t>
            </a:r>
            <a:r>
              <a:rPr lang="ru-RU" sz="1100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>
              <a:solidFill>
                <a:srgbClr val="00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Текст 4"/>
          <p:cNvSpPr txBox="1">
            <a:spLocks/>
          </p:cNvSpPr>
          <p:nvPr/>
        </p:nvSpPr>
        <p:spPr>
          <a:xfrm>
            <a:off x="6330314" y="4833257"/>
            <a:ext cx="3390256" cy="1514076"/>
          </a:xfrm>
          <a:prstGeom prst="rect">
            <a:avLst/>
          </a:prstGeom>
        </p:spPr>
        <p:txBody>
          <a:bodyPr/>
          <a:lstStyle>
            <a:lvl1pPr marL="228612" indent="-228612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685835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2pPr>
            <a:lvl3pPr marL="1143057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3pPr>
            <a:lvl4pPr marL="1600280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4pPr>
            <a:lvl5pPr marL="205750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5pPr>
            <a:lvl6pPr marL="2514726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ru-RU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Подробная информация о программах обучения </a:t>
            </a:r>
            <a:r>
              <a:rPr lang="ru-RU" sz="1100" dirty="0" err="1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предпенсионеров</a:t>
            </a:r>
            <a:r>
              <a:rPr lang="ru-RU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КГБПОУ «Красноярский педагогический колледж № 1 им. М. Горького»: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Тел: </a:t>
            </a:r>
            <a:r>
              <a:rPr lang="ru-RU" sz="11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(391)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211-03-40, </a:t>
            </a:r>
            <a:r>
              <a:rPr lang="ru-RU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8-902-925-97-49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E-mail</a:t>
            </a:r>
            <a:r>
              <a:rPr lang="ru-RU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1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5"/>
              </a:rPr>
              <a:t>ripinskaya@kpk1.ru</a:t>
            </a:r>
            <a:endParaRPr lang="ru-RU" sz="11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Официальный </a:t>
            </a:r>
            <a:r>
              <a:rPr lang="ru-RU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сайт: </a:t>
            </a:r>
            <a:r>
              <a:rPr lang="en-US" sz="1100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www.kpk1.ru</a:t>
            </a:r>
            <a:endParaRPr lang="ru-RU" sz="1100" dirty="0" smtClean="0">
              <a:solidFill>
                <a:srgbClr val="00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Текст 3"/>
          <p:cNvSpPr txBox="1">
            <a:spLocks/>
          </p:cNvSpPr>
          <p:nvPr/>
        </p:nvSpPr>
        <p:spPr>
          <a:xfrm>
            <a:off x="798420" y="4580871"/>
            <a:ext cx="5930537" cy="2377439"/>
          </a:xfrm>
          <a:prstGeom prst="rect">
            <a:avLst/>
          </a:prstGeom>
        </p:spPr>
        <p:txBody>
          <a:bodyPr/>
          <a:lstStyle>
            <a:lvl1pPr marL="228612" indent="-228612" algn="l" defTabSz="914446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1pPr>
            <a:lvl2pPr marL="685835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2pPr>
            <a:lvl3pPr marL="1143057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3pPr>
            <a:lvl4pPr marL="1600280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4pPr>
            <a:lvl5pPr marL="205750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4"/>
              </a:buBlip>
              <a:defRPr sz="1600" b="1" i="0" kern="1200">
                <a:solidFill>
                  <a:srgbClr val="051647"/>
                </a:solidFill>
                <a:latin typeface="Futura PT Demi" charset="0"/>
                <a:ea typeface="Futura PT Demi" charset="0"/>
                <a:cs typeface="Futura PT Demi" charset="0"/>
              </a:defRPr>
            </a:lvl5pPr>
            <a:lvl6pPr marL="2514726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949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172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394" indent="-228612" algn="l" defTabSz="914446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ru-RU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63621" y="1368339"/>
            <a:ext cx="1845438" cy="625272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это за программа?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64399" y="2340714"/>
            <a:ext cx="1844660" cy="634932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Для кого?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094905" y="2315728"/>
            <a:ext cx="4175266" cy="718126"/>
          </a:xfrm>
          <a:prstGeom prst="roundRect">
            <a:avLst/>
          </a:prstGeom>
          <a:solidFill>
            <a:srgbClr val="001547"/>
          </a:solidFill>
          <a:ln>
            <a:solidFill>
              <a:srgbClr val="001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Женщины 51-55 лет (1964-1968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Мужчины 56-60 лет (1959-1963 </a:t>
            </a:r>
            <a:r>
              <a:rPr lang="ru-RU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г.р</a:t>
            </a:r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 </a:t>
            </a:r>
          </a:p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предпенсионеры по особым условиям 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63621" y="3246157"/>
            <a:ext cx="1845438" cy="647283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Сколько стоит?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73776" y="4131000"/>
            <a:ext cx="1839063" cy="700683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Чему можно научиться?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094905" y="4097674"/>
            <a:ext cx="4175266" cy="716592"/>
          </a:xfrm>
          <a:prstGeom prst="roundRect">
            <a:avLst/>
          </a:prstGeom>
          <a:solidFill>
            <a:srgbClr val="001547"/>
          </a:solidFill>
          <a:ln>
            <a:solidFill>
              <a:srgbClr val="0015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музыки в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школе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Преподавание в младших классах</a:t>
            </a:r>
          </a:p>
          <a:p>
            <a:pPr algn="ctr"/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дополнительного профессионального образования (72 часа)</a:t>
            </a:r>
            <a:endParaRPr lang="ru-RU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63620" y="5328410"/>
            <a:ext cx="1839063" cy="700683"/>
          </a:xfrm>
          <a:prstGeom prst="roundRect">
            <a:avLst/>
          </a:prstGeom>
          <a:solidFill>
            <a:srgbClr val="006D43"/>
          </a:solidFill>
          <a:ln>
            <a:solidFill>
              <a:srgbClr val="006D4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Что это даст?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328999"/>
            <a:ext cx="798420" cy="52900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094905" y="1238107"/>
            <a:ext cx="41752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Распоряжение Правительства РФ от 30 декабря 2018 г. </a:t>
            </a:r>
          </a:p>
          <a:p>
            <a:pPr algn="ctr"/>
            <a:r>
              <a:rPr lang="ru-RU" sz="1000" b="1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3025-р. «Об утверждении Специальной программы и плана мероприятий по организации профессионального обучения и дополнительного профессионального образования граждан предпенсионного возраста на период до 2024 г.» (проект «Старшее поколение» национального проекта «Демография»)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036970" y="3304243"/>
            <a:ext cx="4175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реализуется за счет средств федерального бюджета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049362" y="5130953"/>
            <a:ext cx="41628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Знания и умения на международном уровне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квалификации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 </a:t>
            </a:r>
            <a:r>
              <a:rPr lang="ru-RU" sz="1200" b="1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</a:t>
            </a:r>
            <a:r>
              <a:rPr lang="ru-RU" sz="1200" b="1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квалификации и паспорт </a:t>
            </a:r>
            <a:r>
              <a:rPr lang="ru-RU" sz="1200" b="1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компетенций для </a:t>
            </a:r>
            <a:r>
              <a:rPr lang="ru-RU" sz="1200" b="1" dirty="0" smtClean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резюме</a:t>
            </a:r>
            <a:endParaRPr lang="ru-RU" sz="1200" b="1" dirty="0">
              <a:solidFill>
                <a:srgbClr val="00154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154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 круга профессионального общения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0559" y="2605559"/>
            <a:ext cx="2917942" cy="193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9255</TotalTime>
  <Words>195</Words>
  <Application>Microsoft Office PowerPoint</Application>
  <PresentationFormat>Лист A4 (210x297 мм)</PresentationFormat>
  <Paragraphs>26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Akrobat ExtraBold</vt:lpstr>
      <vt:lpstr>Arial</vt:lpstr>
      <vt:lpstr>Calibri</vt:lpstr>
      <vt:lpstr>Futura PT</vt:lpstr>
      <vt:lpstr>Futura PT Bold</vt:lpstr>
      <vt:lpstr>Futura PT Demi</vt:lpstr>
      <vt:lpstr>Times New Roman</vt:lpstr>
      <vt:lpstr>Office Theme</vt:lpstr>
      <vt:lpstr>ОБУЧЕНИЕ ЛИЦ ПРЕДПЕНСИОННОГО ВОЗРАСТА В КГБПОУ «Красноярский педагогический колледж № 1 им. М. Горького»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Бельский</dc:creator>
  <cp:lastModifiedBy>Анна Шелехова</cp:lastModifiedBy>
  <cp:revision>778</cp:revision>
  <cp:lastPrinted>2017-05-29T14:53:08Z</cp:lastPrinted>
  <dcterms:created xsi:type="dcterms:W3CDTF">2017-04-13T09:25:01Z</dcterms:created>
  <dcterms:modified xsi:type="dcterms:W3CDTF">2019-09-25T05:34:07Z</dcterms:modified>
</cp:coreProperties>
</file>