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media/image50.jpeg" ContentType="image/jpeg"/>
  <Override PartName="/ppt/media/image1.jpeg" ContentType="image/jpeg"/>
  <Override PartName="/ppt/media/image51.jpeg" ContentType="image/jpeg"/>
  <Override PartName="/ppt/media/image2.jpeg" ContentType="image/jpeg"/>
  <Override PartName="/ppt/media/image52.jpeg" ContentType="image/jpeg"/>
  <Override PartName="/ppt/media/image30.jpeg" ContentType="image/jpeg"/>
  <Override PartName="/ppt/media/image3.jpeg" ContentType="image/jpeg"/>
  <Override PartName="/ppt/media/image4.jpeg" ContentType="image/jpeg"/>
  <Override PartName="/ppt/media/image31.jpeg" ContentType="image/jpeg"/>
  <Override PartName="/ppt/media/image53.jpeg" ContentType="image/jpeg"/>
  <Override PartName="/ppt/media/image5.jpeg" ContentType="image/jpeg"/>
  <Override PartName="/ppt/media/image10.jpeg" ContentType="image/jpeg"/>
  <Override PartName="/ppt/media/image32.jpeg" ContentType="image/jpeg"/>
  <Override PartName="/ppt/media/image54.jpeg" ContentType="image/jpeg"/>
  <Override PartName="/ppt/media/image6.jpeg" ContentType="image/jpeg"/>
  <Override PartName="/ppt/media/image11.jpeg" ContentType="image/jpeg"/>
  <Override PartName="/ppt/media/image33.jpeg" ContentType="image/jpeg"/>
  <Override PartName="/ppt/media/image55.jpeg" ContentType="image/jpeg"/>
  <Override PartName="/ppt/media/image7.jpeg" ContentType="image/jpeg"/>
  <Override PartName="/ppt/media/image12.jpeg" ContentType="image/jpeg"/>
  <Override PartName="/ppt/media/image34.jpeg" ContentType="image/jpeg"/>
  <Override PartName="/ppt/media/image56.jpeg" ContentType="image/jpeg"/>
  <Override PartName="/ppt/media/image8.jpeg" ContentType="image/jpeg"/>
  <Override PartName="/ppt/media/image13.jpeg" ContentType="image/jpeg"/>
  <Override PartName="/ppt/media/image35.jpeg" ContentType="image/jpeg"/>
  <Override PartName="/ppt/media/image57.jpeg" ContentType="image/jpeg"/>
  <Override PartName="/ppt/media/image9.jpeg" ContentType="image/jpeg"/>
  <Override PartName="/ppt/media/image14.jpeg" ContentType="image/jpeg"/>
  <Override PartName="/ppt/media/image36.jpeg" ContentType="image/jpeg"/>
  <Override PartName="/ppt/media/image58.jpeg" ContentType="image/jpeg"/>
  <Override PartName="/ppt/media/image15.jpeg" ContentType="image/jpeg"/>
  <Override PartName="/ppt/media/image37.jpeg" ContentType="image/jpeg"/>
  <Override PartName="/ppt/media/image59.jpeg" ContentType="image/jpeg"/>
  <Override PartName="/ppt/media/image16.jpeg" ContentType="image/jpeg"/>
  <Override PartName="/ppt/media/image38.jpeg" ContentType="image/jpeg"/>
  <Override PartName="/ppt/media/image17.jpeg" ContentType="image/jpeg"/>
  <Override PartName="/ppt/media/image39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42.jpeg" ContentType="image/jpeg"/>
  <Override PartName="/ppt/media/image64.jpeg" ContentType="image/jpeg"/>
  <Override PartName="/ppt/media/image21.jpeg" ContentType="image/jpeg"/>
  <Override PartName="/ppt/media/image43.jpeg" ContentType="image/jpeg"/>
  <Override PartName="/ppt/media/image22.jpeg" ContentType="image/jpeg"/>
  <Override PartName="/ppt/media/image44.jpeg" ContentType="image/jpeg"/>
  <Override PartName="/ppt/media/image23.jpeg" ContentType="image/jpeg"/>
  <Override PartName="/ppt/media/image45.jpeg" ContentType="image/jpeg"/>
  <Override PartName="/ppt/media/image24.jpeg" ContentType="image/jpeg"/>
  <Override PartName="/ppt/media/image46.jpeg" ContentType="image/jpeg"/>
  <Override PartName="/ppt/media/image25.jpeg" ContentType="image/jpeg"/>
  <Override PartName="/ppt/media/image47.jpeg" ContentType="image/jpeg"/>
  <Override PartName="/ppt/media/image26.jpeg" ContentType="image/jpeg"/>
  <Override PartName="/ppt/media/image48.jpeg" ContentType="image/jpeg"/>
  <Override PartName="/ppt/media/image27.jpeg" ContentType="image/jpeg"/>
  <Override PartName="/ppt/media/image49.jpeg" ContentType="image/jpeg"/>
  <Override PartName="/ppt/media/image28.jpeg" ContentType="image/jpeg"/>
  <Override PartName="/ppt/media/image29.jpeg" ContentType="image/jpeg"/>
  <Override PartName="/ppt/media/image40.jpeg" ContentType="image/jpeg"/>
  <Override PartName="/ppt/media/image62.jpeg" ContentType="image/jpeg"/>
  <Override PartName="/ppt/media/image41.jpeg" ContentType="image/jpeg"/>
  <Override PartName="/ppt/media/image63.jpeg" ContentType="image/jpeg"/>
  <Override PartName="/ppt/media/image60.jpeg" ContentType="image/jpeg"/>
  <Override PartName="/ppt/media/image61.jpeg" ContentType="image/jpeg"/>
  <Override PartName="/ppt/media/image65.jpeg" ContentType="image/jpeg"/>
  <Override PartName="/ppt/media/image66.jpeg" ContentType="image/jpeg"/>
  <Override PartName="/ppt/media/image67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33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38DA399-0A20-4BAA-849A-B57F8A7ADF6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3EB46D5-DF0C-4DD9-8722-27DAE4D9F82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667D302-24D6-4F17-9997-F0DB806BC47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41479EE-2835-4C39-9F3A-FFE8358F557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3061A74-CD35-4EB9-B600-6AA58E731C0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FDF0118-CDA3-4052-AB93-A966F02CF4D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0059CFD-594E-4ECA-A3D9-A5083AF49F8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C545F12-2157-4F19-B3A6-DCE26A4FB0E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5E0262E-1AAE-41E5-9ACD-9399276D259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98FCFEA-7270-43A5-A9B2-7B1ADB0FAFB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2D0A4EF-C2EE-41B7-9C3B-F2F0BDE8871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7F421D5-885F-42D3-8D19-5E02551DC5E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E7495E0-96E7-4C98-8848-59A0B26EB92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7680325-79A3-49F1-B240-32C9C0272DB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9B7D25A-A1B3-4535-9DD2-78E56C090DF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F821823-0A18-4376-9F94-F08312E5F19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C5CE198-FDFC-41A3-95C7-3524DCC23DB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B0D88CD-28A4-4140-BB6B-B13008B893D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E074395-6DCE-481C-A422-4E1DA327006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E477898-CAC5-4FBC-AB67-B9FEBDBE52E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AE9C263-210B-4F7E-83B0-59DE65E3526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AB87436-C627-4ACA-9913-9F8193A07E8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29C1369-6518-429C-BA41-1090172CF6B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6D93786-9E6B-4109-9040-B64E5109D62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5A81481-FA14-4171-91FF-F0A569CB49A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9FF3350-647A-476B-B58A-57CA09B6203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7A03D89-5E0A-47EE-B6F5-5101EDA25FF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D65724F-F7DB-474E-A73E-E7A033F7E8A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7A4E157-16DD-4D80-A624-9B61C73B2AD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9642C32-5956-4C3C-9FC8-981C4398131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6D7FD95-2794-4E33-84C8-026BB4E44A7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9EAE51A-F689-4972-A867-41E37E4A52F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F268E5C-827D-40FD-AE68-26912A46044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6C99AF8-6EED-4AC9-9074-E7183AE5B6B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758ABC0-D804-4DD3-A1BA-5C8F2FE39C1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D16F34-5A39-493F-8683-B0A6763C9CF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12208320" cy="6857280"/>
          </a:xfrm>
          <a:prstGeom prst="rect">
            <a:avLst/>
          </a:prstGeom>
          <a:ln w="9525">
            <a:noFill/>
          </a:ln>
        </p:spPr>
      </p:pic>
      <p:pic>
        <p:nvPicPr>
          <p:cNvPr id="1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12208320" cy="6857280"/>
          </a:xfrm>
          <a:prstGeom prst="rect">
            <a:avLst/>
          </a:prstGeom>
          <a:ln w="9525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2080" cy="58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>
          <a:xfrm>
            <a:off x="4165560" y="6245280"/>
            <a:ext cx="3859920" cy="47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>
          <a:xfrm>
            <a:off x="8737560" y="6245280"/>
            <a:ext cx="2844000" cy="47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  <a:ea typeface="SimSu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FBBF79A-3569-44C5-9C57-BD057AA433AA}" type="slidenum">
              <a:rPr b="0" lang="ru-RU" sz="1400" spc="-1" strike="noStrike">
                <a:solidFill>
                  <a:srgbClr val="000000"/>
                </a:solidFill>
                <a:latin typeface="Arial"/>
                <a:ea typeface="SimSun"/>
              </a:rPr>
              <a:t>10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>
          <a:xfrm>
            <a:off x="609480" y="6245280"/>
            <a:ext cx="2844000" cy="47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12208320" cy="6857280"/>
          </a:xfrm>
          <a:prstGeom prst="rect">
            <a:avLst/>
          </a:prstGeom>
          <a:ln w="9525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ftr" idx="4"/>
          </p:nvPr>
        </p:nvSpPr>
        <p:spPr>
          <a:xfrm>
            <a:off x="4165560" y="6245280"/>
            <a:ext cx="3859920" cy="47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ldNum" idx="5"/>
          </p:nvPr>
        </p:nvSpPr>
        <p:spPr>
          <a:xfrm>
            <a:off x="8737560" y="6245280"/>
            <a:ext cx="2844000" cy="47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  <a:ea typeface="SimSu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A9C6C47-7366-4898-8B1F-1E0CC2EE1977}" type="slidenum">
              <a:rPr b="0" lang="ru-RU" sz="1400" spc="-1" strike="noStrike">
                <a:solidFill>
                  <a:srgbClr val="000000"/>
                </a:solidFill>
                <a:latin typeface="Arial"/>
                <a:ea typeface="SimSu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6"/>
          </p:nvPr>
        </p:nvSpPr>
        <p:spPr>
          <a:xfrm>
            <a:off x="609480" y="6245280"/>
            <a:ext cx="2844000" cy="47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12208320" cy="6857280"/>
          </a:xfrm>
          <a:prstGeom prst="rect">
            <a:avLst/>
          </a:prstGeom>
          <a:ln w="9525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2080" cy="58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174680"/>
            <a:ext cx="5353920" cy="495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231960" y="1174680"/>
            <a:ext cx="5353920" cy="495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ftr" idx="7"/>
          </p:nvPr>
        </p:nvSpPr>
        <p:spPr>
          <a:xfrm>
            <a:off x="4165560" y="6245280"/>
            <a:ext cx="3859920" cy="47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sldNum" idx="8"/>
          </p:nvPr>
        </p:nvSpPr>
        <p:spPr>
          <a:xfrm>
            <a:off x="8737560" y="6245280"/>
            <a:ext cx="2844000" cy="47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  <a:ea typeface="SimSu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3C11651-732E-4086-AA88-801CE4460780}" type="slidenum">
              <a:rPr b="0" lang="ru-RU" sz="1400" spc="-1" strike="noStrike">
                <a:solidFill>
                  <a:srgbClr val="000000"/>
                </a:solidFill>
                <a:latin typeface="Arial"/>
                <a:ea typeface="SimSu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dt" idx="9"/>
          </p:nvPr>
        </p:nvSpPr>
        <p:spPr>
          <a:xfrm>
            <a:off x="609480" y="6245280"/>
            <a:ext cx="2844000" cy="47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2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slideLayout" Target="../slideLayouts/slideLayout28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image" Target="../media/image45.jpeg"/><Relationship Id="rId4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jpeg"/><Relationship Id="rId3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jpeg"/><Relationship Id="rId3" Type="http://schemas.openxmlformats.org/officeDocument/2006/relationships/image" Target="../media/image50.jpeg"/><Relationship Id="rId4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jpeg"/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6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57.jpeg"/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6" Type="http://schemas.openxmlformats.org/officeDocument/2006/relationships/image" Target="../media/image61.jpeg"/><Relationship Id="rId7" Type="http://schemas.openxmlformats.org/officeDocument/2006/relationships/slideLayout" Target="../slideLayouts/slideLayout28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image" Target="../media/image63.jpeg"/><Relationship Id="rId3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image" Target="../media/image65.jpeg"/><Relationship Id="rId3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67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697400" y="1923480"/>
            <a:ext cx="8908200" cy="21175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4400" spc="-1" strike="noStrike">
                <a:solidFill>
                  <a:srgbClr val="ffffff"/>
                </a:solidFill>
                <a:latin typeface="Arial"/>
                <a:ea typeface="SimSun"/>
              </a:rPr>
              <a:t>Художественная обработка металла </a:t>
            </a:r>
            <a:br>
              <a:rPr sz="4400"/>
            </a:br>
            <a:r>
              <a:rPr b="0" i="1" lang="ru-RU" sz="3200" spc="-1" strike="noStrike">
                <a:solidFill>
                  <a:srgbClr val="ffffff"/>
                </a:solidFill>
                <a:latin typeface="Arial"/>
                <a:ea typeface="SimSun"/>
              </a:rPr>
              <a:t>(Тиснение по  металлу)</a:t>
            </a:r>
            <a:br>
              <a:rPr sz="3200"/>
            </a:b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Box 3"/>
          <p:cNvSpPr/>
          <p:nvPr/>
        </p:nvSpPr>
        <p:spPr>
          <a:xfrm>
            <a:off x="470520" y="5444280"/>
            <a:ext cx="5274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Arial"/>
                <a:ea typeface="SimSun"/>
              </a:rPr>
              <a:t>Сурай Александра Николаевна 8-960-760-99-01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Рисунок 6" descr=""/>
          <p:cNvPicPr/>
          <p:nvPr/>
        </p:nvPicPr>
        <p:blipFill>
          <a:blip r:embed="rId1"/>
          <a:stretch/>
        </p:blipFill>
        <p:spPr>
          <a:xfrm>
            <a:off x="8911440" y="3132720"/>
            <a:ext cx="3013200" cy="2797200"/>
          </a:xfrm>
          <a:prstGeom prst="rect">
            <a:avLst/>
          </a:prstGeom>
          <a:ln w="0">
            <a:noFill/>
          </a:ln>
        </p:spPr>
      </p:pic>
      <p:sp>
        <p:nvSpPr>
          <p:cNvPr id="131" name="TextBox 7"/>
          <p:cNvSpPr/>
          <p:nvPr/>
        </p:nvSpPr>
        <p:spPr>
          <a:xfrm>
            <a:off x="466200" y="227880"/>
            <a:ext cx="11371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SimSun"/>
              </a:rPr>
              <a:t>Муниципальное автономное общеобразовательное учреждение «Средняя школа №157» г. Красноярска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TextBox 8"/>
          <p:cNvSpPr/>
          <p:nvPr/>
        </p:nvSpPr>
        <p:spPr>
          <a:xfrm>
            <a:off x="499680" y="5009040"/>
            <a:ext cx="5055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Arial"/>
                <a:ea typeface="SimSun"/>
              </a:rPr>
              <a:t>Курбатова Юлия Евгеньевна 8 -960-760-45-27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Текстовое поле 99"/>
          <p:cNvSpPr/>
          <p:nvPr/>
        </p:nvSpPr>
        <p:spPr>
          <a:xfrm>
            <a:off x="496440" y="873000"/>
            <a:ext cx="11310480" cy="7599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22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Выступление на а</a:t>
            </a:r>
            <a:r>
              <a:rPr b="0" lang="en-US" sz="22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вгустовск</a:t>
            </a:r>
            <a:r>
              <a:rPr b="0" lang="ru-RU" sz="22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ой</a:t>
            </a:r>
            <a:r>
              <a:rPr b="0" lang="en-US" sz="22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 методическ</a:t>
            </a:r>
            <a:r>
              <a:rPr b="0" lang="ru-RU" sz="22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ой</a:t>
            </a:r>
            <a:r>
              <a:rPr b="0" lang="en-US" sz="22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 площадк</a:t>
            </a:r>
            <a:r>
              <a:rPr b="0" lang="ru-RU" sz="22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е</a:t>
            </a:r>
            <a:r>
              <a:rPr b="0" lang="en-US" sz="22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  </a:t>
            </a:r>
            <a:r>
              <a:rPr b="0" lang="ru-RU" sz="22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учителей  «Технологии»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22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по теме: </a:t>
            </a:r>
            <a:r>
              <a:rPr b="0" lang="en-US" sz="22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«Особенности внедрения ФОП в условиях реализации обновленных ФГОС»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TextBox 3"/>
          <p:cNvSpPr/>
          <p:nvPr/>
        </p:nvSpPr>
        <p:spPr>
          <a:xfrm>
            <a:off x="4080240" y="6239880"/>
            <a:ext cx="3780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Arial"/>
                <a:ea typeface="SimSun"/>
              </a:rPr>
              <a:t>г. Красноярск, 24 августа 2023 год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52600" y="429840"/>
            <a:ext cx="11365200" cy="11163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>
            <a:noAutofit/>
          </a:bodyPr>
          <a:p>
            <a:pPr marL="343080" indent="-343080">
              <a:lnSpc>
                <a:spcPct val="100000"/>
              </a:lnSpc>
              <a:buClr>
                <a:srgbClr val="003366"/>
              </a:buClr>
              <a:buFont typeface="Arial"/>
              <a:buChar char="•"/>
            </a:pPr>
            <a:r>
              <a:rPr b="0" lang="ru-RU" sz="32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Мягкая подложка: пенопласт, полотенце, фетр и др.</a:t>
            </a:r>
            <a:br>
              <a:rPr sz="3200"/>
            </a:br>
            <a:br>
              <a:rPr sz="3200"/>
            </a:br>
            <a:br>
              <a:rPr sz="2000"/>
            </a:br>
            <a:r>
              <a:rPr b="0" lang="ru-RU" sz="20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Объект 4" descr=""/>
          <p:cNvPicPr/>
          <p:nvPr/>
        </p:nvPicPr>
        <p:blipFill>
          <a:blip r:embed="rId1"/>
          <a:stretch/>
        </p:blipFill>
        <p:spPr>
          <a:xfrm>
            <a:off x="1187280" y="3396600"/>
            <a:ext cx="3589560" cy="2996640"/>
          </a:xfrm>
          <a:prstGeom prst="rect">
            <a:avLst/>
          </a:prstGeom>
          <a:ln w="9525">
            <a:noFill/>
          </a:ln>
        </p:spPr>
      </p:pic>
      <p:pic>
        <p:nvPicPr>
          <p:cNvPr id="156" name="Объект 8" descr=""/>
          <p:cNvPicPr/>
          <p:nvPr/>
        </p:nvPicPr>
        <p:blipFill>
          <a:blip r:embed="rId2"/>
          <a:stretch/>
        </p:blipFill>
        <p:spPr>
          <a:xfrm>
            <a:off x="5431320" y="3396600"/>
            <a:ext cx="4416480" cy="2996640"/>
          </a:xfrm>
          <a:prstGeom prst="rect">
            <a:avLst/>
          </a:prstGeom>
          <a:ln w="9525">
            <a:noFill/>
          </a:ln>
        </p:spPr>
      </p:pic>
      <p:sp>
        <p:nvSpPr>
          <p:cNvPr id="157" name="Текстовое поле 5"/>
          <p:cNvSpPr/>
          <p:nvPr/>
        </p:nvSpPr>
        <p:spPr>
          <a:xfrm>
            <a:off x="552600" y="1170360"/>
            <a:ext cx="9498240" cy="20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3366"/>
              </a:buClr>
              <a:buFont typeface="Arial"/>
              <a:buChar char="•"/>
            </a:pPr>
            <a:r>
              <a:rPr b="0" lang="ru-RU" sz="32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Фольга (алюминиевый противень,  алюминиевая банка, фольга от продуктов питания, металлическая упаковка от зубной пасты и т.д.)</a:t>
            </a:r>
            <a:br>
              <a:rPr sz="3200"/>
            </a:br>
            <a:r>
              <a:rPr b="0" lang="ru-RU" sz="32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DejaVu Sans"/>
              </a:rPr>
              <a:t>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Объект 8" descr=""/>
          <p:cNvPicPr/>
          <p:nvPr/>
        </p:nvPicPr>
        <p:blipFill>
          <a:blip r:embed="rId1"/>
          <a:stretch/>
        </p:blipFill>
        <p:spPr>
          <a:xfrm rot="5400000">
            <a:off x="1138320" y="2775960"/>
            <a:ext cx="3478320" cy="4251960"/>
          </a:xfrm>
          <a:prstGeom prst="rect">
            <a:avLst/>
          </a:prstGeom>
          <a:ln w="9525">
            <a:noFill/>
          </a:ln>
        </p:spPr>
      </p:pic>
      <p:pic>
        <p:nvPicPr>
          <p:cNvPr id="159" name="Рисунок 4" descr=""/>
          <p:cNvPicPr/>
          <p:nvPr/>
        </p:nvPicPr>
        <p:blipFill>
          <a:blip r:embed="rId2"/>
          <a:stretch/>
        </p:blipFill>
        <p:spPr>
          <a:xfrm>
            <a:off x="668160" y="337680"/>
            <a:ext cx="4335120" cy="2626200"/>
          </a:xfrm>
          <a:prstGeom prst="rect">
            <a:avLst/>
          </a:prstGeom>
          <a:ln w="0">
            <a:noFill/>
          </a:ln>
        </p:spPr>
      </p:pic>
      <p:pic>
        <p:nvPicPr>
          <p:cNvPr id="160" name="Рисунок 6" descr=""/>
          <p:cNvPicPr/>
          <p:nvPr/>
        </p:nvPicPr>
        <p:blipFill>
          <a:blip r:embed="rId3"/>
          <a:stretch/>
        </p:blipFill>
        <p:spPr>
          <a:xfrm>
            <a:off x="5365800" y="337680"/>
            <a:ext cx="5151600" cy="4759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Рисунок 4" descr=""/>
          <p:cNvPicPr/>
          <p:nvPr/>
        </p:nvPicPr>
        <p:blipFill>
          <a:blip r:embed="rId1"/>
          <a:stretch/>
        </p:blipFill>
        <p:spPr>
          <a:xfrm rot="304800">
            <a:off x="1052640" y="433800"/>
            <a:ext cx="3956400" cy="2861640"/>
          </a:xfrm>
          <a:prstGeom prst="rect">
            <a:avLst/>
          </a:prstGeom>
          <a:ln w="0">
            <a:noFill/>
          </a:ln>
        </p:spPr>
      </p:pic>
      <p:pic>
        <p:nvPicPr>
          <p:cNvPr id="162" name="Рисунок 6" descr=""/>
          <p:cNvPicPr/>
          <p:nvPr/>
        </p:nvPicPr>
        <p:blipFill>
          <a:blip r:embed="rId2"/>
          <a:stretch/>
        </p:blipFill>
        <p:spPr>
          <a:xfrm rot="4021800">
            <a:off x="6797880" y="598680"/>
            <a:ext cx="3199320" cy="2864160"/>
          </a:xfrm>
          <a:prstGeom prst="rect">
            <a:avLst/>
          </a:prstGeom>
          <a:ln w="0">
            <a:noFill/>
          </a:ln>
        </p:spPr>
      </p:pic>
      <p:pic>
        <p:nvPicPr>
          <p:cNvPr id="163" name="Рисунок 8" descr=""/>
          <p:cNvPicPr/>
          <p:nvPr/>
        </p:nvPicPr>
        <p:blipFill>
          <a:blip r:embed="rId3"/>
          <a:stretch/>
        </p:blipFill>
        <p:spPr>
          <a:xfrm>
            <a:off x="5519160" y="3601080"/>
            <a:ext cx="4821120" cy="3197880"/>
          </a:xfrm>
          <a:prstGeom prst="rect">
            <a:avLst/>
          </a:prstGeom>
          <a:ln w="0">
            <a:noFill/>
          </a:ln>
        </p:spPr>
      </p:pic>
      <p:pic>
        <p:nvPicPr>
          <p:cNvPr id="164" name="Рисунок 5" descr=""/>
          <p:cNvPicPr/>
          <p:nvPr/>
        </p:nvPicPr>
        <p:blipFill>
          <a:blip r:embed="rId4"/>
          <a:stretch/>
        </p:blipFill>
        <p:spPr>
          <a:xfrm rot="21262800">
            <a:off x="1439280" y="3762360"/>
            <a:ext cx="3430440" cy="2684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/>
          </p:nvPr>
        </p:nvSpPr>
        <p:spPr>
          <a:xfrm>
            <a:off x="501480" y="1110600"/>
            <a:ext cx="11187360" cy="5619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t">
            <a:noAutofit/>
          </a:bodyPr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003366"/>
              </a:buClr>
              <a:buFont typeface="Arial"/>
              <a:buAutoNum type="arabicPeriod"/>
            </a:pPr>
            <a:r>
              <a:rPr b="0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Подготовить лист металла. Разгладить с помощью деревянного бруска на твердой лучше металлической поверхности.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003366"/>
              </a:buClr>
              <a:buFont typeface="Arial"/>
              <a:buAutoNum type="arabicPeriod"/>
            </a:pPr>
            <a:r>
              <a:rPr b="0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Закрепить шаблон рисунка и перевести на лист металла. Стараться сильно не давить на фольгу, если фольга достаточно тонкая, главное оставить линии, которые можно увидеть.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003366"/>
              </a:buClr>
              <a:buFont typeface="Arial"/>
              <a:buAutoNum type="arabicPeriod"/>
            </a:pPr>
            <a:r>
              <a:rPr b="0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Убрать шаблон, подложить пенопласт или ветошь и обвести еще раз для большей четкости или возможного добавления каких-либо элементов.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003366"/>
              </a:buClr>
              <a:buFont typeface="Arial"/>
              <a:buAutoNum type="arabicPeriod"/>
            </a:pPr>
            <a:r>
              <a:rPr b="0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Если на рисунке много мелких элементов аккуратно обвести их несколько раз с лицевой стороны.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title"/>
          </p:nvPr>
        </p:nvSpPr>
        <p:spPr>
          <a:xfrm>
            <a:off x="561960" y="429840"/>
            <a:ext cx="11365200" cy="11163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Этапы работ:</a:t>
            </a:r>
            <a:br>
              <a:rPr sz="4400"/>
            </a:b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/>
          </p:nvPr>
        </p:nvSpPr>
        <p:spPr>
          <a:xfrm>
            <a:off x="501480" y="593280"/>
            <a:ext cx="11187360" cy="60883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5.  Если на рисунке, есть крупные детали, которым надо придать объем, то переворачиваем лист на изнанку и кладем на мягкую поверхность, приступаем к  тиснению отдельных участков металла.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6. Что бы границы не стирались в процессе работы, рекомендуется обводить их периодически с лицевой стороны.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7. Вырезать нужный размер картона. После завершения тиснения, отступить от краев картины 0,5 - 1 см и прижать края листа за картон.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Работа готова.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Рисунки в технике тиснение можно красить перманентными маркерами, акриловыми и витражными красками.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Объект 4" descr=""/>
          <p:cNvPicPr/>
          <p:nvPr/>
        </p:nvPicPr>
        <p:blipFill>
          <a:blip r:embed="rId1"/>
          <a:stretch/>
        </p:blipFill>
        <p:spPr>
          <a:xfrm rot="16200000">
            <a:off x="2578320" y="489960"/>
            <a:ext cx="4847040" cy="6687720"/>
          </a:xfrm>
          <a:prstGeom prst="rect">
            <a:avLst/>
          </a:prstGeom>
          <a:ln w="9525">
            <a:noFill/>
          </a:ln>
        </p:spPr>
      </p:pic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61960" y="429840"/>
            <a:ext cx="11365200" cy="11163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Приемы работ:</a:t>
            </a:r>
            <a:br>
              <a:rPr sz="4400"/>
            </a:b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3" descr=""/>
          <p:cNvPicPr/>
          <p:nvPr/>
        </p:nvPicPr>
        <p:blipFill>
          <a:blip r:embed="rId1"/>
          <a:stretch/>
        </p:blipFill>
        <p:spPr>
          <a:xfrm>
            <a:off x="444600" y="1979280"/>
            <a:ext cx="5521320" cy="4055040"/>
          </a:xfrm>
          <a:prstGeom prst="rect">
            <a:avLst/>
          </a:prstGeom>
          <a:ln w="0">
            <a:noFill/>
          </a:ln>
        </p:spPr>
      </p:pic>
      <p:pic>
        <p:nvPicPr>
          <p:cNvPr id="171" name="Рисунок 5" descr=""/>
          <p:cNvPicPr/>
          <p:nvPr/>
        </p:nvPicPr>
        <p:blipFill>
          <a:blip r:embed="rId2"/>
          <a:stretch/>
        </p:blipFill>
        <p:spPr>
          <a:xfrm>
            <a:off x="6073920" y="1956960"/>
            <a:ext cx="3839040" cy="4077360"/>
          </a:xfrm>
          <a:prstGeom prst="rect">
            <a:avLst/>
          </a:prstGeom>
          <a:ln w="0">
            <a:noFill/>
          </a:ln>
        </p:spPr>
      </p:pic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61960" y="429840"/>
            <a:ext cx="11365200" cy="11163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Приемы работ:</a:t>
            </a:r>
            <a:br>
              <a:rPr sz="4400"/>
            </a:b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Рисунок 6" descr=""/>
          <p:cNvPicPr/>
          <p:nvPr/>
        </p:nvPicPr>
        <p:blipFill>
          <a:blip r:embed="rId1"/>
          <a:stretch/>
        </p:blipFill>
        <p:spPr>
          <a:xfrm>
            <a:off x="4144680" y="3827880"/>
            <a:ext cx="4093920" cy="2859840"/>
          </a:xfrm>
          <a:prstGeom prst="rect">
            <a:avLst/>
          </a:prstGeom>
          <a:ln w="0">
            <a:noFill/>
          </a:ln>
        </p:spPr>
      </p:pic>
      <p:pic>
        <p:nvPicPr>
          <p:cNvPr id="174" name="Рисунок 5" descr=""/>
          <p:cNvPicPr/>
          <p:nvPr/>
        </p:nvPicPr>
        <p:blipFill>
          <a:blip r:embed="rId2"/>
          <a:stretch/>
        </p:blipFill>
        <p:spPr>
          <a:xfrm>
            <a:off x="6773400" y="1265400"/>
            <a:ext cx="3224520" cy="2440800"/>
          </a:xfrm>
          <a:prstGeom prst="rect">
            <a:avLst/>
          </a:prstGeom>
          <a:ln w="0">
            <a:noFill/>
          </a:ln>
        </p:spPr>
      </p:pic>
      <p:pic>
        <p:nvPicPr>
          <p:cNvPr id="175" name="Рисунок 8" descr=""/>
          <p:cNvPicPr/>
          <p:nvPr/>
        </p:nvPicPr>
        <p:blipFill>
          <a:blip r:embed="rId3"/>
          <a:stretch/>
        </p:blipFill>
        <p:spPr>
          <a:xfrm>
            <a:off x="189720" y="1198080"/>
            <a:ext cx="3733560" cy="5489640"/>
          </a:xfrm>
          <a:prstGeom prst="rect">
            <a:avLst/>
          </a:prstGeom>
          <a:ln w="0">
            <a:noFill/>
          </a:ln>
        </p:spPr>
      </p:pic>
      <p:pic>
        <p:nvPicPr>
          <p:cNvPr id="176" name="Объект 3" descr=""/>
          <p:cNvPicPr/>
          <p:nvPr/>
        </p:nvPicPr>
        <p:blipFill>
          <a:blip r:embed="rId4"/>
          <a:stretch/>
        </p:blipFill>
        <p:spPr>
          <a:xfrm>
            <a:off x="4144680" y="1198080"/>
            <a:ext cx="2407680" cy="2508120"/>
          </a:xfrm>
          <a:prstGeom prst="rect">
            <a:avLst/>
          </a:prstGeom>
          <a:ln w="9525">
            <a:noFill/>
          </a:ln>
        </p:spPr>
      </p:pic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61960" y="429840"/>
            <a:ext cx="11365200" cy="11163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Приемы работ:</a:t>
            </a:r>
            <a:br>
              <a:rPr sz="4400"/>
            </a:b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Объект 4" descr=""/>
          <p:cNvPicPr/>
          <p:nvPr/>
        </p:nvPicPr>
        <p:blipFill>
          <a:blip r:embed="rId1"/>
          <a:stretch/>
        </p:blipFill>
        <p:spPr>
          <a:xfrm>
            <a:off x="378360" y="1200240"/>
            <a:ext cx="4386600" cy="5247720"/>
          </a:xfrm>
          <a:prstGeom prst="rect">
            <a:avLst/>
          </a:prstGeom>
          <a:ln w="9525">
            <a:noFill/>
          </a:ln>
        </p:spPr>
      </p:pic>
      <p:pic>
        <p:nvPicPr>
          <p:cNvPr id="179" name="Рисунок 9" descr=""/>
          <p:cNvPicPr/>
          <p:nvPr/>
        </p:nvPicPr>
        <p:blipFill>
          <a:blip r:embed="rId2"/>
          <a:stretch/>
        </p:blipFill>
        <p:spPr>
          <a:xfrm>
            <a:off x="5071680" y="1200240"/>
            <a:ext cx="3931200" cy="5243040"/>
          </a:xfrm>
          <a:prstGeom prst="rect">
            <a:avLst/>
          </a:prstGeom>
          <a:ln w="0">
            <a:noFill/>
          </a:ln>
        </p:spPr>
      </p:pic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61960" y="429840"/>
            <a:ext cx="11365200" cy="11163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Приемы работ:</a:t>
            </a:r>
            <a:br>
              <a:rPr sz="4400"/>
            </a:b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Объект 4" descr=""/>
          <p:cNvPicPr/>
          <p:nvPr/>
        </p:nvPicPr>
        <p:blipFill>
          <a:blip r:embed="rId1"/>
          <a:stretch/>
        </p:blipFill>
        <p:spPr>
          <a:xfrm rot="16200000">
            <a:off x="6591960" y="491040"/>
            <a:ext cx="3598920" cy="4799880"/>
          </a:xfrm>
          <a:prstGeom prst="rect">
            <a:avLst/>
          </a:prstGeom>
          <a:ln w="9525">
            <a:noFill/>
          </a:ln>
        </p:spPr>
      </p:pic>
      <p:pic>
        <p:nvPicPr>
          <p:cNvPr id="182" name="Рисунок 6" descr=""/>
          <p:cNvPicPr/>
          <p:nvPr/>
        </p:nvPicPr>
        <p:blipFill>
          <a:blip r:embed="rId2"/>
          <a:stretch/>
        </p:blipFill>
        <p:spPr>
          <a:xfrm>
            <a:off x="385560" y="1090800"/>
            <a:ext cx="5297760" cy="5297760"/>
          </a:xfrm>
          <a:prstGeom prst="rect">
            <a:avLst/>
          </a:prstGeom>
          <a:ln w="0">
            <a:noFill/>
          </a:ln>
        </p:spPr>
      </p:pic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85560" y="247680"/>
            <a:ext cx="11365200" cy="11163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Примеры работ:</a:t>
            </a:r>
            <a:br>
              <a:rPr sz="4400"/>
            </a:b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/>
          </p:nvPr>
        </p:nvSpPr>
        <p:spPr>
          <a:xfrm>
            <a:off x="473760" y="555480"/>
            <a:ext cx="4179960" cy="12704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t">
            <a:normAutofit fontScale="89000"/>
          </a:bodyPr>
          <a:p>
            <a:pPr indent="0">
              <a:lnSpc>
                <a:spcPct val="100000"/>
              </a:lnSpc>
              <a:spcBef>
                <a:spcPts val="961"/>
              </a:spcBef>
              <a:buNone/>
              <a:tabLst>
                <a:tab algn="l" pos="0"/>
              </a:tabLst>
            </a:pPr>
            <a:r>
              <a:rPr b="1" lang="ru-RU" sz="4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Цель предмета: 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961"/>
              </a:spcBef>
              <a:buNone/>
              <a:tabLst>
                <a:tab algn="l" pos="0"/>
              </a:tabLst>
            </a:pP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Объект 2"/>
          <p:cNvSpPr/>
          <p:nvPr/>
        </p:nvSpPr>
        <p:spPr>
          <a:xfrm>
            <a:off x="574560" y="1653480"/>
            <a:ext cx="10457640" cy="2812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879"/>
              </a:spcBef>
              <a:tabLst>
                <a:tab algn="l" pos="0"/>
              </a:tabLst>
            </a:pPr>
            <a:r>
              <a:rPr b="0" lang="ru-RU" sz="44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Основной целью освоения предмета «Технология» является формирование технологической грамотности, глобальных компетенций, творческого мышления.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79"/>
              </a:spcBef>
              <a:tabLst>
                <a:tab algn="l" pos="0"/>
              </a:tabLst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Рисунок 12" descr=""/>
          <p:cNvPicPr/>
          <p:nvPr/>
        </p:nvPicPr>
        <p:blipFill>
          <a:blip r:embed="rId1"/>
          <a:stretch/>
        </p:blipFill>
        <p:spPr>
          <a:xfrm>
            <a:off x="312480" y="240840"/>
            <a:ext cx="2640240" cy="3519720"/>
          </a:xfrm>
          <a:prstGeom prst="rect">
            <a:avLst/>
          </a:prstGeom>
          <a:ln w="0">
            <a:noFill/>
          </a:ln>
        </p:spPr>
      </p:pic>
      <p:pic>
        <p:nvPicPr>
          <p:cNvPr id="185" name="Рисунок 3" descr=""/>
          <p:cNvPicPr/>
          <p:nvPr/>
        </p:nvPicPr>
        <p:blipFill>
          <a:blip r:embed="rId2"/>
          <a:stretch/>
        </p:blipFill>
        <p:spPr>
          <a:xfrm>
            <a:off x="313200" y="3857040"/>
            <a:ext cx="2639520" cy="2737440"/>
          </a:xfrm>
          <a:prstGeom prst="rect">
            <a:avLst/>
          </a:prstGeom>
          <a:ln w="0">
            <a:noFill/>
          </a:ln>
        </p:spPr>
      </p:pic>
      <p:pic>
        <p:nvPicPr>
          <p:cNvPr id="186" name="Рисунок 6" descr=""/>
          <p:cNvPicPr/>
          <p:nvPr/>
        </p:nvPicPr>
        <p:blipFill>
          <a:blip r:embed="rId3"/>
          <a:stretch/>
        </p:blipFill>
        <p:spPr>
          <a:xfrm>
            <a:off x="3434760" y="240840"/>
            <a:ext cx="2579400" cy="3519720"/>
          </a:xfrm>
          <a:prstGeom prst="rect">
            <a:avLst/>
          </a:prstGeom>
          <a:ln w="0">
            <a:noFill/>
          </a:ln>
        </p:spPr>
      </p:pic>
      <p:pic>
        <p:nvPicPr>
          <p:cNvPr id="187" name="Рисунок 8" descr=""/>
          <p:cNvPicPr/>
          <p:nvPr/>
        </p:nvPicPr>
        <p:blipFill>
          <a:blip r:embed="rId4"/>
          <a:stretch/>
        </p:blipFill>
        <p:spPr>
          <a:xfrm>
            <a:off x="6427440" y="307800"/>
            <a:ext cx="4118400" cy="4077360"/>
          </a:xfrm>
          <a:prstGeom prst="rect">
            <a:avLst/>
          </a:prstGeom>
          <a:ln w="0">
            <a:noFill/>
          </a:ln>
        </p:spPr>
      </p:pic>
      <p:pic>
        <p:nvPicPr>
          <p:cNvPr id="188" name="Рисунок 14" descr=""/>
          <p:cNvPicPr/>
          <p:nvPr/>
        </p:nvPicPr>
        <p:blipFill>
          <a:blip r:embed="rId5"/>
          <a:stretch/>
        </p:blipFill>
        <p:spPr>
          <a:xfrm>
            <a:off x="3322440" y="3907800"/>
            <a:ext cx="2803320" cy="2686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Объект 4" descr=""/>
          <p:cNvPicPr/>
          <p:nvPr/>
        </p:nvPicPr>
        <p:blipFill>
          <a:blip r:embed="rId1"/>
          <a:stretch/>
        </p:blipFill>
        <p:spPr>
          <a:xfrm>
            <a:off x="405720" y="374040"/>
            <a:ext cx="5181480" cy="5753520"/>
          </a:xfrm>
          <a:prstGeom prst="rect">
            <a:avLst/>
          </a:prstGeom>
          <a:ln w="9525">
            <a:noFill/>
          </a:ln>
        </p:spPr>
      </p:pic>
      <p:pic>
        <p:nvPicPr>
          <p:cNvPr id="190" name="Объект 11" descr=""/>
          <p:cNvPicPr/>
          <p:nvPr/>
        </p:nvPicPr>
        <p:blipFill>
          <a:blip r:embed="rId2"/>
          <a:stretch/>
        </p:blipFill>
        <p:spPr>
          <a:xfrm>
            <a:off x="5918760" y="374040"/>
            <a:ext cx="3494160" cy="57542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Объект 12" descr=""/>
          <p:cNvPicPr/>
          <p:nvPr/>
        </p:nvPicPr>
        <p:blipFill>
          <a:blip r:embed="rId1"/>
          <a:stretch/>
        </p:blipFill>
        <p:spPr>
          <a:xfrm>
            <a:off x="307440" y="255960"/>
            <a:ext cx="4862880" cy="6237000"/>
          </a:xfrm>
          <a:prstGeom prst="rect">
            <a:avLst/>
          </a:prstGeom>
          <a:ln w="9525">
            <a:noFill/>
          </a:ln>
        </p:spPr>
      </p:pic>
      <p:pic>
        <p:nvPicPr>
          <p:cNvPr id="192" name="Рисунок 14" descr=""/>
          <p:cNvPicPr/>
          <p:nvPr/>
        </p:nvPicPr>
        <p:blipFill>
          <a:blip r:embed="rId2"/>
          <a:stretch/>
        </p:blipFill>
        <p:spPr>
          <a:xfrm>
            <a:off x="5386680" y="255960"/>
            <a:ext cx="5258520" cy="623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Объект 4" descr=""/>
          <p:cNvPicPr/>
          <p:nvPr/>
        </p:nvPicPr>
        <p:blipFill>
          <a:blip r:embed="rId1"/>
          <a:stretch/>
        </p:blipFill>
        <p:spPr>
          <a:xfrm>
            <a:off x="733320" y="1193760"/>
            <a:ext cx="5846040" cy="4932360"/>
          </a:xfrm>
          <a:prstGeom prst="rect">
            <a:avLst/>
          </a:prstGeom>
          <a:ln w="9525">
            <a:noFill/>
          </a:ln>
        </p:spPr>
      </p:pic>
      <p:pic>
        <p:nvPicPr>
          <p:cNvPr id="194" name="Рисунок 6" descr=""/>
          <p:cNvPicPr/>
          <p:nvPr/>
        </p:nvPicPr>
        <p:blipFill>
          <a:blip r:embed="rId2"/>
          <a:stretch/>
        </p:blipFill>
        <p:spPr>
          <a:xfrm>
            <a:off x="6384960" y="374400"/>
            <a:ext cx="5243760" cy="611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/>
          </p:nvPr>
        </p:nvSpPr>
        <p:spPr>
          <a:xfrm>
            <a:off x="420840" y="1044360"/>
            <a:ext cx="10514880" cy="4350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61"/>
              </a:spcBef>
              <a:buClr>
                <a:srgbClr val="003366"/>
              </a:buClr>
              <a:buFont typeface="Symbol"/>
              <a:buChar char=""/>
            </a:pPr>
            <a:r>
              <a:rPr b="0" lang="ru-RU" sz="4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Как вы думаете, какие творческие работы можно выполнить используя ручное тиснение по металлу (фольге)? 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Рисунок 4" descr=""/>
          <p:cNvPicPr/>
          <p:nvPr/>
        </p:nvPicPr>
        <p:blipFill>
          <a:blip r:embed="rId1"/>
          <a:stretch/>
        </p:blipFill>
        <p:spPr>
          <a:xfrm>
            <a:off x="6581880" y="3301920"/>
            <a:ext cx="2255400" cy="3029400"/>
          </a:xfrm>
          <a:prstGeom prst="rect">
            <a:avLst/>
          </a:prstGeom>
          <a:ln w="0">
            <a:noFill/>
          </a:ln>
        </p:spPr>
      </p:pic>
      <p:pic>
        <p:nvPicPr>
          <p:cNvPr id="197" name="Рисунок 8" descr=""/>
          <p:cNvPicPr/>
          <p:nvPr/>
        </p:nvPicPr>
        <p:blipFill>
          <a:blip r:embed="rId2"/>
          <a:stretch/>
        </p:blipFill>
        <p:spPr>
          <a:xfrm>
            <a:off x="6581880" y="369720"/>
            <a:ext cx="2254680" cy="2756520"/>
          </a:xfrm>
          <a:prstGeom prst="rect">
            <a:avLst/>
          </a:prstGeom>
          <a:ln w="0">
            <a:noFill/>
          </a:ln>
        </p:spPr>
      </p:pic>
      <p:pic>
        <p:nvPicPr>
          <p:cNvPr id="198" name="Рисунок 10" descr=""/>
          <p:cNvPicPr/>
          <p:nvPr/>
        </p:nvPicPr>
        <p:blipFill>
          <a:blip r:embed="rId3"/>
          <a:stretch/>
        </p:blipFill>
        <p:spPr>
          <a:xfrm>
            <a:off x="293400" y="369720"/>
            <a:ext cx="5767560" cy="596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Объект 4" descr=""/>
          <p:cNvPicPr/>
          <p:nvPr/>
        </p:nvPicPr>
        <p:blipFill>
          <a:blip r:embed="rId1"/>
          <a:stretch/>
        </p:blipFill>
        <p:spPr>
          <a:xfrm>
            <a:off x="469800" y="302760"/>
            <a:ext cx="5015880" cy="6252120"/>
          </a:xfrm>
          <a:prstGeom prst="rect">
            <a:avLst/>
          </a:prstGeom>
          <a:ln w="9525">
            <a:noFill/>
          </a:ln>
        </p:spPr>
      </p:pic>
      <p:pic>
        <p:nvPicPr>
          <p:cNvPr id="200" name="Рисунок 7" descr=""/>
          <p:cNvPicPr/>
          <p:nvPr/>
        </p:nvPicPr>
        <p:blipFill>
          <a:blip r:embed="rId2"/>
          <a:stretch/>
        </p:blipFill>
        <p:spPr>
          <a:xfrm>
            <a:off x="6050880" y="302760"/>
            <a:ext cx="4048200" cy="6271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Объект 10" descr=""/>
          <p:cNvPicPr/>
          <p:nvPr/>
        </p:nvPicPr>
        <p:blipFill>
          <a:blip r:embed="rId1"/>
          <a:stretch/>
        </p:blipFill>
        <p:spPr>
          <a:xfrm>
            <a:off x="3019320" y="196200"/>
            <a:ext cx="7009560" cy="5491440"/>
          </a:xfrm>
          <a:prstGeom prst="rect">
            <a:avLst/>
          </a:prstGeom>
          <a:ln w="9525">
            <a:noFill/>
          </a:ln>
        </p:spPr>
      </p:pic>
      <p:pic>
        <p:nvPicPr>
          <p:cNvPr id="202" name="Рисунок 8" descr=""/>
          <p:cNvPicPr/>
          <p:nvPr/>
        </p:nvPicPr>
        <p:blipFill>
          <a:blip r:embed="rId2"/>
          <a:stretch/>
        </p:blipFill>
        <p:spPr>
          <a:xfrm>
            <a:off x="277560" y="196200"/>
            <a:ext cx="2483280" cy="3219840"/>
          </a:xfrm>
          <a:prstGeom prst="rect">
            <a:avLst/>
          </a:prstGeom>
          <a:ln w="0">
            <a:noFill/>
          </a:ln>
        </p:spPr>
      </p:pic>
      <p:pic>
        <p:nvPicPr>
          <p:cNvPr id="203" name="Рисунок 3" descr=""/>
          <p:cNvPicPr/>
          <p:nvPr/>
        </p:nvPicPr>
        <p:blipFill>
          <a:blip r:embed="rId3"/>
          <a:stretch/>
        </p:blipFill>
        <p:spPr>
          <a:xfrm>
            <a:off x="277560" y="3712320"/>
            <a:ext cx="2450520" cy="2972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7527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>
            <a:normAutofit fontScale="61000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6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Если остается фольга, ее можно приметь и для других работ. Создание картин, панно, декор интерьера, зеркал, украшения на НГ и т.д.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" name="Рисунок 4" descr=""/>
          <p:cNvPicPr/>
          <p:nvPr/>
        </p:nvPicPr>
        <p:blipFill>
          <a:blip r:embed="rId1"/>
          <a:stretch/>
        </p:blipFill>
        <p:spPr>
          <a:xfrm>
            <a:off x="565920" y="4089240"/>
            <a:ext cx="2772360" cy="2579400"/>
          </a:xfrm>
          <a:prstGeom prst="rect">
            <a:avLst/>
          </a:prstGeom>
          <a:ln w="0">
            <a:noFill/>
          </a:ln>
        </p:spPr>
      </p:pic>
      <p:pic>
        <p:nvPicPr>
          <p:cNvPr id="206" name="Рисунок 5" descr=""/>
          <p:cNvPicPr/>
          <p:nvPr/>
        </p:nvPicPr>
        <p:blipFill>
          <a:blip r:embed="rId2"/>
          <a:stretch/>
        </p:blipFill>
        <p:spPr>
          <a:xfrm>
            <a:off x="8515440" y="1910160"/>
            <a:ext cx="2094120" cy="2792520"/>
          </a:xfrm>
          <a:prstGeom prst="rect">
            <a:avLst/>
          </a:prstGeom>
          <a:ln w="0">
            <a:noFill/>
          </a:ln>
        </p:spPr>
      </p:pic>
      <p:pic>
        <p:nvPicPr>
          <p:cNvPr id="207" name="Рисунок 3" descr=""/>
          <p:cNvPicPr/>
          <p:nvPr/>
        </p:nvPicPr>
        <p:blipFill>
          <a:blip r:embed="rId3"/>
          <a:stretch/>
        </p:blipFill>
        <p:spPr>
          <a:xfrm>
            <a:off x="3625920" y="1910160"/>
            <a:ext cx="4601880" cy="4758480"/>
          </a:xfrm>
          <a:prstGeom prst="rect">
            <a:avLst/>
          </a:prstGeom>
          <a:ln w="0">
            <a:noFill/>
          </a:ln>
        </p:spPr>
      </p:pic>
      <p:pic>
        <p:nvPicPr>
          <p:cNvPr id="208" name="Рисунок 7" descr=""/>
          <p:cNvPicPr/>
          <p:nvPr/>
        </p:nvPicPr>
        <p:blipFill>
          <a:blip r:embed="rId4"/>
          <a:stretch/>
        </p:blipFill>
        <p:spPr>
          <a:xfrm>
            <a:off x="548640" y="1910160"/>
            <a:ext cx="2789640" cy="2054160"/>
          </a:xfrm>
          <a:prstGeom prst="rect">
            <a:avLst/>
          </a:prstGeom>
          <a:ln w="0">
            <a:noFill/>
          </a:ln>
        </p:spPr>
      </p:pic>
      <p:pic>
        <p:nvPicPr>
          <p:cNvPr id="209" name="Рисунок 9" descr=""/>
          <p:cNvPicPr/>
          <p:nvPr/>
        </p:nvPicPr>
        <p:blipFill>
          <a:blip r:embed="rId5"/>
          <a:stretch/>
        </p:blipFill>
        <p:spPr>
          <a:xfrm>
            <a:off x="8515440" y="4987800"/>
            <a:ext cx="2090160" cy="1680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Объект 6" descr=""/>
          <p:cNvPicPr/>
          <p:nvPr/>
        </p:nvPicPr>
        <p:blipFill>
          <a:blip r:embed="rId1"/>
          <a:stretch/>
        </p:blipFill>
        <p:spPr>
          <a:xfrm>
            <a:off x="4246920" y="283680"/>
            <a:ext cx="3066840" cy="2805480"/>
          </a:xfrm>
          <a:prstGeom prst="rect">
            <a:avLst/>
          </a:prstGeom>
          <a:ln w="9525">
            <a:noFill/>
          </a:ln>
        </p:spPr>
      </p:pic>
      <p:pic>
        <p:nvPicPr>
          <p:cNvPr id="211" name="Рисунок 4" descr=""/>
          <p:cNvPicPr/>
          <p:nvPr/>
        </p:nvPicPr>
        <p:blipFill>
          <a:blip r:embed="rId2"/>
          <a:stretch/>
        </p:blipFill>
        <p:spPr>
          <a:xfrm>
            <a:off x="595800" y="283680"/>
            <a:ext cx="3411000" cy="2805480"/>
          </a:xfrm>
          <a:prstGeom prst="rect">
            <a:avLst/>
          </a:prstGeom>
          <a:ln w="0">
            <a:noFill/>
          </a:ln>
        </p:spPr>
      </p:pic>
      <p:pic>
        <p:nvPicPr>
          <p:cNvPr id="212" name="Рисунок 8" descr=""/>
          <p:cNvPicPr/>
          <p:nvPr/>
        </p:nvPicPr>
        <p:blipFill>
          <a:blip r:embed="rId3"/>
          <a:stretch/>
        </p:blipFill>
        <p:spPr>
          <a:xfrm>
            <a:off x="633240" y="3276720"/>
            <a:ext cx="3379320" cy="3236400"/>
          </a:xfrm>
          <a:prstGeom prst="rect">
            <a:avLst/>
          </a:prstGeom>
          <a:ln w="0">
            <a:noFill/>
          </a:ln>
        </p:spPr>
      </p:pic>
      <p:pic>
        <p:nvPicPr>
          <p:cNvPr id="213" name="Рисунок 10" descr=""/>
          <p:cNvPicPr/>
          <p:nvPr/>
        </p:nvPicPr>
        <p:blipFill>
          <a:blip r:embed="rId4"/>
          <a:stretch/>
        </p:blipFill>
        <p:spPr>
          <a:xfrm>
            <a:off x="4246560" y="3324240"/>
            <a:ext cx="3061800" cy="3188880"/>
          </a:xfrm>
          <a:prstGeom prst="rect">
            <a:avLst/>
          </a:prstGeom>
          <a:ln w="0">
            <a:noFill/>
          </a:ln>
        </p:spPr>
      </p:pic>
      <p:pic>
        <p:nvPicPr>
          <p:cNvPr id="214" name="Рисунок 12" descr=""/>
          <p:cNvPicPr/>
          <p:nvPr/>
        </p:nvPicPr>
        <p:blipFill>
          <a:blip r:embed="rId5"/>
          <a:stretch/>
        </p:blipFill>
        <p:spPr>
          <a:xfrm>
            <a:off x="7542360" y="3324240"/>
            <a:ext cx="2487240" cy="3188880"/>
          </a:xfrm>
          <a:prstGeom prst="rect">
            <a:avLst/>
          </a:prstGeom>
          <a:ln w="0">
            <a:noFill/>
          </a:ln>
        </p:spPr>
      </p:pic>
      <p:pic>
        <p:nvPicPr>
          <p:cNvPr id="215" name="Объект 6" descr=""/>
          <p:cNvPicPr/>
          <p:nvPr/>
        </p:nvPicPr>
        <p:blipFill>
          <a:blip r:embed="rId6"/>
          <a:stretch/>
        </p:blipFill>
        <p:spPr>
          <a:xfrm>
            <a:off x="7479720" y="283680"/>
            <a:ext cx="3771360" cy="28047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2080" cy="5817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Место в программе: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Объект 2"/>
          <p:cNvSpPr/>
          <p:nvPr/>
        </p:nvSpPr>
        <p:spPr>
          <a:xfrm>
            <a:off x="542160" y="1030680"/>
            <a:ext cx="11252880" cy="5572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ru-RU" sz="36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Освоение методов работы с металлом предусмотренно </a:t>
            </a:r>
            <a:r>
              <a:rPr b="1" lang="ru-RU" sz="36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модулями: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3366"/>
              </a:buClr>
              <a:buFont typeface="Symbol"/>
              <a:buChar char=""/>
              <a:tabLst>
                <a:tab algn="l" pos="0"/>
              </a:tabLst>
            </a:pPr>
            <a:r>
              <a:rPr b="1" lang="ru-RU" sz="36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 </a:t>
            </a:r>
            <a:r>
              <a:rPr b="1" lang="ru-RU" sz="36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«Технологии художественно-прикладной обработки материалов. Народные промыслы и ремесла (4 ч)»</a:t>
            </a:r>
            <a:r>
              <a:rPr b="0" lang="ru-RU" sz="36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3366"/>
              </a:buClr>
              <a:buFont typeface="Symbol"/>
              <a:buChar char=""/>
              <a:tabLst>
                <a:tab algn="l" pos="0"/>
              </a:tabLst>
            </a:pPr>
            <a:r>
              <a:rPr b="0" lang="ru-RU" sz="36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 </a:t>
            </a:r>
            <a:r>
              <a:rPr b="1" lang="ru-RU" sz="36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«Технологии творческой, проектной и исследовательской деятельности (вар.А – 6 ч; вар.Б – 4 ч) »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ru-RU" sz="36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в рамках </a:t>
            </a:r>
            <a:r>
              <a:rPr b="1" lang="ru-RU" sz="36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программы для учащихся 6 классов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Рисунок 4" descr=""/>
          <p:cNvPicPr/>
          <p:nvPr/>
        </p:nvPicPr>
        <p:blipFill>
          <a:blip r:embed="rId1"/>
          <a:stretch/>
        </p:blipFill>
        <p:spPr>
          <a:xfrm>
            <a:off x="533520" y="486000"/>
            <a:ext cx="4571280" cy="6050520"/>
          </a:xfrm>
          <a:prstGeom prst="rect">
            <a:avLst/>
          </a:prstGeom>
          <a:ln w="0">
            <a:noFill/>
          </a:ln>
        </p:spPr>
      </p:pic>
      <p:pic>
        <p:nvPicPr>
          <p:cNvPr id="217" name="Рисунок 6" descr=""/>
          <p:cNvPicPr/>
          <p:nvPr/>
        </p:nvPicPr>
        <p:blipFill>
          <a:blip r:embed="rId2"/>
          <a:stretch/>
        </p:blipFill>
        <p:spPr>
          <a:xfrm>
            <a:off x="6477120" y="472320"/>
            <a:ext cx="4749120" cy="6064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Рисунок 4" descr=""/>
          <p:cNvPicPr/>
          <p:nvPr/>
        </p:nvPicPr>
        <p:blipFill>
          <a:blip r:embed="rId1"/>
          <a:stretch/>
        </p:blipFill>
        <p:spPr>
          <a:xfrm>
            <a:off x="876960" y="407160"/>
            <a:ext cx="2910600" cy="5871240"/>
          </a:xfrm>
          <a:prstGeom prst="rect">
            <a:avLst/>
          </a:prstGeom>
          <a:ln w="0">
            <a:noFill/>
          </a:ln>
        </p:spPr>
      </p:pic>
      <p:pic>
        <p:nvPicPr>
          <p:cNvPr id="219" name="Объект 3" descr=""/>
          <p:cNvPicPr/>
          <p:nvPr/>
        </p:nvPicPr>
        <p:blipFill>
          <a:blip r:embed="rId2"/>
          <a:stretch/>
        </p:blipFill>
        <p:spPr>
          <a:xfrm>
            <a:off x="4554360" y="407160"/>
            <a:ext cx="5227200" cy="58712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Объект 5" descr=""/>
          <p:cNvPicPr/>
          <p:nvPr/>
        </p:nvPicPr>
        <p:blipFill>
          <a:blip r:embed="rId1"/>
          <a:stretch/>
        </p:blipFill>
        <p:spPr>
          <a:xfrm>
            <a:off x="1565640" y="293760"/>
            <a:ext cx="6780240" cy="626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Рисунок 4" descr=""/>
          <p:cNvPicPr/>
          <p:nvPr/>
        </p:nvPicPr>
        <p:blipFill>
          <a:blip r:embed="rId1"/>
          <a:stretch/>
        </p:blipFill>
        <p:spPr>
          <a:xfrm>
            <a:off x="575280" y="365040"/>
            <a:ext cx="9639720" cy="573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/>
          </p:nvPr>
        </p:nvSpPr>
        <p:spPr>
          <a:xfrm>
            <a:off x="473760" y="555480"/>
            <a:ext cx="11243520" cy="57463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t">
            <a:normAutofit fontScale="78000"/>
          </a:bodyPr>
          <a:p>
            <a:pPr indent="0" algn="ctr">
              <a:lnSpc>
                <a:spcPct val="100000"/>
              </a:lnSpc>
              <a:spcBef>
                <a:spcPts val="978"/>
              </a:spcBef>
              <a:buNone/>
              <a:tabLst>
                <a:tab algn="l" pos="0"/>
              </a:tabLst>
            </a:pPr>
            <a:r>
              <a:rPr b="0" lang="ru-RU" sz="489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Применение художественной обработки металла (ручное тиснение на металле) на уроках технологии </a:t>
            </a:r>
            <a:endParaRPr b="0" lang="ru-RU" sz="489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Задачи учителя: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33720" indent="-333720">
              <a:lnSpc>
                <a:spcPct val="100000"/>
              </a:lnSpc>
              <a:spcBef>
                <a:spcPts val="641"/>
              </a:spcBef>
              <a:buClr>
                <a:srgbClr val="003366"/>
              </a:buClr>
              <a:buFont typeface="Symbol"/>
              <a:buChar char=""/>
              <a:tabLst>
                <a:tab algn="l" pos="0"/>
              </a:tabLst>
            </a:pPr>
            <a:r>
              <a:rPr b="0" lang="ru-RU" sz="32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Изучить технологию тиснения по фольге, подобрать материалы, выявить и изучить  особенности приемов тиснения по металлу;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33720" indent="-333720">
              <a:lnSpc>
                <a:spcPct val="100000"/>
              </a:lnSpc>
              <a:spcBef>
                <a:spcPts val="641"/>
              </a:spcBef>
              <a:buClr>
                <a:srgbClr val="003366"/>
              </a:buClr>
              <a:buFont typeface="Symbol"/>
              <a:buChar char=""/>
              <a:tabLst>
                <a:tab algn="l" pos="0"/>
              </a:tabLst>
            </a:pPr>
            <a:r>
              <a:rPr b="0" lang="ru-RU" sz="32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Формировать у учащихся представление о разновидностях художественной обработки металла,  расширить кругозор знаний о видах художественных ремёсел;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33720" indent="-333720" algn="just">
              <a:lnSpc>
                <a:spcPct val="100000"/>
              </a:lnSpc>
              <a:spcBef>
                <a:spcPts val="641"/>
              </a:spcBef>
              <a:buClr>
                <a:srgbClr val="003366"/>
              </a:buClr>
              <a:buFont typeface="Symbol"/>
              <a:buChar char=""/>
              <a:tabLst>
                <a:tab algn="l" pos="0"/>
              </a:tabLst>
            </a:pPr>
            <a:r>
              <a:rPr b="0" lang="ru-RU" sz="32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Развивать сенсомоторные умения средствами практической  деятельности, эстетический вкус,  креативное мышление, интерес к творчеству;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33720" indent="-333720" algn="just">
              <a:lnSpc>
                <a:spcPct val="100000"/>
              </a:lnSpc>
              <a:spcBef>
                <a:spcPts val="641"/>
              </a:spcBef>
              <a:buClr>
                <a:srgbClr val="003366"/>
              </a:buClr>
              <a:buFont typeface="Symbol"/>
              <a:buChar char=""/>
              <a:tabLst>
                <a:tab algn="l" pos="0"/>
              </a:tabLst>
            </a:pPr>
            <a:r>
              <a:rPr b="0" lang="ru-RU" sz="32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Организовать создание индивидуального проекта в технике тиснение по фольге.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6"/>
          <p:cNvSpPr/>
          <p:nvPr/>
        </p:nvSpPr>
        <p:spPr>
          <a:xfrm>
            <a:off x="476640" y="212040"/>
            <a:ext cx="11086560" cy="26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ru-RU" sz="40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Ручное тиснение по металлу </a:t>
            </a:r>
            <a:r>
              <a:rPr b="0" lang="ru-RU" sz="40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– это получение рельефного изображения,  путём продавливания отдельных участков поверхности металла с помощью простых инструментов – давилок.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Рисунок 8" descr=""/>
          <p:cNvPicPr/>
          <p:nvPr/>
        </p:nvPicPr>
        <p:blipFill>
          <a:blip r:embed="rId1"/>
          <a:stretch/>
        </p:blipFill>
        <p:spPr>
          <a:xfrm>
            <a:off x="6428160" y="3163680"/>
            <a:ext cx="3854880" cy="3378240"/>
          </a:xfrm>
          <a:prstGeom prst="rect">
            <a:avLst/>
          </a:prstGeom>
          <a:ln w="0">
            <a:noFill/>
          </a:ln>
        </p:spPr>
      </p:pic>
      <p:pic>
        <p:nvPicPr>
          <p:cNvPr id="142" name="Рисунок 10" descr=""/>
          <p:cNvPicPr/>
          <p:nvPr/>
        </p:nvPicPr>
        <p:blipFill>
          <a:blip r:embed="rId2"/>
          <a:stretch/>
        </p:blipFill>
        <p:spPr>
          <a:xfrm>
            <a:off x="1109160" y="3163680"/>
            <a:ext cx="4610160" cy="337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711360" y="393840"/>
            <a:ext cx="10514880" cy="5738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>
            <a:normAutofit fontScale="70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Упрощенный вариант чеканки не требует специальных инструментов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" name="Рисунок 3" descr=""/>
          <p:cNvPicPr/>
          <p:nvPr/>
        </p:nvPicPr>
        <p:blipFill>
          <a:blip r:embed="rId1"/>
          <a:stretch/>
        </p:blipFill>
        <p:spPr>
          <a:xfrm>
            <a:off x="1676520" y="1321920"/>
            <a:ext cx="8317800" cy="535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6"/>
          <p:cNvSpPr/>
          <p:nvPr/>
        </p:nvSpPr>
        <p:spPr>
          <a:xfrm>
            <a:off x="454680" y="92880"/>
            <a:ext cx="11316240" cy="307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Виды тиснения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Объемная , с достаточно высоким рельефом, сближение с форматом 3</a:t>
            </a:r>
            <a:r>
              <a:rPr b="0" lang="en-US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D</a:t>
            </a:r>
            <a:r>
              <a:rPr b="0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, смотрится необычно и красиво.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Рисунок 10" descr=""/>
          <p:cNvPicPr/>
          <p:nvPr/>
        </p:nvPicPr>
        <p:blipFill>
          <a:blip r:embed="rId1"/>
          <a:stretch/>
        </p:blipFill>
        <p:spPr>
          <a:xfrm>
            <a:off x="6166440" y="1906200"/>
            <a:ext cx="3871080" cy="4360320"/>
          </a:xfrm>
          <a:prstGeom prst="rect">
            <a:avLst/>
          </a:prstGeom>
          <a:ln w="0">
            <a:noFill/>
          </a:ln>
        </p:spPr>
      </p:pic>
      <p:pic>
        <p:nvPicPr>
          <p:cNvPr id="147" name="Рисунок 11" descr=""/>
          <p:cNvPicPr/>
          <p:nvPr/>
        </p:nvPicPr>
        <p:blipFill>
          <a:blip r:embed="rId2"/>
          <a:stretch/>
        </p:blipFill>
        <p:spPr>
          <a:xfrm>
            <a:off x="1663560" y="1906200"/>
            <a:ext cx="3632760" cy="4360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4"/>
          <p:cNvSpPr/>
          <p:nvPr/>
        </p:nvSpPr>
        <p:spPr>
          <a:xfrm>
            <a:off x="459720" y="217080"/>
            <a:ext cx="1141740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Плоская, рельеф не значительный. В ажурном варианте очень художественно стильная и эффектная.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Рисунок 8" descr=""/>
          <p:cNvPicPr/>
          <p:nvPr/>
        </p:nvPicPr>
        <p:blipFill>
          <a:blip r:embed="rId1"/>
          <a:stretch/>
        </p:blipFill>
        <p:spPr>
          <a:xfrm>
            <a:off x="327600" y="1639080"/>
            <a:ext cx="6845760" cy="3859560"/>
          </a:xfrm>
          <a:prstGeom prst="rect">
            <a:avLst/>
          </a:prstGeom>
          <a:ln w="0">
            <a:noFill/>
          </a:ln>
        </p:spPr>
      </p:pic>
      <p:pic>
        <p:nvPicPr>
          <p:cNvPr id="150" name="Рисунок 10" descr=""/>
          <p:cNvPicPr/>
          <p:nvPr/>
        </p:nvPicPr>
        <p:blipFill>
          <a:blip r:embed="rId2"/>
          <a:stretch/>
        </p:blipFill>
        <p:spPr>
          <a:xfrm>
            <a:off x="7327800" y="1639080"/>
            <a:ext cx="3907080" cy="3857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/>
          </p:nvPr>
        </p:nvSpPr>
        <p:spPr>
          <a:xfrm>
            <a:off x="459720" y="1195560"/>
            <a:ext cx="10514160" cy="16560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3366"/>
              </a:buClr>
              <a:buFont typeface="Symbol"/>
              <a:buChar char=""/>
            </a:pPr>
            <a:r>
              <a:rPr b="0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Давилки разных видов, которые можно сделать самостоятельно (палочки от суши, мороженого, кисточки, не пишущая ручка, накатки, пластиковый крючок для вязания и т.д.)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Рисунок 6" descr=""/>
          <p:cNvPicPr/>
          <p:nvPr/>
        </p:nvPicPr>
        <p:blipFill>
          <a:blip r:embed="rId1"/>
          <a:stretch/>
        </p:blipFill>
        <p:spPr>
          <a:xfrm>
            <a:off x="1045080" y="2747160"/>
            <a:ext cx="8716680" cy="3837960"/>
          </a:xfrm>
          <a:prstGeom prst="rect">
            <a:avLst/>
          </a:prstGeom>
          <a:ln w="0">
            <a:noFill/>
          </a:ln>
        </p:spPr>
      </p:pic>
      <p:sp>
        <p:nvSpPr>
          <p:cNvPr id="153" name="TextBox 4"/>
          <p:cNvSpPr/>
          <p:nvPr/>
        </p:nvSpPr>
        <p:spPr>
          <a:xfrm>
            <a:off x="459720" y="217080"/>
            <a:ext cx="114174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SimSun"/>
              </a:rPr>
              <a:t>Инструменты и материалы: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Application>LibreOffice/7.5.4.2$Windows_X86_64 LibreOffice_project/36ccfdc35048b057fd9854c757a8b67ec53977b6</Application>
  <AppVersion>15.0000</AppVersion>
  <Words>683</Words>
  <Paragraphs>57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2023-03-25T14:52:00Z</dcterms:created>
  <dc:creator>Евгений Курбатов</dc:creator>
  <dc:description/>
  <dc:language>ru-RU</dc:language>
  <cp:lastModifiedBy/>
  <dcterms:modified xsi:type="dcterms:W3CDTF">2023-09-05T17:45:18Z</dcterms:modified>
  <cp:revision>26</cp:revision>
  <dc:subject/>
  <dc:title>Художественная обработка металла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1</vt:r8>
  </property>
  <property fmtid="{D5CDD505-2E9C-101B-9397-08002B2CF9AE}" pid="3" name="ICV">
    <vt:lpwstr>BACB78BA93324A728F4FBC323C717940</vt:lpwstr>
  </property>
  <property fmtid="{D5CDD505-2E9C-101B-9397-08002B2CF9AE}" pid="4" name="KSOProductBuildVer">
    <vt:lpwstr>1049-11.2.0.11537</vt:lpwstr>
  </property>
  <property fmtid="{D5CDD505-2E9C-101B-9397-08002B2CF9AE}" pid="5" name="PresentationFormat">
    <vt:lpwstr>Широкоэкранный</vt:lpwstr>
  </property>
  <property fmtid="{D5CDD505-2E9C-101B-9397-08002B2CF9AE}" pid="6" name="Slides">
    <vt:r8>34</vt:r8>
  </property>
</Properties>
</file>