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media/image1.jpeg" ContentType="image/jpeg"/>
  <Override PartName="/ppt/media/image2.jpeg" ContentType="image/jpeg"/>
  <Override PartName="/ppt/media/image7.png" ContentType="image/png"/>
  <Override PartName="/ppt/media/image3.png" ContentType="image/png"/>
  <Override PartName="/ppt/media/image11.jpeg" ContentType="image/jpeg"/>
  <Override PartName="/ppt/media/image6.jpeg" ContentType="image/jpeg"/>
  <Override PartName="/ppt/media/image10.jpeg" ContentType="image/jpeg"/>
  <Override PartName="/ppt/media/image5.jpeg" ContentType="image/jpeg"/>
  <Override PartName="/ppt/media/image4.png" ContentType="image/png"/>
  <Override PartName="/ppt/media/image8.jpeg" ContentType="image/jpeg"/>
  <Override PartName="/ppt/media/image13.jpeg" ContentType="image/jpeg"/>
  <Override PartName="/ppt/media/image14.png" ContentType="image/png"/>
  <Override PartName="/ppt/media/image9.jpeg" ContentType="image/jpeg"/>
  <Override PartName="/ppt/media/image12.jpeg" ContentType="image/jpeg"/>
  <Override PartName="/ppt/media/image15.png" ContentType="image/png"/>
  <Override PartName="/ppt/media/image23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20.png" ContentType="image/png"/>
  <Override PartName="/ppt/media/image19.png" ContentType="image/png"/>
  <Override PartName="/ppt/media/image21.jpeg" ContentType="image/jpeg"/>
  <Override PartName="/ppt/media/image22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BBF8FAA-42CC-4CA8-A87D-55582244C48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E37A654-7DAF-4EBC-8EAE-E4DA74512B9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269AE87-58F1-462C-84AD-BAE2E873F14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26B8448-CC2C-434C-8924-8C4CE39F91D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21C6E3B-84F4-44D8-8DCE-68FAFFE85D3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E657A1E-DAEA-4B50-92B3-3C86E211B79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26F9A83-4EE9-4155-B2ED-18F0CE14EFB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8B69425-DAEF-4099-AC6B-0ADC12396B8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FD50FBB-9CF8-43A0-86D7-0E3D346FEE5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160" cy="614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5290291-4E6E-443E-8359-DC8AD82C248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F5DB895-452B-4BD4-8CDF-6D00C73FA35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917DB46-17D9-4EA3-BBDB-A31CF4D589D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D7438AE-7A3E-4EC6-9A94-34097D736B3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41F66E2-BFA3-41F0-AA82-F8AA3BDA1AF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407FD40-2C62-4A80-8575-9ED12F18305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8FF3814-FB87-44E3-AAD0-2E9902A90F4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49B7F90-B04E-4C85-8DCA-5A1A2ECBDE7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30C7169-C574-4015-834A-C93903AD311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5CE2010-40ED-46A2-97AC-70E68A6C5F5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5FBC8DD-9850-4FD2-89A9-D0B091A3550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717F98D-1D54-47BC-8586-4E6033822D3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C00C962-9E03-477D-9129-1426725330F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89A6A32-14DB-461B-82D5-D98947D719F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160" cy="614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DB6590C-8BD3-4F43-BABF-96C20E7FD3D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1BBE4AF-5591-4B3C-97FD-7E0787BCBFD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F44C369-093C-4916-8FB4-44C3A50702C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6E25FD1-48AD-4AE2-9F60-463C78D964B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75365A7-A32A-43F2-8B7A-C43B100E348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86AF755-39E1-4D0D-91F9-D45C2511D9A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205D453-E06F-4521-9550-9C81DE76FA1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38842C3-4E14-4FD6-A22C-822D0875FBE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3AAA3C2-4293-4369-AB01-8CC21445259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40A8F3F1-9EBD-43BF-9127-DA800A49AEC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8BF4097-A72E-4AD1-837E-FED9011925A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480800C6-6B43-4692-BBB0-21E7C1C511E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DFAA471-76E6-4135-AD71-1D65564CB46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160" cy="614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FA669357-C3E9-4B09-A531-D9E4989BE08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B35EB423-3E7D-42A0-8AB1-BA63300A9A8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FE7832A4-3CD7-4300-83FF-BDEF403C67E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BAF5045-D5A0-49B0-9EB0-34B4BA6FA19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A516236-78D0-498F-AA95-F68C4815CFE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4123BA1-2A9C-486C-B11B-60DCFD51669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2C1741C-0EAE-48BE-A7C7-9618015CA15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C53DD6A-ED51-4B7C-80BA-71BDE622A25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160" cy="614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742611D-1562-4413-A8C5-D5DB46987B5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0A99EDB-6A67-4A08-B149-C3177B1DAB7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40C77DB-087A-44F1-A21D-747BE2F1D93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AAC211B-C9BA-4D10-86C2-C14E4440FD6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7" descr="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ftr" idx="1"/>
          </p:nvPr>
        </p:nvSpPr>
        <p:spPr>
          <a:xfrm>
            <a:off x="3029040" y="6356520"/>
            <a:ext cx="3085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sldNum" idx="2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9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572660D-7FAB-412E-8E09-2CF8620925C9}" type="slidenum">
              <a:rPr b="0" lang="ru-RU" sz="9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dt" idx="3"/>
          </p:nvPr>
        </p:nvSpPr>
        <p:spPr>
          <a:xfrm>
            <a:off x="62856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7" descr="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ftr" idx="4"/>
          </p:nvPr>
        </p:nvSpPr>
        <p:spPr>
          <a:xfrm>
            <a:off x="3029040" y="6356520"/>
            <a:ext cx="3085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ldNum" idx="5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9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F9A589B-7F91-4F73-91ED-7185DB76E841}" type="slidenum">
              <a:rPr b="0" lang="ru-RU" sz="9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6"/>
          </p:nvPr>
        </p:nvSpPr>
        <p:spPr>
          <a:xfrm>
            <a:off x="62856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7" descr="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ftr" idx="7"/>
          </p:nvPr>
        </p:nvSpPr>
        <p:spPr>
          <a:xfrm>
            <a:off x="3029040" y="6356520"/>
            <a:ext cx="3085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ldNum" idx="8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9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690C598-EE61-4264-81B1-6D959FF2C766}" type="slidenum">
              <a:rPr b="0" lang="ru-RU" sz="9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dt" idx="9"/>
          </p:nvPr>
        </p:nvSpPr>
        <p:spPr>
          <a:xfrm>
            <a:off x="62856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Рисунок 7" descr="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ftr" idx="10"/>
          </p:nvPr>
        </p:nvSpPr>
        <p:spPr>
          <a:xfrm>
            <a:off x="3029040" y="6356520"/>
            <a:ext cx="3085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sldNum" idx="11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9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F8F2118-AB2C-4C24-ABEC-C4319BB0D9E8}" type="slidenum">
              <a:rPr b="0" lang="ru-RU" sz="9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dt" idx="12"/>
          </p:nvPr>
        </p:nvSpPr>
        <p:spPr>
          <a:xfrm>
            <a:off x="62856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4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4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4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4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Прямоугольник 6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169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2084400" y="1546560"/>
            <a:ext cx="5149440" cy="187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 fontScale="78000"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6000" spc="-1" strike="noStrike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alibri"/>
              </a:rPr>
              <a:t>To use, or not to use, that is the question.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2084400" y="3367080"/>
            <a:ext cx="5149440" cy="485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0000"/>
          </a:bodyPr>
          <a:p>
            <a:pPr indent="0" algn="ct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7200" spc="-1" strike="noStrike">
                <a:solidFill>
                  <a:srgbClr val="ffffff"/>
                </a:solidFill>
                <a:latin typeface="Calibri"/>
              </a:rPr>
              <a:t>Или, техники формирующего оценивания на уроках английского языка.</a:t>
            </a:r>
            <a:endParaRPr b="0" lang="ru-RU" sz="72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5600" spc="-1" strike="noStrike">
                <a:solidFill>
                  <a:srgbClr val="ffffff"/>
                </a:solidFill>
                <a:latin typeface="Calibri"/>
              </a:rPr>
              <a:t>Кругликова М.А.</a:t>
            </a:r>
            <a:endParaRPr b="0" lang="ru-RU" sz="5600" spc="-1" strike="noStrike">
              <a:solidFill>
                <a:srgbClr val="000000"/>
              </a:solidFill>
              <a:latin typeface="Arial"/>
            </a:endParaRPr>
          </a:p>
          <a:p>
            <a:pPr indent="0" algn="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5600" spc="-1" strike="noStrike">
                <a:solidFill>
                  <a:srgbClr val="ffffff"/>
                </a:solidFill>
                <a:latin typeface="Calibri"/>
              </a:rPr>
              <a:t>Учитель английского языка</a:t>
            </a:r>
            <a:endParaRPr b="0" lang="ru-RU" sz="5600" spc="-1" strike="noStrike">
              <a:solidFill>
                <a:srgbClr val="000000"/>
              </a:solidFill>
              <a:latin typeface="Arial"/>
            </a:endParaRPr>
          </a:p>
          <a:p>
            <a:pPr indent="0" algn="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5600" spc="-1" strike="noStrike">
                <a:solidFill>
                  <a:srgbClr val="ffffff"/>
                </a:solidFill>
                <a:latin typeface="Calibri"/>
              </a:rPr>
              <a:t>МАОУ Лицей 28</a:t>
            </a:r>
            <a:endParaRPr b="0" lang="ru-RU" sz="5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ffffff"/>
                </a:solidFill>
                <a:latin typeface="Calibri Light"/>
              </a:rPr>
              <a:t>Поиск ошибки:</a:t>
            </a:r>
            <a:r>
              <a:rPr b="1" lang="en-US" sz="3200" spc="-1" strike="noStrike">
                <a:solidFill>
                  <a:srgbClr val="ffffff"/>
                </a:solidFill>
                <a:latin typeface="Calibri Light"/>
              </a:rPr>
              <a:t> </a:t>
            </a:r>
            <a:r>
              <a:rPr b="0" lang="ru-RU" sz="2400" spc="-1" strike="noStrike">
                <a:solidFill>
                  <a:srgbClr val="ffffff"/>
                </a:solidFill>
                <a:latin typeface="Calibri Light"/>
              </a:rPr>
              <a:t>ученики ищут ошибки в правилах или в практических заданиях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3" name="Объект 3" descr=""/>
          <p:cNvPicPr/>
          <p:nvPr/>
        </p:nvPicPr>
        <p:blipFill>
          <a:blip r:embed="rId1"/>
          <a:stretch/>
        </p:blipFill>
        <p:spPr>
          <a:xfrm>
            <a:off x="4572000" y="2006280"/>
            <a:ext cx="3539880" cy="3539880"/>
          </a:xfrm>
          <a:prstGeom prst="rect">
            <a:avLst/>
          </a:prstGeom>
          <a:ln w="0">
            <a:noFill/>
          </a:ln>
        </p:spPr>
      </p:pic>
      <p:pic>
        <p:nvPicPr>
          <p:cNvPr id="194" name="Рисунок 4" descr=""/>
          <p:cNvPicPr/>
          <p:nvPr/>
        </p:nvPicPr>
        <p:blipFill>
          <a:blip r:embed="rId2"/>
          <a:stretch/>
        </p:blipFill>
        <p:spPr>
          <a:xfrm>
            <a:off x="695160" y="2153520"/>
            <a:ext cx="3694320" cy="2766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3300" spc="-1" strike="noStrike">
                <a:solidFill>
                  <a:srgbClr val="ffffff"/>
                </a:solidFill>
                <a:latin typeface="Calibri Light"/>
              </a:rPr>
              <a:t>Измерение температуры</a:t>
            </a:r>
            <a:r>
              <a:rPr b="0" lang="ru-RU" sz="3300" spc="-1" strike="noStrike">
                <a:solidFill>
                  <a:srgbClr val="ffffff"/>
                </a:solidFill>
                <a:latin typeface="Calibri Light"/>
              </a:rPr>
              <a:t>: </a:t>
            </a:r>
            <a:r>
              <a:rPr b="0" lang="ru-RU" sz="2400" spc="-1" strike="noStrike">
                <a:solidFill>
                  <a:srgbClr val="ffffff"/>
                </a:solidFill>
                <a:latin typeface="Calibri Light"/>
              </a:rPr>
              <a:t>учащиеся должны объяснить ход своих мыслей , чтобы учитель мог понять, на сколько верно выполняется задание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6" name="Объект 4" descr=""/>
          <p:cNvPicPr/>
          <p:nvPr/>
        </p:nvPicPr>
        <p:blipFill>
          <a:blip r:embed="rId1"/>
          <a:stretch/>
        </p:blipFill>
        <p:spPr>
          <a:xfrm rot="20260200">
            <a:off x="736560" y="2307600"/>
            <a:ext cx="3649680" cy="2043360"/>
          </a:xfrm>
          <a:prstGeom prst="rect">
            <a:avLst/>
          </a:prstGeom>
          <a:ln w="0">
            <a:noFill/>
          </a:ln>
        </p:spPr>
      </p:pic>
      <p:pic>
        <p:nvPicPr>
          <p:cNvPr id="197" name="Рисунок 5" descr=""/>
          <p:cNvPicPr/>
          <p:nvPr/>
        </p:nvPicPr>
        <p:blipFill>
          <a:blip r:embed="rId2"/>
          <a:stretch/>
        </p:blipFill>
        <p:spPr>
          <a:xfrm>
            <a:off x="4738320" y="3433320"/>
            <a:ext cx="4211280" cy="2358000"/>
          </a:xfrm>
          <a:prstGeom prst="rect">
            <a:avLst/>
          </a:prstGeom>
          <a:ln w="0">
            <a:noFill/>
          </a:ln>
        </p:spPr>
      </p:pic>
      <p:pic>
        <p:nvPicPr>
          <p:cNvPr id="198" name="Рисунок 6" descr=""/>
          <p:cNvPicPr/>
          <p:nvPr/>
        </p:nvPicPr>
        <p:blipFill>
          <a:blip r:embed="rId3"/>
          <a:stretch/>
        </p:blipFill>
        <p:spPr>
          <a:xfrm>
            <a:off x="6176520" y="1482840"/>
            <a:ext cx="1121400" cy="1783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3300" spc="-1" strike="noStrike">
                <a:solidFill>
                  <a:srgbClr val="ffffff"/>
                </a:solidFill>
                <a:latin typeface="Calibri Light"/>
              </a:rPr>
              <a:t>Рассуждение по алгоритму: </a:t>
            </a:r>
            <a:r>
              <a:rPr b="0" lang="ru-RU" sz="2700" spc="-1" strike="noStrike">
                <a:solidFill>
                  <a:srgbClr val="ffffff"/>
                </a:solidFill>
                <a:latin typeface="Calibri Light"/>
              </a:rPr>
              <a:t>на первом этапе учитель совместно с учениками создают алгоритм, а потом, на его основе, выполняют задание</a:t>
            </a:r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0" name="Объект 3" descr=""/>
          <p:cNvPicPr/>
          <p:nvPr/>
        </p:nvPicPr>
        <p:blipFill>
          <a:blip r:embed="rId1"/>
          <a:stretch/>
        </p:blipFill>
        <p:spPr>
          <a:xfrm>
            <a:off x="1641600" y="1825560"/>
            <a:ext cx="5860440" cy="4350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3300" spc="-1" strike="noStrike">
                <a:solidFill>
                  <a:srgbClr val="ffffff"/>
                </a:solidFill>
                <a:latin typeface="Calibri Light"/>
              </a:rPr>
              <a:t>Перевод информации</a:t>
            </a:r>
            <a:r>
              <a:rPr b="0" lang="ru-RU" sz="3300" spc="-1" strike="noStrike">
                <a:solidFill>
                  <a:srgbClr val="ffffff"/>
                </a:solidFill>
                <a:latin typeface="Calibri Light"/>
              </a:rPr>
              <a:t>: </a:t>
            </a:r>
            <a:r>
              <a:rPr b="0" lang="ru-RU" sz="2700" spc="-1" strike="noStrike">
                <a:solidFill>
                  <a:srgbClr val="ffffff"/>
                </a:solidFill>
                <a:latin typeface="Calibri Light"/>
              </a:rPr>
              <a:t>ученики преобразовывают текст в таблицу и наоборот, текст в картинку и т д</a:t>
            </a:r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2" name="Объект 3" descr=""/>
          <p:cNvPicPr/>
          <p:nvPr/>
        </p:nvPicPr>
        <p:blipFill>
          <a:blip r:embed="rId1"/>
          <a:stretch/>
        </p:blipFill>
        <p:spPr>
          <a:xfrm>
            <a:off x="1080720" y="2144520"/>
            <a:ext cx="2925360" cy="3489120"/>
          </a:xfrm>
          <a:prstGeom prst="rect">
            <a:avLst/>
          </a:prstGeom>
          <a:ln w="0">
            <a:noFill/>
          </a:ln>
        </p:spPr>
      </p:pic>
      <p:pic>
        <p:nvPicPr>
          <p:cNvPr id="203" name="Рисунок 4" descr=""/>
          <p:cNvPicPr/>
          <p:nvPr/>
        </p:nvPicPr>
        <p:blipFill>
          <a:blip r:embed="rId2"/>
          <a:stretch/>
        </p:blipFill>
        <p:spPr>
          <a:xfrm>
            <a:off x="4406040" y="1969560"/>
            <a:ext cx="4370040" cy="228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3300" spc="-1" strike="noStrike">
                <a:solidFill>
                  <a:srgbClr val="ffffff"/>
                </a:solidFill>
                <a:latin typeface="Calibri Light"/>
              </a:rPr>
              <a:t>Я- учитель!: </a:t>
            </a:r>
            <a:r>
              <a:rPr b="0" lang="ru-RU" sz="2400" spc="-1" strike="noStrike">
                <a:solidFill>
                  <a:srgbClr val="ffffff"/>
                </a:solidFill>
                <a:latin typeface="Calibri Light"/>
              </a:rPr>
              <a:t>Ученик объясняет материал</a:t>
            </a:r>
            <a:r>
              <a:rPr b="0" lang="ru-RU" sz="3300" spc="-1" strike="noStrike">
                <a:solidFill>
                  <a:srgbClr val="000000"/>
                </a:solidFill>
                <a:latin typeface="Calibri Light"/>
              </a:rPr>
              <a:t>. </a:t>
            </a:r>
            <a:endParaRPr b="0" lang="ru-RU" sz="3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" name="Объект 3" descr=""/>
          <p:cNvPicPr/>
          <p:nvPr/>
        </p:nvPicPr>
        <p:blipFill>
          <a:blip r:embed="rId1"/>
          <a:stretch/>
        </p:blipFill>
        <p:spPr>
          <a:xfrm>
            <a:off x="1604520" y="1621440"/>
            <a:ext cx="5959440" cy="3965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1143000" y="166320"/>
            <a:ext cx="6857280" cy="147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4500" spc="-1" strike="noStrike">
                <a:solidFill>
                  <a:srgbClr val="ffffff"/>
                </a:solidFill>
                <a:latin typeface="Calibri Light"/>
              </a:rPr>
              <a:t>Оценивание по итогам урока:</a:t>
            </a:r>
            <a:endParaRPr b="0" lang="ru-RU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subTitle"/>
          </p:nvPr>
        </p:nvSpPr>
        <p:spPr>
          <a:xfrm>
            <a:off x="1143000" y="1986840"/>
            <a:ext cx="6857280" cy="327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ct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  <a:buFont typeface="Arial"/>
              <a:buAutoNum type="arabicParenR"/>
              <a:tabLst>
                <a:tab algn="l" pos="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Матрица запоминания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  <a:buFont typeface="Arial"/>
              <a:buAutoNum type="arabicParenR"/>
              <a:tabLst>
                <a:tab algn="l" pos="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Две звезды и желание.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  <a:buFont typeface="Arial"/>
              <a:buAutoNum type="arabicParenR"/>
              <a:tabLst>
                <a:tab algn="l" pos="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Вопросы для тестов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  <a:buFont typeface="Arial"/>
              <a:buAutoNum type="arabicParenR"/>
              <a:tabLst>
                <a:tab algn="l" pos="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Недельный отчет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3300" spc="-1" strike="noStrike">
                <a:solidFill>
                  <a:srgbClr val="ffffff"/>
                </a:solidFill>
                <a:latin typeface="Calibri Light"/>
              </a:rPr>
              <a:t>Матрица запоминания: </a:t>
            </a:r>
            <a:r>
              <a:rPr b="0" lang="ru-RU" sz="2700" spc="-1" strike="noStrike">
                <a:solidFill>
                  <a:srgbClr val="ffffff"/>
                </a:solidFill>
                <a:latin typeface="Calibri Light"/>
              </a:rPr>
              <a:t>ученики заполняют таблицу в соответствии с заголовками столбцов и строк.</a:t>
            </a:r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9" name="Рисунок 2" descr=""/>
          <p:cNvPicPr/>
          <p:nvPr/>
        </p:nvPicPr>
        <p:blipFill>
          <a:blip r:embed="rId1"/>
          <a:stretch/>
        </p:blipFill>
        <p:spPr>
          <a:xfrm>
            <a:off x="2557080" y="1434960"/>
            <a:ext cx="3031920" cy="2270880"/>
          </a:xfrm>
          <a:prstGeom prst="rect">
            <a:avLst/>
          </a:prstGeom>
          <a:ln w="0">
            <a:noFill/>
          </a:ln>
        </p:spPr>
      </p:pic>
      <p:pic>
        <p:nvPicPr>
          <p:cNvPr id="210" name="Рисунок 3" descr=""/>
          <p:cNvPicPr/>
          <p:nvPr/>
        </p:nvPicPr>
        <p:blipFill>
          <a:blip r:embed="rId2"/>
          <a:stretch/>
        </p:blipFill>
        <p:spPr>
          <a:xfrm>
            <a:off x="5821920" y="3458160"/>
            <a:ext cx="3091680" cy="2315520"/>
          </a:xfrm>
          <a:prstGeom prst="rect">
            <a:avLst/>
          </a:prstGeom>
          <a:ln w="0">
            <a:noFill/>
          </a:ln>
        </p:spPr>
      </p:pic>
      <p:pic>
        <p:nvPicPr>
          <p:cNvPr id="211" name="Рисунок 4" descr=""/>
          <p:cNvPicPr/>
          <p:nvPr/>
        </p:nvPicPr>
        <p:blipFill>
          <a:blip r:embed="rId3"/>
          <a:stretch/>
        </p:blipFill>
        <p:spPr>
          <a:xfrm>
            <a:off x="186480" y="4014000"/>
            <a:ext cx="5008320" cy="2014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3300" spc="-1" strike="noStrike">
                <a:solidFill>
                  <a:srgbClr val="ffffff"/>
                </a:solidFill>
                <a:latin typeface="Calibri Light"/>
              </a:rPr>
              <a:t>Создание тестов: </a:t>
            </a:r>
            <a:r>
              <a:rPr b="0" lang="ru-RU" sz="2700" spc="-1" strike="noStrike">
                <a:solidFill>
                  <a:srgbClr val="ffffff"/>
                </a:solidFill>
                <a:latin typeface="Calibri Light"/>
              </a:rPr>
              <a:t>ученики составляют контрольные работы друг для друга( обязательно с критериями)</a:t>
            </a:r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3" name="Рисунок 2" descr=""/>
          <p:cNvPicPr/>
          <p:nvPr/>
        </p:nvPicPr>
        <p:blipFill>
          <a:blip r:embed="rId1"/>
          <a:stretch/>
        </p:blipFill>
        <p:spPr>
          <a:xfrm>
            <a:off x="2191320" y="1846800"/>
            <a:ext cx="4760640" cy="316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ffffff"/>
                </a:solidFill>
                <a:latin typeface="Calibri Light"/>
              </a:rPr>
              <a:t>Две звезды и желание</a:t>
            </a:r>
            <a:r>
              <a:rPr b="0" lang="ru-RU" sz="2800" spc="-1" strike="noStrike">
                <a:solidFill>
                  <a:srgbClr val="ffffff"/>
                </a:solidFill>
                <a:latin typeface="Calibri Light"/>
              </a:rPr>
              <a:t>: </a:t>
            </a:r>
            <a:r>
              <a:rPr b="0" lang="ru-RU" sz="2400" spc="-1" strike="noStrike">
                <a:solidFill>
                  <a:srgbClr val="ffffff"/>
                </a:solidFill>
                <a:latin typeface="Calibri Light"/>
              </a:rPr>
              <a:t>ученики проверяют задания друг друга, определят два положительных момента и то, что требует доработки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5" name="Объект 3" descr=""/>
          <p:cNvPicPr/>
          <p:nvPr/>
        </p:nvPicPr>
        <p:blipFill>
          <a:blip r:embed="rId1"/>
          <a:stretch/>
        </p:blipFill>
        <p:spPr>
          <a:xfrm>
            <a:off x="194760" y="1852200"/>
            <a:ext cx="2738880" cy="4511160"/>
          </a:xfrm>
          <a:prstGeom prst="rect">
            <a:avLst/>
          </a:prstGeom>
          <a:ln w="0">
            <a:noFill/>
          </a:ln>
        </p:spPr>
      </p:pic>
      <p:pic>
        <p:nvPicPr>
          <p:cNvPr id="216" name="Рисунок 5" descr=""/>
          <p:cNvPicPr/>
          <p:nvPr/>
        </p:nvPicPr>
        <p:blipFill>
          <a:blip r:embed="rId2"/>
          <a:stretch/>
        </p:blipFill>
        <p:spPr>
          <a:xfrm>
            <a:off x="5429160" y="2026080"/>
            <a:ext cx="3206880" cy="4167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3300" spc="-1" strike="noStrike">
                <a:solidFill>
                  <a:srgbClr val="ffffff"/>
                </a:solidFill>
                <a:latin typeface="Calibri Light"/>
              </a:rPr>
              <a:t>Недельный отчет</a:t>
            </a:r>
            <a:r>
              <a:rPr b="0" lang="ru-RU" sz="3300" spc="-1" strike="noStrike">
                <a:solidFill>
                  <a:srgbClr val="ffffff"/>
                </a:solidFill>
                <a:latin typeface="Calibri Light"/>
              </a:rPr>
              <a:t>: </a:t>
            </a:r>
            <a:r>
              <a:rPr b="0" lang="ru-RU" sz="2400" spc="-1" strike="noStrike">
                <a:solidFill>
                  <a:srgbClr val="ffffff"/>
                </a:solidFill>
                <a:latin typeface="Calibri Light"/>
              </a:rPr>
              <a:t>я смог, я научился, мне сложно….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8" name="Рисунок 4" descr=""/>
          <p:cNvPicPr/>
          <p:nvPr/>
        </p:nvPicPr>
        <p:blipFill>
          <a:blip r:embed="rId1"/>
          <a:stretch/>
        </p:blipFill>
        <p:spPr>
          <a:xfrm>
            <a:off x="2173680" y="2029320"/>
            <a:ext cx="4193280" cy="3246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28560" y="459360"/>
            <a:ext cx="7999200" cy="4926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2400" spc="-1" strike="noStrike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alibri Light"/>
              </a:rPr>
              <a:t>«В современной школе все направлено на то, чтобы разъединять учеников, а не сближать их. Отметки, соревнования-все это ведет к развитию зависти и тщеславия», - утверждала Н.К.Крупская в 1911 году.</a:t>
            </a:r>
            <a:br>
              <a:rPr sz="2400"/>
            </a:br>
            <a:br>
              <a:rPr sz="2400"/>
            </a:br>
            <a:r>
              <a:rPr b="0" lang="ru-RU" sz="2400" spc="-1" strike="noStrike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alibri Light"/>
              </a:rPr>
              <a:t>«Отметка, которой приписывается лишь невинная роль простого отражателя и фиксатора результата оценки, на практике становится для ребенка источником радости или горя.»- Ш.А.Амонашвили</a:t>
            </a:r>
            <a:br>
              <a:rPr sz="2400"/>
            </a:br>
            <a:br>
              <a:rPr sz="2400"/>
            </a:br>
            <a:r>
              <a:rPr b="0" lang="ru-RU" sz="2400" spc="-1" strike="noStrike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alibri Light"/>
              </a:rPr>
              <a:t>«Если бы я стал министром образования России, то первым делом , я бы отменил оценки в школе!»- утверждение 80% опрошенных учеников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73" name="Group 12"/>
          <p:cNvGrpSpPr/>
          <p:nvPr/>
        </p:nvGrpSpPr>
        <p:grpSpPr>
          <a:xfrm>
            <a:off x="1995120" y="1454400"/>
            <a:ext cx="1812240" cy="1340640"/>
            <a:chOff x="1995120" y="1454400"/>
            <a:chExt cx="1812240" cy="1340640"/>
          </a:xfrm>
        </p:grpSpPr>
        <p:sp>
          <p:nvSpPr>
            <p:cNvPr id="174" name="Text Box 15"/>
            <p:cNvSpPr/>
            <p:nvPr/>
          </p:nvSpPr>
          <p:spPr>
            <a:xfrm>
              <a:off x="3623760" y="1454400"/>
              <a:ext cx="183600" cy="461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175" name="Text Box 16"/>
            <p:cNvSpPr/>
            <p:nvPr/>
          </p:nvSpPr>
          <p:spPr>
            <a:xfrm>
              <a:off x="1995120" y="2333880"/>
              <a:ext cx="356400" cy="461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endParaRPr b="1" lang="en-US" sz="2400" spc="-1" strike="noStrike">
                <a:solidFill>
                  <a:srgbClr val="ffffff"/>
                </a:solidFill>
                <a:latin typeface="Calibri"/>
                <a:ea typeface="DejaVu Sans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492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6600" spc="-1" strike="noStrike">
                <a:solidFill>
                  <a:srgbClr val="ffffff"/>
                </a:solidFill>
                <a:latin typeface="Calibri Light"/>
              </a:rPr>
              <a:t>And what about you?</a:t>
            </a:r>
            <a:endParaRPr b="0" lang="ru-RU" sz="6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23880" y="1709640"/>
            <a:ext cx="7886160" cy="285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3600" spc="-1" strike="noStrike">
                <a:solidFill>
                  <a:srgbClr val="ffffff"/>
                </a:solidFill>
                <a:latin typeface="Calibri Light"/>
              </a:rPr>
              <a:t>Сегодня , для повышения качества образования, в школах выбирают подходящие  эффективные педагогические технологии: </a:t>
            </a:r>
            <a:r>
              <a:rPr b="1" lang="ru-RU" sz="3600" spc="-1" strike="noStrike">
                <a:solidFill>
                  <a:srgbClr val="ffffff"/>
                </a:solidFill>
                <a:latin typeface="Calibri Light"/>
              </a:rPr>
              <a:t>формирующее оценивание</a:t>
            </a:r>
            <a:r>
              <a:rPr b="0" lang="ru-RU" sz="3600" spc="-1" strike="noStrike">
                <a:solidFill>
                  <a:srgbClr val="ffffff"/>
                </a:solidFill>
                <a:latin typeface="Calibri Light"/>
              </a:rPr>
              <a:t>, критическое мышление, креативность, работа в команде.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623880" y="4589640"/>
            <a:ext cx="7886160" cy="1499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280" cy="383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ffffff"/>
                </a:solidFill>
                <a:latin typeface="Calibri Light"/>
              </a:rPr>
              <a:t>Формирующее оценивание — это набор практик, техник и активностей, которые помогают оценивать обучение в процессе. Преподаватель или учитель получает обратную связь от учеников, чтобы понять, как они воспринимают материал, и благодаря этому скорректировать программу, дифференцировать (то есть сделать более персонализированным) обучение.</a:t>
            </a:r>
            <a:br>
              <a:rPr sz="2400"/>
            </a:br>
            <a:br>
              <a:rPr sz="2000"/>
            </a:br>
            <a:r>
              <a:rPr b="0" lang="ru-RU" sz="2000" spc="-1" strike="noStrike">
                <a:solidFill>
                  <a:srgbClr val="ffffff"/>
                </a:solidFill>
                <a:latin typeface="Calibri Light"/>
              </a:rPr>
              <a:t>Ученикам формирующее оценивание помогает развивать полезные навыки — рефлексировать, работать с информацией, оценивать себя и свои успехи, проектировать своё учение и проявлять самостоятельность.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ubTitle"/>
          </p:nvPr>
        </p:nvSpPr>
        <p:spPr>
          <a:xfrm>
            <a:off x="1143000" y="3602160"/>
            <a:ext cx="6857280" cy="165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4804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79000"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br>
              <a:rPr sz="3300"/>
            </a:br>
            <a:br>
              <a:rPr sz="3300"/>
            </a:br>
            <a:r>
              <a:rPr b="1" lang="ru-RU" sz="3300" spc="-1" strike="noStrike">
                <a:solidFill>
                  <a:srgbClr val="ffffff"/>
                </a:solidFill>
                <a:latin typeface="Calibri Light"/>
              </a:rPr>
              <a:t>Преимущества формирующего оценивания:</a:t>
            </a:r>
            <a:br>
              <a:rPr sz="3300"/>
            </a:br>
            <a:br>
              <a:rPr sz="3300"/>
            </a:br>
            <a:r>
              <a:rPr b="1" lang="ru-RU" sz="2700" spc="-1" strike="noStrike">
                <a:solidFill>
                  <a:srgbClr val="ffffff"/>
                </a:solidFill>
                <a:latin typeface="Calibri Light"/>
              </a:rPr>
              <a:t>Формирует учебный процесс </a:t>
            </a:r>
            <a:r>
              <a:rPr b="0" lang="ru-RU" sz="2700" spc="-1" strike="noStrike">
                <a:solidFill>
                  <a:srgbClr val="ffffff"/>
                </a:solidFill>
                <a:latin typeface="Calibri Light"/>
              </a:rPr>
              <a:t>- техники формирующего оценивания позволяют управлять вниманием учеников на каждом этапе обучения с учетом характеристик изучаемых курсов и уровня достигнутых результатов.</a:t>
            </a:r>
            <a:br>
              <a:rPr sz="2700"/>
            </a:br>
            <a:r>
              <a:rPr b="0" lang="ru-RU" sz="2700" spc="-1" strike="noStrike">
                <a:solidFill>
                  <a:srgbClr val="ffffff"/>
                </a:solidFill>
                <a:latin typeface="Calibri Light"/>
              </a:rPr>
              <a:t> </a:t>
            </a:r>
            <a:r>
              <a:rPr b="1" lang="ru-RU" sz="2700" spc="-1" strike="noStrike">
                <a:solidFill>
                  <a:srgbClr val="ffffff"/>
                </a:solidFill>
                <a:latin typeface="Calibri Light"/>
              </a:rPr>
              <a:t>Сфокусировано на ученике </a:t>
            </a:r>
            <a:r>
              <a:rPr b="0" lang="ru-RU" sz="2700" spc="-1" strike="noStrike">
                <a:solidFill>
                  <a:srgbClr val="ffffff"/>
                </a:solidFill>
                <a:latin typeface="Calibri Light"/>
              </a:rPr>
              <a:t>- внимание концентрируется на отслеживании и улучшении процесса учения с учетом достигнутых результатов каждого ребенка, что , чаще всего, повышает его мотивацию к учебе и желание исправить свои недочеты.</a:t>
            </a:r>
            <a:br>
              <a:rPr sz="3300"/>
            </a:br>
            <a:br>
              <a:rPr sz="3300"/>
            </a:br>
            <a:br>
              <a:rPr sz="2700"/>
            </a:br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ffffff"/>
                </a:solidFill>
                <a:latin typeface="Calibri Light"/>
              </a:rPr>
              <a:t>Привычные для учителя английского: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2" name="Рисунок 3" descr=""/>
          <p:cNvPicPr/>
          <p:nvPr/>
        </p:nvPicPr>
        <p:blipFill>
          <a:blip r:embed="rId1"/>
          <a:stretch/>
        </p:blipFill>
        <p:spPr>
          <a:xfrm>
            <a:off x="371520" y="1497600"/>
            <a:ext cx="4199760" cy="4443480"/>
          </a:xfrm>
          <a:prstGeom prst="rect">
            <a:avLst/>
          </a:prstGeom>
          <a:ln w="0">
            <a:noFill/>
          </a:ln>
        </p:spPr>
      </p:pic>
      <p:pic>
        <p:nvPicPr>
          <p:cNvPr id="183" name="Рисунок 4" descr=""/>
          <p:cNvPicPr/>
          <p:nvPr/>
        </p:nvPicPr>
        <p:blipFill>
          <a:blip r:embed="rId2"/>
          <a:stretch/>
        </p:blipFill>
        <p:spPr>
          <a:xfrm>
            <a:off x="4898520" y="1437480"/>
            <a:ext cx="3785400" cy="3998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ffffff"/>
                </a:solidFill>
                <a:latin typeface="Calibri Light"/>
              </a:rPr>
              <a:t>По времени проведения методы и приемы оценивания делятся на: </a:t>
            </a:r>
            <a:br>
              <a:rPr sz="2800"/>
            </a:br>
            <a:r>
              <a:rPr b="1" lang="ru-RU" sz="2800" spc="-1" strike="noStrike">
                <a:solidFill>
                  <a:srgbClr val="ffffff"/>
                </a:solidFill>
                <a:latin typeface="Calibri Light"/>
              </a:rPr>
              <a:t>1) регулярно используемые в течении образовательного процесса (на уроке)</a:t>
            </a:r>
            <a:br>
              <a:rPr sz="2800"/>
            </a:br>
            <a:r>
              <a:rPr b="1" lang="ru-RU" sz="2800" spc="-1" strike="noStrike">
                <a:solidFill>
                  <a:srgbClr val="ffffff"/>
                </a:solidFill>
                <a:latin typeface="Calibri Light"/>
              </a:rPr>
              <a:t>2) используемые после изучения определённого блока(темы, правила, и т д)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5" name="Рисунок 3" descr=""/>
          <p:cNvPicPr/>
          <p:nvPr/>
        </p:nvPicPr>
        <p:blipFill>
          <a:blip r:embed="rId1"/>
          <a:stretch/>
        </p:blipFill>
        <p:spPr>
          <a:xfrm>
            <a:off x="3084120" y="3602160"/>
            <a:ext cx="3178440" cy="1955520"/>
          </a:xfrm>
          <a:prstGeom prst="rect">
            <a:avLst/>
          </a:prstGeom>
          <a:ln w="0">
            <a:noFill/>
          </a:ln>
        </p:spPr>
      </p:pic>
      <p:sp>
        <p:nvSpPr>
          <p:cNvPr id="186" name="PlaceHolder 2"/>
          <p:cNvSpPr>
            <a:spLocks noGrp="1"/>
          </p:cNvSpPr>
          <p:nvPr>
            <p:ph type="subTitle"/>
          </p:nvPr>
        </p:nvSpPr>
        <p:spPr>
          <a:xfrm rot="10800000">
            <a:off x="757080" y="5744880"/>
            <a:ext cx="49320" cy="65880"/>
          </a:xfrm>
          <a:prstGeom prst="rect">
            <a:avLst/>
          </a:prstGeom>
          <a:noFill/>
          <a:ln w="0">
            <a:noFill/>
          </a:ln>
        </p:spPr>
        <p:txBody>
          <a:bodyPr lIns="0" rIns="0" tIns="32760" bIns="32760" anchor="t">
            <a:normAutofit/>
          </a:bodyPr>
          <a:p>
            <a:pPr algn="ctr"/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1143000" y="0"/>
            <a:ext cx="6857280" cy="138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4500" spc="-1" strike="noStrike">
                <a:solidFill>
                  <a:srgbClr val="ffffff"/>
                </a:solidFill>
                <a:latin typeface="Calibri Light"/>
              </a:rPr>
              <a:t>Оценивание в ходе урока:</a:t>
            </a:r>
            <a:endParaRPr b="0" lang="ru-RU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subTitle"/>
          </p:nvPr>
        </p:nvSpPr>
        <p:spPr>
          <a:xfrm>
            <a:off x="1143000" y="1595880"/>
            <a:ext cx="7077600" cy="366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  <a:buFont typeface="Arial"/>
              <a:buAutoNum type="arabicParenR"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Сигналы рукой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  <a:buFont typeface="Arial"/>
              <a:buAutoNum type="arabicParenR"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Светофор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  <a:buFont typeface="Arial"/>
              <a:buAutoNum type="arabicParenR"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Поиск ошибки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  <a:buFont typeface="Arial"/>
              <a:buAutoNum type="arabicParenR"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Измерение температуры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  <a:buFont typeface="Arial"/>
              <a:buAutoNum type="arabicParenR"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Рассуждение по алгоритму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  <a:buFont typeface="Arial"/>
              <a:buAutoNum type="arabicParenR"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Перевод информации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  <a:buFont typeface="Arial"/>
              <a:buAutoNum type="arabicParenR"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Я- учитель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3300" spc="-1" strike="noStrike">
                <a:solidFill>
                  <a:srgbClr val="ffffff"/>
                </a:solidFill>
                <a:latin typeface="Calibri Light"/>
              </a:rPr>
              <a:t>Сигналы рукой и Светофор: </a:t>
            </a:r>
            <a:r>
              <a:rPr b="0" lang="ru-RU" sz="2700" spc="-1" strike="noStrike">
                <a:solidFill>
                  <a:srgbClr val="ffffff"/>
                </a:solidFill>
                <a:latin typeface="Calibri Light"/>
              </a:rPr>
              <a:t>в процессе урока дети показывают уровень освоения информации.</a:t>
            </a:r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0" name="Объект 3" descr=""/>
          <p:cNvPicPr/>
          <p:nvPr/>
        </p:nvPicPr>
        <p:blipFill>
          <a:blip r:embed="rId1"/>
          <a:stretch/>
        </p:blipFill>
        <p:spPr>
          <a:xfrm>
            <a:off x="374040" y="2133360"/>
            <a:ext cx="2701800" cy="3587760"/>
          </a:xfrm>
          <a:prstGeom prst="rect">
            <a:avLst/>
          </a:prstGeom>
          <a:ln w="0">
            <a:noFill/>
          </a:ln>
        </p:spPr>
      </p:pic>
      <p:pic>
        <p:nvPicPr>
          <p:cNvPr id="191" name="Рисунок 4" descr=""/>
          <p:cNvPicPr/>
          <p:nvPr/>
        </p:nvPicPr>
        <p:blipFill>
          <a:blip r:embed="rId2"/>
          <a:stretch/>
        </p:blipFill>
        <p:spPr>
          <a:xfrm>
            <a:off x="3258000" y="2133360"/>
            <a:ext cx="5086440" cy="1681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</TotalTime>
  <Application>LibreOffice/7.5.4.2$Windows_X86_64 LibreOffice_project/36ccfdc35048b057fd9854c757a8b67ec53977b6</Application>
  <AppVersion>15.0000</AppVersion>
  <Words>542</Words>
  <Paragraphs>39</Paragraphs>
  <Company>SPecialiST RePack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2014-11-21T11:00:06Z</dcterms:created>
  <dc:creator>Павел</dc:creator>
  <dc:description/>
  <dc:language>ru-RU</dc:language>
  <cp:lastModifiedBy/>
  <dcterms:modified xsi:type="dcterms:W3CDTF">2023-09-05T17:56:35Z</dcterms:modified>
  <cp:revision>66</cp:revision>
  <dc:subject/>
  <dc:title>Name of 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r8>20</vt:r8>
  </property>
</Properties>
</file>