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73" r:id="rId3"/>
    <p:sldId id="260" r:id="rId4"/>
    <p:sldId id="300" r:id="rId5"/>
    <p:sldId id="261" r:id="rId6"/>
    <p:sldId id="301" r:id="rId7"/>
    <p:sldId id="304" r:id="rId8"/>
    <p:sldId id="302" r:id="rId9"/>
    <p:sldId id="288" r:id="rId10"/>
    <p:sldId id="292" r:id="rId11"/>
    <p:sldId id="296" r:id="rId12"/>
    <p:sldId id="299" r:id="rId1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764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350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12188825" cy="713232"/>
            <a:chOff x="0" y="0"/>
            <a:chExt cx="12188825" cy="713232"/>
          </a:xfrm>
        </p:grpSpPr>
        <p:sp>
          <p:nvSpPr>
            <p:cNvPr id="7" name="Прямоугольник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0"/>
            <a:ext cx="713232" cy="6858000"/>
            <a:chOff x="0" y="0"/>
            <a:chExt cx="713232" cy="6858000"/>
          </a:xfrm>
        </p:grpSpPr>
        <p:sp>
          <p:nvSpPr>
            <p:cNvPr id="12" name="Прямоугольник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1476762" y="0"/>
            <a:ext cx="746886" cy="6858000"/>
            <a:chOff x="11476762" y="0"/>
            <a:chExt cx="746886" cy="6858000"/>
          </a:xfrm>
        </p:grpSpPr>
        <p:sp>
          <p:nvSpPr>
            <p:cNvPr id="15" name="Прямоугольник 14"/>
            <p:cNvSpPr/>
            <p:nvPr/>
          </p:nvSpPr>
          <p:spPr>
            <a:xfrm flipH="1">
              <a:off x="1147676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H="1">
              <a:off x="1202093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flipV="1">
            <a:off x="0" y="6144768"/>
            <a:ext cx="12188825" cy="713232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749040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736" y="0"/>
            <a:ext cx="12188825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749040"/>
            <a:ext cx="960120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3056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70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005840"/>
            <a:ext cx="72237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8640" y="548640"/>
            <a:ext cx="6675120" cy="5760720"/>
          </a:xfrm>
          <a:noFill/>
        </p:spPr>
        <p:txBody>
          <a:bodyPr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7772400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 flipV="1">
            <a:off x="0" y="6309360"/>
            <a:ext cx="7772400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 rot="5400000" flipV="1">
            <a:off x="-3154680" y="3154680"/>
            <a:ext cx="6858000" cy="548640"/>
            <a:chOff x="0" y="0"/>
            <a:chExt cx="12188825" cy="713232"/>
          </a:xfrm>
        </p:grpSpPr>
        <p:sp>
          <p:nvSpPr>
            <p:cNvPr id="15" name="Прямоугольник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rot="16200000" flipH="1" flipV="1">
            <a:off x="4069079" y="3154681"/>
            <a:ext cx="6858000" cy="548640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 bwMode="auto"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 bwMode="auto"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 bwMode="auto"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73352"/>
            <a:ext cx="95097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391656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23.08.2023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391656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3916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pos="3840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1"/>
            <a:ext cx="9555480" cy="2164590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chemeClr val="tx2"/>
                </a:solidFill>
              </a:rPr>
              <a:t>24 </a:t>
            </a:r>
            <a:r>
              <a:rPr lang="ru-RU" smtClean="0">
                <a:solidFill>
                  <a:schemeClr val="tx2"/>
                </a:solidFill>
              </a:rPr>
              <a:t>августа.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Классная работа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Тема «                         .»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3467100"/>
            <a:ext cx="9555480" cy="25781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Х – у – 1 =0,     </a:t>
            </a:r>
            <a:r>
              <a:rPr lang="ru-RU" sz="3200" dirty="0" err="1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х</a:t>
            </a:r>
            <a:r>
              <a:rPr lang="ru-RU" sz="3200" dirty="0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+ 2 у – 7 = 0</a:t>
            </a:r>
            <a:endParaRPr lang="ru-RU" sz="3200" dirty="0">
              <a:solidFill>
                <a:schemeClr val="tx2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021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450" y="400031"/>
            <a:ext cx="9734550" cy="1043007"/>
          </a:xfrm>
          <a:noFill/>
          <a:ln w="381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ru-RU" sz="4400" b="1" i="1" u="sng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rPr>
              <a:t>Домашнее </a:t>
            </a:r>
            <a:r>
              <a:rPr lang="ru-RU" sz="4400" b="1" i="1" u="sng" dirty="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rPr>
              <a:t>задание: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3350" y="-5716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1) получилось  6 - 7 + :  Стр. 202 № 1023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2) получилось 4 - 5 +:  Стр.201 № 1017(1)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3) получилось меньше 4 + : Стр.200 № 1011(2)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223844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7275" y="1600199"/>
            <a:ext cx="10031730" cy="3297555"/>
          </a:xfrm>
          <a:noFill/>
        </p:spPr>
        <p:txBody>
          <a:bodyPr>
            <a:normAutofit/>
          </a:bodyPr>
          <a:lstStyle/>
          <a:p>
            <a:endParaRPr lang="ru-RU" sz="4000" dirty="0"/>
          </a:p>
          <a:p>
            <a:pPr>
              <a:buNone/>
            </a:pPr>
            <a:r>
              <a:rPr lang="ru-RU" sz="8000" b="1" i="1" dirty="0" smtClean="0">
                <a:solidFill>
                  <a:schemeClr val="tx2"/>
                </a:solidFill>
              </a:rPr>
              <a:t>Спасибо за урок</a:t>
            </a:r>
            <a:endParaRPr lang="ru-RU" sz="8000" b="1" i="1" dirty="0">
              <a:solidFill>
                <a:schemeClr val="tx2"/>
              </a:solidFill>
            </a:endParaRPr>
          </a:p>
        </p:txBody>
      </p:sp>
      <p:pic>
        <p:nvPicPr>
          <p:cNvPr id="4" name="Picture 17" descr="SUPER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7056" y="2228839"/>
            <a:ext cx="196389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118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5913120" y="365761"/>
            <a:ext cx="5662108" cy="5660136"/>
          </a:xfrm>
        </p:spPr>
        <p:txBody>
          <a:bodyPr>
            <a:noAutofit/>
          </a:bodyPr>
          <a:lstStyle/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Что записано на доске?</a:t>
            </a: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Назовите коэффициенты уравнений.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</a:endParaRP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>
                <a:solidFill>
                  <a:schemeClr val="tx2"/>
                </a:solidFill>
                <a:latin typeface="Times New Roman" pitchFamily="18" charset="0"/>
              </a:rPr>
              <a:t>Что является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решением линейного уравнения?</a:t>
            </a: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Найдите решения наших уравнений.</a:t>
            </a: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Сколько таких решений?</a:t>
            </a: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Как мы можем показать все эти решения?</a:t>
            </a: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Как построить график линейного уравнения?</a:t>
            </a:r>
          </a:p>
          <a:p>
            <a:pPr lvl="0" indent="-342900">
              <a:lnSpc>
                <a:spcPct val="100000"/>
              </a:lnSpc>
              <a:spcBef>
                <a:spcPct val="20000"/>
              </a:spcBef>
              <a:buSzTx/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</a:rPr>
              <a:t>Как поступить, если нужно найти решение системы двух линейных уравнений?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341120" y="571500"/>
            <a:ext cx="4572000" cy="5454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Х – у – 1 =0  </a:t>
            </a:r>
          </a:p>
          <a:p>
            <a:pPr>
              <a:buNone/>
            </a:pPr>
            <a:endParaRPr lang="ru-RU" sz="4000" dirty="0" smtClean="0">
              <a:solidFill>
                <a:schemeClr val="tx2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</a:t>
            </a:r>
            <a:r>
              <a:rPr lang="ru-RU" sz="4000" dirty="0" err="1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х</a:t>
            </a:r>
            <a:r>
              <a:rPr lang="ru-RU" sz="4000" dirty="0" smtClean="0">
                <a:solidFill>
                  <a:schemeClr val="tx2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+ 2 у – 7 = 0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41470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0" y="925159"/>
            <a:ext cx="6600714" cy="4765636"/>
          </a:xfrm>
        </p:spPr>
        <p:txBody>
          <a:bodyPr>
            <a:normAutofit fontScale="90000"/>
          </a:bodyPr>
          <a:lstStyle/>
          <a:p>
            <a:pPr lvl="0" algn="l" fontAlgn="base">
              <a:spcAft>
                <a:spcPct val="0"/>
              </a:spcAft>
              <a:defRPr/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u="sng" dirty="0" smtClean="0">
                <a:solidFill>
                  <a:schemeClr val="tx2"/>
                </a:solidFill>
              </a:rPr>
              <a:t>Цель- результат       урока:</a:t>
            </a:r>
            <a:br>
              <a:rPr lang="ru-RU" sz="4400" b="1" u="sng" dirty="0" smtClean="0">
                <a:solidFill>
                  <a:schemeClr val="tx2"/>
                </a:solidFill>
              </a:rPr>
            </a:br>
            <a:r>
              <a:rPr lang="ru-RU" sz="4400" b="1" u="sng" dirty="0" smtClean="0">
                <a:solidFill>
                  <a:schemeClr val="tx2"/>
                </a:solidFill>
              </a:rPr>
              <a:t/>
            </a:r>
            <a:br>
              <a:rPr lang="ru-RU" sz="4400" b="1" u="sng" dirty="0" smtClean="0">
                <a:solidFill>
                  <a:schemeClr val="tx2"/>
                </a:solidFill>
              </a:rPr>
            </a:br>
            <a:r>
              <a:rPr lang="ru-RU" sz="4400" b="1" u="sng" dirty="0" smtClean="0">
                <a:solidFill>
                  <a:schemeClr val="tx2"/>
                </a:solidFill>
              </a:rPr>
              <a:t/>
            </a:r>
            <a:br>
              <a:rPr lang="ru-RU" sz="4400" b="1" u="sng" dirty="0" smtClean="0">
                <a:solidFill>
                  <a:schemeClr val="tx2"/>
                </a:solidFill>
              </a:rPr>
            </a:br>
            <a:r>
              <a:rPr lang="ru-RU" sz="4400" b="1" u="sng" dirty="0" smtClean="0">
                <a:solidFill>
                  <a:schemeClr val="tx2"/>
                </a:solidFill>
              </a:rPr>
              <a:t/>
            </a:r>
            <a:br>
              <a:rPr lang="ru-RU" sz="4400" b="1" u="sng" dirty="0" smtClean="0">
                <a:solidFill>
                  <a:schemeClr val="tx2"/>
                </a:solidFill>
              </a:rPr>
            </a:br>
            <a:r>
              <a:rPr lang="ru-RU" sz="4400" b="1" u="sng" dirty="0" smtClean="0">
                <a:solidFill>
                  <a:schemeClr val="tx2"/>
                </a:solidFill>
              </a:rPr>
              <a:t/>
            </a:r>
            <a:br>
              <a:rPr lang="ru-RU" sz="4400" b="1" u="sng" dirty="0" smtClean="0">
                <a:solidFill>
                  <a:schemeClr val="tx2"/>
                </a:solidFill>
              </a:rPr>
            </a:br>
            <a:r>
              <a:rPr lang="ru-RU" sz="4400" b="1" u="sng" dirty="0" smtClean="0">
                <a:solidFill>
                  <a:schemeClr val="tx2"/>
                </a:solidFill>
              </a:rPr>
              <a:t/>
            </a:r>
            <a:br>
              <a:rPr lang="ru-RU" sz="4400" b="1" u="sng" dirty="0" smtClean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5" descr="CRCTR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104" y="1404102"/>
            <a:ext cx="2715955" cy="357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113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3527" y="438912"/>
            <a:ext cx="11416853" cy="225912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Найдите решение  системы уравнений</a:t>
            </a:r>
            <a:r>
              <a:rPr lang="en-US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latin typeface="Times New Roman" pitchFamily="18" charset="0"/>
              </a:rPr>
              <a:t/>
            </a:r>
            <a:br>
              <a:rPr lang="ru-RU" sz="3600" b="1" i="1" dirty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867111" y="1028701"/>
            <a:ext cx="8429684" cy="16002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800" b="1" i="1" dirty="0"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788848" y="3187700"/>
            <a:ext cx="3831152" cy="1727199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 fontScale="625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3600" b="1" dirty="0" smtClean="0"/>
              <a:t>    </a:t>
            </a:r>
          </a:p>
          <a:p>
            <a:pPr marL="342900" marR="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3600" b="1" dirty="0" smtClean="0"/>
              <a:t>     </a:t>
            </a:r>
            <a:r>
              <a:rPr lang="en-US" sz="3600" b="1" dirty="0" smtClean="0"/>
              <a:t> </a:t>
            </a:r>
            <a:r>
              <a:rPr lang="ru-RU" sz="3600" b="1" dirty="0" err="1" smtClean="0"/>
              <a:t>х</a:t>
            </a:r>
            <a:r>
              <a:rPr lang="ru-RU" sz="3600" b="1" dirty="0" smtClean="0"/>
              <a:t> – у – 1 = 0,</a:t>
            </a:r>
          </a:p>
          <a:p>
            <a:pPr marL="342900" marR="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3600" b="1" dirty="0" smtClean="0"/>
              <a:t>      </a:t>
            </a:r>
            <a:r>
              <a:rPr lang="ru-RU" sz="3600" b="1" dirty="0" err="1" smtClean="0"/>
              <a:t>х</a:t>
            </a:r>
            <a:r>
              <a:rPr lang="ru-RU" sz="3600" b="1" dirty="0" smtClean="0"/>
              <a:t> + 2 у – 7 = 0             </a:t>
            </a:r>
          </a:p>
          <a:p>
            <a:pPr marL="342900" marR="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marR="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3600" b="1" dirty="0" smtClean="0">
                <a:solidFill>
                  <a:schemeClr val="tx2"/>
                </a:solidFill>
              </a:rPr>
              <a:t>   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endParaRPr lang="ru-RU" sz="3600" b="1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3973308" y="3505200"/>
            <a:ext cx="268492" cy="1041399"/>
          </a:xfrm>
          <a:prstGeom prst="leftBrace">
            <a:avLst>
              <a:gd name="adj1" fmla="val 8962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481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0263" y="800100"/>
            <a:ext cx="785336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Text Box 15"/>
          <p:cNvSpPr txBox="1">
            <a:spLocks noChangeArrowheads="1"/>
          </p:cNvSpPr>
          <p:nvPr/>
        </p:nvSpPr>
        <p:spPr bwMode="auto">
          <a:xfrm>
            <a:off x="2424114" y="1089026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10" name="Text Box 16"/>
          <p:cNvSpPr txBox="1">
            <a:spLocks noChangeArrowheads="1"/>
          </p:cNvSpPr>
          <p:nvPr/>
        </p:nvSpPr>
        <p:spPr bwMode="auto">
          <a:xfrm>
            <a:off x="487364" y="806849"/>
            <a:ext cx="1768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- у - 1 = 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1" name="Text Box 17"/>
          <p:cNvSpPr txBox="1">
            <a:spLocks noChangeArrowheads="1"/>
          </p:cNvSpPr>
          <p:nvPr/>
        </p:nvSpPr>
        <p:spPr bwMode="auto">
          <a:xfrm>
            <a:off x="471489" y="3705226"/>
            <a:ext cx="32416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+2 у -7 =0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2" name="Text Box 18"/>
          <p:cNvSpPr txBox="1">
            <a:spLocks noChangeArrowheads="1"/>
          </p:cNvSpPr>
          <p:nvPr/>
        </p:nvSpPr>
        <p:spPr bwMode="auto">
          <a:xfrm>
            <a:off x="2424113" y="1304926"/>
            <a:ext cx="468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x</a:t>
            </a:r>
            <a:endParaRPr lang="ru-RU" b="1"/>
          </a:p>
        </p:txBody>
      </p:sp>
      <p:sp>
        <p:nvSpPr>
          <p:cNvPr id="4113" name="Text Box 19"/>
          <p:cNvSpPr txBox="1">
            <a:spLocks noChangeArrowheads="1"/>
          </p:cNvSpPr>
          <p:nvPr/>
        </p:nvSpPr>
        <p:spPr bwMode="auto">
          <a:xfrm>
            <a:off x="2892426" y="1304926"/>
            <a:ext cx="468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y</a:t>
            </a:r>
            <a:endParaRPr lang="ru-RU" b="1"/>
          </a:p>
        </p:txBody>
      </p:sp>
      <p:sp>
        <p:nvSpPr>
          <p:cNvPr id="4116" name="Text Box 22"/>
          <p:cNvSpPr txBox="1">
            <a:spLocks noChangeArrowheads="1"/>
          </p:cNvSpPr>
          <p:nvPr/>
        </p:nvSpPr>
        <p:spPr bwMode="auto">
          <a:xfrm>
            <a:off x="2459038" y="4041776"/>
            <a:ext cx="468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x</a:t>
            </a:r>
            <a:endParaRPr lang="ru-RU" b="1"/>
          </a:p>
        </p:txBody>
      </p:sp>
      <p:sp>
        <p:nvSpPr>
          <p:cNvPr id="4117" name="Text Box 23"/>
          <p:cNvSpPr txBox="1">
            <a:spLocks noChangeArrowheads="1"/>
          </p:cNvSpPr>
          <p:nvPr/>
        </p:nvSpPr>
        <p:spPr bwMode="auto">
          <a:xfrm>
            <a:off x="2927351" y="4041776"/>
            <a:ext cx="468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y</a:t>
            </a:r>
            <a:endParaRPr lang="ru-RU" b="1"/>
          </a:p>
        </p:txBody>
      </p:sp>
      <p:sp>
        <p:nvSpPr>
          <p:cNvPr id="4118" name="Text Box 24"/>
          <p:cNvSpPr txBox="1">
            <a:spLocks noChangeArrowheads="1"/>
          </p:cNvSpPr>
          <p:nvPr/>
        </p:nvSpPr>
        <p:spPr bwMode="auto">
          <a:xfrm>
            <a:off x="2424113" y="4529934"/>
            <a:ext cx="468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dirty="0"/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7583490" y="6078541"/>
            <a:ext cx="3060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Ответ: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542869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5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/>
      <p:bldP spid="4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 w="381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chemeClr val="tx2"/>
                </a:solidFill>
              </a:rPr>
              <a:t>Алгоритм решения системы уравнений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85838" y="1700213"/>
            <a:ext cx="10672762" cy="4443411"/>
          </a:xfrm>
          <a:noFill/>
          <a:ln w="381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502920" indent="-457200">
              <a:buNone/>
            </a:pPr>
            <a:r>
              <a:rPr lang="ru-RU" sz="2200" b="1" i="1" dirty="0" smtClean="0">
                <a:solidFill>
                  <a:schemeClr val="tx2"/>
                </a:solidFill>
              </a:rPr>
              <a:t>1. Находим решение каждого уравнения.(Составляем таблицы для каждого уравнения)</a:t>
            </a:r>
          </a:p>
          <a:p>
            <a:pPr marL="502920" indent="-457200">
              <a:buNone/>
            </a:pPr>
            <a:r>
              <a:rPr lang="ru-RU" sz="2200" b="1" i="1" dirty="0" smtClean="0">
                <a:solidFill>
                  <a:schemeClr val="tx2"/>
                </a:solidFill>
              </a:rPr>
              <a:t>2. Изображаем решения уравнений в одной координатной плоскости.</a:t>
            </a:r>
          </a:p>
          <a:p>
            <a:pPr marL="502920" indent="-457200">
              <a:buNone/>
            </a:pPr>
            <a:r>
              <a:rPr lang="ru-RU" sz="2200" b="1" i="1" dirty="0" smtClean="0">
                <a:solidFill>
                  <a:schemeClr val="tx2"/>
                </a:solidFill>
              </a:rPr>
              <a:t>3. Находим общие решения.(Находим координаты точки пересечения)</a:t>
            </a:r>
          </a:p>
          <a:p>
            <a:pPr marL="502920" indent="-457200">
              <a:buNone/>
            </a:pPr>
            <a:r>
              <a:rPr lang="ru-RU" sz="2200" b="1" i="1" dirty="0" smtClean="0">
                <a:solidFill>
                  <a:schemeClr val="tx2"/>
                </a:solidFill>
              </a:rPr>
              <a:t>4.  Записываем ответ.</a:t>
            </a:r>
          </a:p>
          <a:p>
            <a:pPr>
              <a:buNone/>
            </a:pPr>
            <a:endParaRPr lang="ru-RU" sz="2200" b="1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734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28625" y="214290"/>
            <a:ext cx="11244263" cy="1678010"/>
          </a:xfrm>
          <a:prstGeom prst="rect">
            <a:avLst/>
          </a:prstGeom>
          <a:noFill/>
          <a:ln w="381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sz="35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Исследовательская работа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ru-RU" sz="35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sz="35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«Частные </a:t>
            </a:r>
            <a:r>
              <a:rPr lang="ru-RU" sz="35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случаи </a:t>
            </a:r>
            <a:r>
              <a:rPr lang="ru-RU" sz="3500" b="1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решения системы уравнений»</a:t>
            </a:r>
            <a:endParaRPr lang="ru-RU" sz="35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17" descr="SUPER0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6" y="1928802"/>
            <a:ext cx="196389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4117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Group 5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94319900"/>
              </p:ext>
            </p:extLst>
          </p:nvPr>
        </p:nvGraphicFramePr>
        <p:xfrm>
          <a:off x="2024034" y="1659728"/>
          <a:ext cx="7589866" cy="4644812"/>
        </p:xfrm>
        <a:graphic>
          <a:graphicData uri="http://schemas.openxmlformats.org/drawingml/2006/table">
            <a:tbl>
              <a:tblPr>
                <a:effectLst>
                  <a:outerShdw blurRad="571500" dist="50800" dir="5400000" algn="ctr" rotWithShape="0">
                    <a:srgbClr val="00B0F0"/>
                  </a:outerShdw>
                </a:effectLst>
              </a:tblPr>
              <a:tblGrid>
                <a:gridCol w="2018124"/>
                <a:gridCol w="2739642"/>
                <a:gridCol w="2832100"/>
              </a:tblGrid>
              <a:tr h="890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Общие точки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имеет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252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Одна общая точка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Одно решение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251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Нет общих точек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Не имеет решений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2510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Много общих точек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Много решений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pattFill prst="pct5">
                      <a:fgClr>
                        <a:srgbClr val="CCFFCC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110" name="Line 43"/>
          <p:cNvSpPr>
            <a:spLocks noChangeShapeType="1"/>
          </p:cNvSpPr>
          <p:nvPr/>
        </p:nvSpPr>
        <p:spPr bwMode="auto">
          <a:xfrm>
            <a:off x="2309787" y="2786059"/>
            <a:ext cx="1368425" cy="935037"/>
          </a:xfrm>
          <a:prstGeom prst="line">
            <a:avLst/>
          </a:prstGeom>
          <a:noFill/>
          <a:ln w="3175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1" name="Line 43"/>
          <p:cNvSpPr>
            <a:spLocks noChangeShapeType="1"/>
          </p:cNvSpPr>
          <p:nvPr/>
        </p:nvSpPr>
        <p:spPr bwMode="auto">
          <a:xfrm>
            <a:off x="2166911" y="4143381"/>
            <a:ext cx="1368425" cy="935037"/>
          </a:xfrm>
          <a:prstGeom prst="line">
            <a:avLst/>
          </a:prstGeom>
          <a:noFill/>
          <a:ln w="31750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" name="Line 43"/>
          <p:cNvSpPr>
            <a:spLocks noChangeShapeType="1"/>
          </p:cNvSpPr>
          <p:nvPr/>
        </p:nvSpPr>
        <p:spPr bwMode="auto">
          <a:xfrm>
            <a:off x="2595539" y="3857629"/>
            <a:ext cx="1368425" cy="935037"/>
          </a:xfrm>
          <a:prstGeom prst="line">
            <a:avLst/>
          </a:prstGeom>
          <a:noFill/>
          <a:ln w="31750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" name="Line 43"/>
          <p:cNvSpPr>
            <a:spLocks noChangeShapeType="1"/>
          </p:cNvSpPr>
          <p:nvPr/>
        </p:nvSpPr>
        <p:spPr bwMode="auto">
          <a:xfrm>
            <a:off x="2309787" y="5214951"/>
            <a:ext cx="1368425" cy="935037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" name="Line 43"/>
          <p:cNvSpPr>
            <a:spLocks noChangeShapeType="1"/>
          </p:cNvSpPr>
          <p:nvPr/>
        </p:nvSpPr>
        <p:spPr bwMode="auto">
          <a:xfrm flipV="1">
            <a:off x="2309787" y="2857497"/>
            <a:ext cx="1428761" cy="822013"/>
          </a:xfrm>
          <a:prstGeom prst="line">
            <a:avLst/>
          </a:prstGeom>
          <a:noFill/>
          <a:ln w="31750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6" name="Line 43"/>
          <p:cNvSpPr>
            <a:spLocks noChangeShapeType="1"/>
          </p:cNvSpPr>
          <p:nvPr/>
        </p:nvSpPr>
        <p:spPr bwMode="auto">
          <a:xfrm>
            <a:off x="2381225" y="5286389"/>
            <a:ext cx="1368425" cy="935037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5723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2"/>
          <p:cNvSpPr>
            <a:spLocks noGrp="1"/>
          </p:cNvSpPr>
          <p:nvPr>
            <p:ph sz="half" idx="1"/>
          </p:nvPr>
        </p:nvSpPr>
        <p:spPr>
          <a:xfrm>
            <a:off x="1809720" y="2714621"/>
            <a:ext cx="3829048" cy="3054353"/>
          </a:xfrm>
          <a:noFill/>
          <a:ln w="38100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algn="ctr">
              <a:buNone/>
            </a:pPr>
            <a:endParaRPr lang="ru-RU" b="1" i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</a:rPr>
              <a:t>1) Имела единственное решение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</a:rPr>
              <a:t>2) Имела бесконечно много решений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</a:rPr>
              <a:t>3) Не имела решений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158" y="342900"/>
            <a:ext cx="8115328" cy="2014530"/>
          </a:xfrm>
          <a:noFill/>
          <a:ln w="38100"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b="1" i="1" dirty="0">
                <a:solidFill>
                  <a:schemeClr val="tx2"/>
                </a:solidFill>
              </a:rPr>
              <a:t/>
            </a:r>
            <a:br>
              <a:rPr lang="ru-RU" sz="3200" b="1" i="1" dirty="0">
                <a:solidFill>
                  <a:schemeClr val="tx2"/>
                </a:solidFill>
              </a:rPr>
            </a:br>
            <a:r>
              <a:rPr lang="ru-RU" sz="3200" b="1" i="1" dirty="0">
                <a:solidFill>
                  <a:schemeClr val="tx2"/>
                </a:solidFill>
              </a:rPr>
              <a:t> </a:t>
            </a:r>
            <a:r>
              <a:rPr lang="ru-RU" sz="3200" b="1" i="1" dirty="0" smtClean="0">
                <a:solidFill>
                  <a:schemeClr val="tx2"/>
                </a:solidFill>
              </a:rPr>
              <a:t>2 </a:t>
            </a:r>
            <a:r>
              <a:rPr lang="ru-RU" sz="3200" b="1" i="1" dirty="0" err="1" smtClean="0">
                <a:solidFill>
                  <a:schemeClr val="tx2"/>
                </a:solidFill>
              </a:rPr>
              <a:t>х</a:t>
            </a:r>
            <a:r>
              <a:rPr lang="ru-RU" sz="3200" b="1" i="1" dirty="0" smtClean="0">
                <a:solidFill>
                  <a:schemeClr val="tx2"/>
                </a:solidFill>
              </a:rPr>
              <a:t> – 3 у = 6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Содержимое 2"/>
          <p:cNvSpPr>
            <a:spLocks noGrp="1"/>
          </p:cNvSpPr>
          <p:nvPr>
            <p:ph sz="half" idx="1"/>
          </p:nvPr>
        </p:nvSpPr>
        <p:spPr>
          <a:xfrm>
            <a:off x="6310314" y="2714620"/>
            <a:ext cx="3829048" cy="3071834"/>
          </a:xfrm>
          <a:noFill/>
          <a:ln w="38100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algn="ctr">
              <a:buNone/>
            </a:pPr>
            <a:endParaRPr lang="ru-RU" b="1" i="1" u="sng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455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2" grpId="0"/>
      <p:bldP spid="14" grpId="0" build="p" animBg="1"/>
    </p:bldLst>
  </p:timing>
</p:sld>
</file>

<file path=ppt/theme/theme1.xml><?xml version="1.0" encoding="utf-8"?>
<a:theme xmlns:a="http://schemas.openxmlformats.org/drawingml/2006/main" name="Sheer Green 16x9">
  <a:themeElements>
    <a:clrScheme name="Sheer Green">
      <a:dk1>
        <a:srgbClr val="624D38"/>
      </a:dk1>
      <a:lt1>
        <a:srgbClr val="FFFFFF"/>
      </a:lt1>
      <a:dk2>
        <a:srgbClr val="404040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04C4809-32CE-4D76-8837-BF87A221E8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прозрачной зеленой рамкой (широкоэкранный формат)</Template>
  <TotalTime>0</TotalTime>
  <Words>261</Words>
  <Application>Microsoft Office PowerPoint</Application>
  <PresentationFormat>Произвольный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Sheer Green 16x9</vt:lpstr>
      <vt:lpstr>24 августа. Классная работа Тема «                         .»</vt:lpstr>
      <vt:lpstr>Слайд 2</vt:lpstr>
      <vt:lpstr>   Цель- результат       урока:       </vt:lpstr>
      <vt:lpstr>Найдите решение  системы уравнений  </vt:lpstr>
      <vt:lpstr>Слайд 5</vt:lpstr>
      <vt:lpstr>Алгоритм решения системы уравнений </vt:lpstr>
      <vt:lpstr>Слайд 7</vt:lpstr>
      <vt:lpstr>Слайд 8</vt:lpstr>
      <vt:lpstr>  2 х – 3 у = 6</vt:lpstr>
      <vt:lpstr>Домашнее задание:</vt:lpstr>
      <vt:lpstr>Слайд 11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2014-10-19T09:52:23Z</dcterms:created>
  <dcterms:modified xsi:type="dcterms:W3CDTF">2023-08-23T05:23:56Z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TC029208979991</vt:lpwstr>
  </property>
</Properties>
</file>