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2.xml" ContentType="application/vnd.openxmlformats-officedocument.drawingml.chart+xml"/>
  <Override PartName="/ppt/notesSlides/notesSlide43.xml" ContentType="application/vnd.openxmlformats-officedocument.presentationml.notesSlide+xml"/>
  <Override PartName="/ppt/charts/chart3.xml" ContentType="application/vnd.openxmlformats-officedocument.drawingml.chart+xml"/>
  <Override PartName="/ppt/notesSlides/notesSlide44.xml" ContentType="application/vnd.openxmlformats-officedocument.presentationml.notesSlide+xml"/>
  <Override PartName="/ppt/charts/chart4.xml" ContentType="application/vnd.openxmlformats-officedocument.drawingml.chart+xml"/>
  <Override PartName="/ppt/notesSlides/notesSlide45.xml" ContentType="application/vnd.openxmlformats-officedocument.presentationml.notesSlide+xml"/>
  <Override PartName="/ppt/charts/chart5.xml" ContentType="application/vnd.openxmlformats-officedocument.drawingml.chart+xml"/>
  <Override PartName="/ppt/notesSlides/notesSlide46.xml" ContentType="application/vnd.openxmlformats-officedocument.presentationml.notesSlide+xml"/>
  <Override PartName="/ppt/charts/chart6.xml" ContentType="application/vnd.openxmlformats-officedocument.drawingml.chart+xml"/>
  <Override PartName="/ppt/notesSlides/notesSlide47.xml" ContentType="application/vnd.openxmlformats-officedocument.presentationml.notesSlide+xml"/>
  <Override PartName="/ppt/charts/chart7.xml" ContentType="application/vnd.openxmlformats-officedocument.drawingml.chart+xml"/>
  <Override PartName="/ppt/notesSlides/notesSlide48.xml" ContentType="application/vnd.openxmlformats-officedocument.presentationml.notesSlide+xml"/>
  <Override PartName="/ppt/charts/chart8.xml" ContentType="application/vnd.openxmlformats-officedocument.drawingml.chart+xml"/>
  <Override PartName="/ppt/notesSlides/notesSlide49.xml" ContentType="application/vnd.openxmlformats-officedocument.presentationml.notesSlide+xml"/>
  <Override PartName="/ppt/charts/chart9.xml" ContentType="application/vnd.openxmlformats-officedocument.drawingml.chart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3" r:id="rId2"/>
  </p:sldMasterIdLst>
  <p:notesMasterIdLst>
    <p:notesMasterId r:id="rId54"/>
  </p:notesMasterIdLst>
  <p:handoutMasterIdLst>
    <p:handoutMasterId r:id="rId55"/>
  </p:handoutMasterIdLst>
  <p:sldIdLst>
    <p:sldId id="256" r:id="rId3"/>
    <p:sldId id="313" r:id="rId4"/>
    <p:sldId id="272" r:id="rId5"/>
    <p:sldId id="274" r:id="rId6"/>
    <p:sldId id="277" r:id="rId7"/>
    <p:sldId id="275" r:id="rId8"/>
    <p:sldId id="276" r:id="rId9"/>
    <p:sldId id="278" r:id="rId10"/>
    <p:sldId id="281" r:id="rId11"/>
    <p:sldId id="280" r:id="rId12"/>
    <p:sldId id="279" r:id="rId13"/>
    <p:sldId id="305" r:id="rId14"/>
    <p:sldId id="310" r:id="rId15"/>
    <p:sldId id="284" r:id="rId16"/>
    <p:sldId id="282" r:id="rId17"/>
    <p:sldId id="285" r:id="rId18"/>
    <p:sldId id="286" r:id="rId19"/>
    <p:sldId id="287" r:id="rId20"/>
    <p:sldId id="288" r:id="rId21"/>
    <p:sldId id="289" r:id="rId22"/>
    <p:sldId id="291" r:id="rId23"/>
    <p:sldId id="292" r:id="rId24"/>
    <p:sldId id="290" r:id="rId25"/>
    <p:sldId id="293" r:id="rId26"/>
    <p:sldId id="295" r:id="rId27"/>
    <p:sldId id="296" r:id="rId28"/>
    <p:sldId id="299" r:id="rId29"/>
    <p:sldId id="297" r:id="rId30"/>
    <p:sldId id="298" r:id="rId31"/>
    <p:sldId id="300" r:id="rId32"/>
    <p:sldId id="301" r:id="rId33"/>
    <p:sldId id="302" r:id="rId34"/>
    <p:sldId id="303" r:id="rId35"/>
    <p:sldId id="304" r:id="rId36"/>
    <p:sldId id="306" r:id="rId37"/>
    <p:sldId id="307" r:id="rId38"/>
    <p:sldId id="308" r:id="rId39"/>
    <p:sldId id="309" r:id="rId40"/>
    <p:sldId id="314" r:id="rId41"/>
    <p:sldId id="311" r:id="rId42"/>
    <p:sldId id="312" r:id="rId43"/>
    <p:sldId id="315" r:id="rId44"/>
    <p:sldId id="317" r:id="rId45"/>
    <p:sldId id="318" r:id="rId46"/>
    <p:sldId id="322" r:id="rId47"/>
    <p:sldId id="319" r:id="rId48"/>
    <p:sldId id="320" r:id="rId49"/>
    <p:sldId id="321" r:id="rId50"/>
    <p:sldId id="323" r:id="rId51"/>
    <p:sldId id="324" r:id="rId52"/>
    <p:sldId id="271" r:id="rId53"/>
  </p:sldIdLst>
  <p:sldSz cx="12192000" cy="6858000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FA3C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6" autoAdjust="0"/>
    <p:restoredTop sz="95407" autoAdjust="0"/>
  </p:normalViewPr>
  <p:slideViewPr>
    <p:cSldViewPr>
      <p:cViewPr>
        <p:scale>
          <a:sx n="62" d="100"/>
          <a:sy n="62" d="100"/>
        </p:scale>
        <p:origin x="-762" y="-10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уровень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E4-453B-AA5A-0A390477D2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уровень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E4-453B-AA5A-0A390477D2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E4-453B-AA5A-0A390477D2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33216"/>
        <c:axId val="19834752"/>
      </c:barChart>
      <c:catAx>
        <c:axId val="19833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34752"/>
        <c:crosses val="autoZero"/>
        <c:auto val="1"/>
        <c:lblAlgn val="ctr"/>
        <c:lblOffset val="100"/>
        <c:noMultiLvlLbl val="0"/>
      </c:catAx>
      <c:valAx>
        <c:axId val="19834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83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72-49F3-8CE8-46340B7BE7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72-49F3-8CE8-46340B7BE7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72-49F3-8CE8-46340B7BE7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72-49F3-8CE8-46340B7BE7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C7-425D-A0BA-047CCC4D41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C7-425D-A0BA-047CCC4D41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КОКР</c:v>
                </c:pt>
                <c:pt idx="1">
                  <c:v>ККР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24032"/>
        <c:axId val="62125568"/>
      </c:barChart>
      <c:catAx>
        <c:axId val="621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62125568"/>
        <c:crosses val="autoZero"/>
        <c:auto val="1"/>
        <c:lblAlgn val="ctr"/>
        <c:lblOffset val="100"/>
        <c:noMultiLvlLbl val="0"/>
      </c:catAx>
      <c:valAx>
        <c:axId val="62125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12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B8-4776-9471-D23FF04648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B8-4776-9471-D23FF04648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B8-4776-9471-D23FF04648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B8-4776-9471-D23FF04648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Директор</c:v>
                </c:pt>
                <c:pt idx="1">
                  <c:v>Иное лицо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E5-4FAA-BD22-D84D6CE24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E5-4FAA-BD22-D84D6CE24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6E5-4FAA-BD22-D84D6CE24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6E5-4FAA-BD22-D84D6CE245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Директор</c:v>
                </c:pt>
                <c:pt idx="1">
                  <c:v>Иное лицо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C7-425D-A0BA-047CCC4D41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C7-425D-A0BA-047CCC4D41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95296"/>
        <c:axId val="82696832"/>
      </c:barChart>
      <c:catAx>
        <c:axId val="8269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82696832"/>
        <c:crosses val="autoZero"/>
        <c:auto val="1"/>
        <c:lblAlgn val="ctr"/>
        <c:lblOffset val="100"/>
        <c:noMultiLvlLbl val="0"/>
      </c:catAx>
      <c:valAx>
        <c:axId val="82696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69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64-439D-86EE-E389ECA38C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64-439D-86EE-E389ECA38C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64-439D-86EE-E389ECA38C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64-439D-86EE-E389ECA38C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C7-425D-A0BA-047CCC4D410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C7-425D-A0BA-047CCC4D41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52672"/>
        <c:axId val="83454208"/>
      </c:barChart>
      <c:catAx>
        <c:axId val="834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83454208"/>
        <c:crosses val="autoZero"/>
        <c:auto val="1"/>
        <c:lblAlgn val="ctr"/>
        <c:lblOffset val="100"/>
        <c:noMultiLvlLbl val="0"/>
      </c:catAx>
      <c:valAx>
        <c:axId val="8345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45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62-49FA-9A21-F87D6F5665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62-49FA-9A21-F87D6F5665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62-49FA-9A21-F87D6F5665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62-49FA-9A21-F87D6F5665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9-4022-8D51-CA5CC34B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C51D21-4B0D-49FA-9D83-9A5869C44781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911897-FCCC-473C-9235-78B9EDFF1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4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BD3C34-0AC3-4854-8A77-56A40F55572D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5938"/>
            <a:ext cx="4591050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262" y="3271659"/>
            <a:ext cx="8015778" cy="310032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FA5048-1972-4689-91FC-1F3971F8D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7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10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3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90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12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64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13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62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14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33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15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86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16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75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17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254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18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77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19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0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56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20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27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12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22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9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23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89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24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27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25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797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26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87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27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283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28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84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29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3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855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30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863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94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32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578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33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440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34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901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35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946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36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692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37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04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38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851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39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98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993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40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21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679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42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793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43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18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44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168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45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881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46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296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47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090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48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091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49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9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5518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50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748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51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52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3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1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38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14625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4573E-585B-4344-A7DE-5268BD085F84}" type="slidenum">
              <a:rPr lang="ru-RU" smtClean="0">
                <a:latin typeface="Arial" charset="0"/>
                <a:cs typeface="Arial" charset="0"/>
              </a:rPr>
              <a:pPr/>
              <a:t>9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5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/>
          <a:srcRect l="4906" r="57703" b="8467"/>
          <a:stretch>
            <a:fillRect/>
          </a:stretch>
        </p:blipFill>
        <p:spPr bwMode="auto">
          <a:xfrm>
            <a:off x="46567" y="0"/>
            <a:ext cx="182456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464051" y="1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3333" y="115889"/>
            <a:ext cx="1862369" cy="1354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sz="2800">
                <a:latin typeface="Calibri" pitchFamily="34" charset="0"/>
              </a:rPr>
              <a:t>ИНСТИТУТ</a:t>
            </a:r>
            <a:endParaRPr lang="ru-RU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55FC1A-95AD-4FC6-AADD-DCFD673C5D47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DAB3E6-2BE4-45A7-A689-AE41D2A28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60A7-7515-4867-ACC0-64F27C2C884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3382-896C-4B41-B158-44345D119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8FCC-8934-4406-B777-06F7B767041C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8731D-D6F9-4F8C-B29E-45837FEDD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7240313-E0FE-4A95-AC4A-FEECF16BB41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790E732-888F-4444-92FE-740842D2E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/>
          <a:srcRect l="4906" r="57703" b="8467"/>
          <a:stretch>
            <a:fillRect/>
          </a:stretch>
        </p:blipFill>
        <p:spPr bwMode="auto">
          <a:xfrm>
            <a:off x="46567" y="0"/>
            <a:ext cx="182456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464051" y="1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3333" y="115889"/>
            <a:ext cx="1862369" cy="1354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sz="2800">
                <a:latin typeface="Calibri" pitchFamily="34" charset="0"/>
              </a:rPr>
              <a:t>ИНСТИТУТ</a:t>
            </a:r>
            <a:endParaRPr lang="ru-RU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b="1" cap="all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DE5202-35DE-4D6E-B2CC-1B108B020D3E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656668" y="236539"/>
            <a:ext cx="5947833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6C5A18-D338-4336-8145-1FC6F6CF7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8299" y="62136"/>
            <a:ext cx="8184352" cy="9906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813520"/>
            <a:ext cx="10871200" cy="4495800"/>
          </a:xfrm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128000" y="6376989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1247-6484-4A6A-A767-DC0AF29002E2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12801" y="6376989"/>
            <a:ext cx="72284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96688F-E951-4605-B25F-7DD31777C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E033-46F7-48D1-B8A7-BD55D956217C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1C0C08-54A8-44D2-B3CC-0CCF09978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3F9D20-54A4-4E4B-9F18-3ECE66F0F2FA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C06D84-7BE2-4FFC-B978-40BE05619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95CC7D-E6E9-4ECE-8102-CF27E44E63E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0149DB-BF81-483E-809A-283D39176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F9BE-3066-4F10-AC20-2A58831F89BE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7E93-52DA-4F30-88BB-45BEFFA5F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121E-E018-4BC4-BD7B-A49D4DDF20F4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7D54F4-265F-4453-AEDA-FE064AF7D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2E2C-22FD-46C6-A439-55B16A6316E7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7BC0-E2A3-421B-BB2F-1AA4E4073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E4C0-AB97-4400-ADEA-8BC24573EAA7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C8F2-0F9E-4025-8CDD-C8F115D4B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8F866F-9569-41E6-9022-8C76A09A5268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F095BCC-D06D-4EC8-9B60-EEC6363FD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D758-49C7-4674-89B2-6D2056615DF4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0589D-0CEE-4403-8F33-8922C13EE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C076-29F9-464A-B1BE-8595A33FC4DA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8E269-F3A1-443F-B555-94C1A4924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F971-67FC-465B-A581-73A3D8B269FA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C160CC-FEFC-4A1A-9A4A-C16CBB6C3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1624CF-1F9E-4551-B847-75224F925E5E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36388F-BBD2-4FB5-9FE2-483950813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6E6E1E-2282-4D50-9A8A-4BB89A236C72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29DA63-5932-4137-9C89-1F036C4F7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E3B5-2A5A-483F-80E2-C1CC07966264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E0E4-0B46-4E5A-BEF9-8E35FB787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8321-E320-4100-9B6D-10445960543E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DCF3E9-B319-4BF2-AB2D-85C889E85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1AC3-A6E9-4CC0-845C-7F7E8B42F46C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183F-43BA-4C7C-A433-49409315D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4F7C25-D54E-47E3-A3BE-739A47B884AB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53DBC71-5AB3-46BF-B6BB-B5716FCE3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817033" y="1989138"/>
            <a:ext cx="10871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D707FC-E258-4A8F-A397-29438717D77F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6"/>
            <a:ext cx="7112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79526"/>
            <a:ext cx="1140460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29700-B4DC-4A89-8C9A-07B434AA1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4"/>
          <a:srcRect b="6694"/>
          <a:stretch>
            <a:fillRect/>
          </a:stretch>
        </p:blipFill>
        <p:spPr bwMode="auto">
          <a:xfrm>
            <a:off x="0" y="1"/>
            <a:ext cx="3312584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3695701" y="44450"/>
            <a:ext cx="693208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407833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3" r:id="rId2"/>
    <p:sldLayoutId id="2147483698" r:id="rId3"/>
    <p:sldLayoutId id="2147483699" r:id="rId4"/>
    <p:sldLayoutId id="2147483700" r:id="rId5"/>
    <p:sldLayoutId id="2147483692" r:id="rId6"/>
    <p:sldLayoutId id="2147483701" r:id="rId7"/>
    <p:sldLayoutId id="2147483691" r:id="rId8"/>
    <p:sldLayoutId id="2147483702" r:id="rId9"/>
    <p:sldLayoutId id="2147483690" r:id="rId10"/>
    <p:sldLayoutId id="2147483703" r:id="rId11"/>
    <p:sldLayoutId id="214748370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9" name="Текст 12"/>
          <p:cNvSpPr>
            <a:spLocks noGrp="1"/>
          </p:cNvSpPr>
          <p:nvPr>
            <p:ph type="body" idx="1"/>
          </p:nvPr>
        </p:nvSpPr>
        <p:spPr bwMode="auto">
          <a:xfrm>
            <a:off x="817033" y="1989138"/>
            <a:ext cx="10871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43639-FA23-4D1F-AA56-091C91A92D45}" type="datetimeFigureOut">
              <a:rPr lang="ru-RU"/>
              <a:pPr>
                <a:defRPr/>
              </a:pPr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6"/>
            <a:ext cx="7112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79526"/>
            <a:ext cx="1140460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CA7CAF-F784-424A-A5DB-3BDEA6EE2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4346" name="Рисунок 9" descr="1.tif"/>
          <p:cNvPicPr>
            <a:picLocks noChangeAspect="1"/>
          </p:cNvPicPr>
          <p:nvPr/>
        </p:nvPicPr>
        <p:blipFill>
          <a:blip r:embed="rId13"/>
          <a:srcRect b="6694"/>
          <a:stretch>
            <a:fillRect/>
          </a:stretch>
        </p:blipFill>
        <p:spPr bwMode="auto">
          <a:xfrm>
            <a:off x="0" y="1"/>
            <a:ext cx="3312584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Заголовок 21"/>
          <p:cNvSpPr>
            <a:spLocks noGrp="1"/>
          </p:cNvSpPr>
          <p:nvPr>
            <p:ph type="title"/>
          </p:nvPr>
        </p:nvSpPr>
        <p:spPr bwMode="auto">
          <a:xfrm>
            <a:off x="3695701" y="44450"/>
            <a:ext cx="693208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407833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696" r:id="rId6"/>
    <p:sldLayoutId id="2147483710" r:id="rId7"/>
    <p:sldLayoutId id="2147483695" r:id="rId8"/>
    <p:sldLayoutId id="2147483711" r:id="rId9"/>
    <p:sldLayoutId id="2147483694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rgbClr val="FF0000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rgbClr val="FF0000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osmintrud.ru/ministry/programms/anticorruption/9/15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skrasnousov@gmail.com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skrasnouso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Актуальные юридические вопросы управления</a:t>
            </a:r>
          </a:p>
          <a:p>
            <a:endParaRPr lang="ru-RU" sz="2800" dirty="0">
              <a:latin typeface="Garamond" panose="02020404030301010803" pitchFamily="18" charset="0"/>
            </a:endParaRPr>
          </a:p>
          <a:p>
            <a:r>
              <a:rPr lang="ru-RU" sz="2800" dirty="0">
                <a:latin typeface="Garamond" panose="02020404030301010803" pitchFamily="18" charset="0"/>
              </a:rPr>
              <a:t>Сергей Дмитриевич Красноусов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Garamond" panose="02020404030301010803" pitchFamily="18" charset="0"/>
              </a:rPr>
              <a:t>«О Национальном Плане противодействии коррупции на 2018 - 2020 годы»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Региональный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Garamond" panose="02020404030301010803" pitchFamily="18" charset="0"/>
              </a:rPr>
              <a:t>Проведение общественных обсуждений </a:t>
            </a:r>
            <a:r>
              <a:rPr lang="ru-RU" sz="2800" dirty="0">
                <a:latin typeface="Garamond" panose="02020404030301010803" pitchFamily="18" charset="0"/>
              </a:rPr>
              <a:t>(c привлечением экспертного сообщества) проектов планов противодействия коррупции на 2018 - 2020 годы органов государственной власти субъектов РФ</a:t>
            </a:r>
          </a:p>
        </p:txBody>
      </p:sp>
    </p:spTree>
    <p:extLst>
      <p:ext uri="{BB962C8B-B14F-4D97-AF65-F5344CB8AC3E}">
        <p14:creationId xmlns:p14="http://schemas.microsoft.com/office/powerpoint/2010/main" val="328861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Региональный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</a:t>
            </a:r>
            <a:r>
              <a:rPr lang="ru-RU" sz="2800" b="1" dirty="0">
                <a:latin typeface="Garamond" panose="02020404030301010803" pitchFamily="18" charset="0"/>
              </a:rPr>
              <a:t>введение требования </a:t>
            </a:r>
            <a:r>
              <a:rPr lang="ru-RU" sz="2800" dirty="0">
                <a:latin typeface="Garamond" panose="02020404030301010803" pitchFamily="18" charset="0"/>
              </a:rPr>
              <a:t>об использовании специального программного обеспечения </a:t>
            </a:r>
            <a:r>
              <a:rPr lang="ru-RU" sz="2800" b="1" dirty="0">
                <a:latin typeface="Garamond" panose="02020404030301010803" pitchFamily="18" charset="0"/>
              </a:rPr>
              <a:t>«Справки БК»</a:t>
            </a:r>
            <a:r>
              <a:rPr lang="ru-RU" sz="2800" dirty="0">
                <a:latin typeface="Garamond" panose="02020404030301010803" pitchFamily="18" charset="0"/>
              </a:rPr>
              <a:t> к 01.01.2019.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01.02.2019</a:t>
            </a:r>
          </a:p>
        </p:txBody>
      </p:sp>
    </p:spTree>
    <p:extLst>
      <p:ext uri="{BB962C8B-B14F-4D97-AF65-F5344CB8AC3E}">
        <p14:creationId xmlns:p14="http://schemas.microsoft.com/office/powerpoint/2010/main" val="34997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Garamond" panose="02020404030301010803" pitchFamily="18" charset="0"/>
              </a:rPr>
              <a:t>Обеспечить включение в </a:t>
            </a:r>
            <a:r>
              <a:rPr lang="ru-RU" sz="2800" b="1" dirty="0" err="1">
                <a:latin typeface="Garamond" panose="02020404030301010803" pitchFamily="18" charset="0"/>
              </a:rPr>
              <a:t>ФГОСы</a:t>
            </a:r>
            <a:r>
              <a:rPr lang="ru-RU" sz="2800" dirty="0">
                <a:latin typeface="Garamond" panose="02020404030301010803" pitchFamily="18" charset="0"/>
              </a:rPr>
              <a:t> общего образования, среднего профессионального и высшего образования положений, предусматривающих </a:t>
            </a:r>
            <a:r>
              <a:rPr lang="ru-RU" sz="2800" b="1" dirty="0">
                <a:latin typeface="Garamond" panose="02020404030301010803" pitchFamily="18" charset="0"/>
              </a:rPr>
              <a:t>формирование у обучающихся компетенции, позволяющей выработать нетерпимое отношение к коррупционному поведению</a:t>
            </a:r>
            <a:r>
              <a:rPr lang="ru-RU" sz="2800" dirty="0">
                <a:latin typeface="Garamond" panose="02020404030301010803" pitchFamily="18" charset="0"/>
              </a:rPr>
              <a:t>, a в профессиональной деятельности - содействовать пресечению такого поведения.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01.07.2018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до мая 2019 года в образовательные стандарты (ФГОС) планируется внести изменения, которые помогут обучающимся выработать нетерпимое отношение к коррупционному поведению (RT со ссылкой на пресс-службу правительства России).</a:t>
            </a:r>
          </a:p>
        </p:txBody>
      </p:sp>
    </p:spTree>
    <p:extLst>
      <p:ext uri="{BB962C8B-B14F-4D97-AF65-F5344CB8AC3E}">
        <p14:creationId xmlns:p14="http://schemas.microsoft.com/office/powerpoint/2010/main" val="203488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Установить </a:t>
            </a:r>
            <a:r>
              <a:rPr lang="ru-RU" sz="2800" b="1" dirty="0">
                <a:latin typeface="Garamond" panose="02020404030301010803" pitchFamily="18" charset="0"/>
              </a:rPr>
              <a:t>порядок определения должностных лиц</a:t>
            </a:r>
            <a:r>
              <a:rPr lang="ru-RU" sz="2800" dirty="0">
                <a:latin typeface="Garamond" panose="02020404030301010803" pitchFamily="18" charset="0"/>
              </a:rPr>
              <a:t> ФГО, </a:t>
            </a:r>
            <a:r>
              <a:rPr lang="ru-RU" sz="2800" b="1" dirty="0">
                <a:latin typeface="Garamond" panose="02020404030301010803" pitchFamily="18" charset="0"/>
              </a:rPr>
              <a:t>ответственных за разработку и реализацию политики</a:t>
            </a:r>
            <a:r>
              <a:rPr lang="ru-RU" sz="2800" dirty="0">
                <a:latin typeface="Garamond" panose="02020404030301010803" pitchFamily="18" charset="0"/>
              </a:rPr>
              <a:t> в области противодействия коррупции.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</a:p>
        </p:txBody>
      </p:sp>
    </p:spTree>
    <p:extLst>
      <p:ext uri="{BB962C8B-B14F-4D97-AF65-F5344CB8AC3E}">
        <p14:creationId xmlns:p14="http://schemas.microsoft.com/office/powerpoint/2010/main" val="389366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Разработать и утвердить </a:t>
            </a:r>
            <a:r>
              <a:rPr lang="ru-RU" sz="2800" b="1" dirty="0">
                <a:latin typeface="Garamond" panose="02020404030301010803" pitchFamily="18" charset="0"/>
              </a:rPr>
              <a:t>методику оценки планов </a:t>
            </a:r>
            <a:r>
              <a:rPr lang="ru-RU" sz="2800" dirty="0">
                <a:latin typeface="Garamond" panose="02020404030301010803" pitchFamily="18" charset="0"/>
              </a:rPr>
              <a:t>противодействия коррупции ФГО и </a:t>
            </a:r>
            <a:r>
              <a:rPr lang="ru-RU" sz="2800" b="1" dirty="0">
                <a:latin typeface="Garamond" panose="02020404030301010803" pitchFamily="18" charset="0"/>
              </a:rPr>
              <a:t>эффективности реализации</a:t>
            </a:r>
            <a:r>
              <a:rPr lang="ru-RU" sz="2800" dirty="0">
                <a:latin typeface="Garamond" panose="02020404030301010803" pitchFamily="18" charset="0"/>
              </a:rPr>
              <a:t> этих планов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</a:p>
        </p:txBody>
      </p:sp>
    </p:spTree>
    <p:extLst>
      <p:ext uri="{BB962C8B-B14F-4D97-AF65-F5344CB8AC3E}">
        <p14:creationId xmlns:p14="http://schemas.microsoft.com/office/powerpoint/2010/main" val="2114428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Garamond" panose="02020404030301010803" pitchFamily="18" charset="0"/>
              </a:rPr>
              <a:t>Разработать и утвердить методику </a:t>
            </a:r>
            <a:r>
              <a:rPr lang="ru-RU" sz="2800" dirty="0">
                <a:latin typeface="Garamond" panose="02020404030301010803" pitchFamily="18" charset="0"/>
              </a:rPr>
              <a:t>проведения социологических исследований в целях оценки уровня коррупции в субъектах РФ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</a:p>
        </p:txBody>
      </p:sp>
    </p:spTree>
    <p:extLst>
      <p:ext uri="{BB962C8B-B14F-4D97-AF65-F5344CB8AC3E}">
        <p14:creationId xmlns:p14="http://schemas.microsoft.com/office/powerpoint/2010/main" val="919480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Внести в Государственную Думу ФС РФ проект федерального закона, предусматривающего совершенствование в целях противодействия коррупции </a:t>
            </a:r>
            <a:r>
              <a:rPr lang="ru-RU" sz="2800" b="1" dirty="0">
                <a:latin typeface="Garamond" panose="02020404030301010803" pitchFamily="18" charset="0"/>
              </a:rPr>
              <a:t>порядка получения подарков отдельными категориями лиц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01.11.2018</a:t>
            </a:r>
          </a:p>
        </p:txBody>
      </p:sp>
    </p:spTree>
    <p:extLst>
      <p:ext uri="{BB962C8B-B14F-4D97-AF65-F5344CB8AC3E}">
        <p14:creationId xmlns:p14="http://schemas.microsoft.com/office/powerpoint/2010/main" val="317163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Разработать </a:t>
            </a:r>
            <a:r>
              <a:rPr lang="ru-RU" sz="2800" b="1" dirty="0">
                <a:latin typeface="Garamond" panose="02020404030301010803" pitchFamily="18" charset="0"/>
              </a:rPr>
              <a:t>критерии</a:t>
            </a:r>
            <a:r>
              <a:rPr lang="ru-RU" sz="2800" dirty="0">
                <a:latin typeface="Garamond" panose="02020404030301010803" pitchFamily="18" charset="0"/>
              </a:rPr>
              <a:t>, согласно которым </a:t>
            </a:r>
            <a:r>
              <a:rPr lang="ru-RU" sz="2800" b="1" dirty="0">
                <a:latin typeface="Garamond" panose="02020404030301010803" pitchFamily="18" charset="0"/>
              </a:rPr>
              <a:t>несоблюдение</a:t>
            </a:r>
            <a:r>
              <a:rPr lang="ru-RU" sz="2800" dirty="0">
                <a:latin typeface="Garamond" panose="02020404030301010803" pitchFamily="18" charset="0"/>
              </a:rPr>
              <a:t> запретов, ограничений и требований, установленных в целях противодействия коррупции, будет относиться к правонарушениям, влекущим за собой </a:t>
            </a:r>
            <a:r>
              <a:rPr lang="ru-RU" sz="2800" b="1" dirty="0">
                <a:latin typeface="Garamond" panose="02020404030301010803" pitchFamily="18" charset="0"/>
              </a:rPr>
              <a:t>увольнение</a:t>
            </a:r>
            <a:r>
              <a:rPr lang="ru-RU" sz="2800" dirty="0">
                <a:latin typeface="Garamond" panose="02020404030301010803" pitchFamily="18" charset="0"/>
              </a:rPr>
              <a:t> со службы или c работы‚ либо к </a:t>
            </a:r>
            <a:r>
              <a:rPr lang="ru-RU" sz="2800" b="1" dirty="0">
                <a:latin typeface="Garamond" panose="02020404030301010803" pitchFamily="18" charset="0"/>
              </a:rPr>
              <a:t>малозначительным правонарушениям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01.03.2019</a:t>
            </a:r>
          </a:p>
        </p:txBody>
      </p:sp>
    </p:spTree>
    <p:extLst>
      <p:ext uri="{BB962C8B-B14F-4D97-AF65-F5344CB8AC3E}">
        <p14:creationId xmlns:p14="http://schemas.microsoft.com/office/powerpoint/2010/main" val="201863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Генеральная прокуратура РФ, Верховный суд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Рассмотреть вопрос о целесообразности законодательного установления </a:t>
            </a:r>
            <a:r>
              <a:rPr lang="ru-RU" sz="2800" b="1" dirty="0">
                <a:latin typeface="Garamond" panose="02020404030301010803" pitchFamily="18" charset="0"/>
              </a:rPr>
              <a:t>дополнительных мер</a:t>
            </a:r>
            <a:r>
              <a:rPr lang="ru-RU" sz="2800" dirty="0">
                <a:latin typeface="Garamond" panose="02020404030301010803" pitchFamily="18" charset="0"/>
              </a:rPr>
              <a:t> по предотвращению и (или) урегулированию конфликта интересов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</a:p>
        </p:txBody>
      </p:sp>
    </p:spTree>
    <p:extLst>
      <p:ext uri="{BB962C8B-B14F-4D97-AF65-F5344CB8AC3E}">
        <p14:creationId xmlns:p14="http://schemas.microsoft.com/office/powerpoint/2010/main" val="303298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pPr algn="ctr"/>
            <a:r>
              <a:rPr lang="ru-RU" sz="2800" dirty="0">
                <a:latin typeface="Garamond" panose="02020404030301010803" pitchFamily="18" charset="0"/>
              </a:rPr>
              <a:t>Статья 13.3 ФЗ «О противодействии коррупции»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1. Организации обязаны разрабатывать и принимать меры по предупреждению коррупции.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2. Меры по предупреждению коррупции, принимаемые в организации, </a:t>
            </a:r>
            <a:r>
              <a:rPr lang="ru-RU" sz="2800" b="1" dirty="0">
                <a:latin typeface="Garamond" panose="02020404030301010803" pitchFamily="18" charset="0"/>
              </a:rPr>
              <a:t>могут включать</a:t>
            </a:r>
            <a:r>
              <a:rPr lang="ru-RU" sz="28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5) предотвращение и урегулирование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2264704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Генеральная прокуратура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Подготовить предложения о внесении в анкету, подлежащую представлению лицами, претендующими на замещение должностей изменений, касающихся указания в ней </a:t>
            </a:r>
            <a:r>
              <a:rPr lang="ru-RU" sz="2800" b="1" dirty="0">
                <a:latin typeface="Garamond" panose="02020404030301010803" pitchFamily="18" charset="0"/>
              </a:rPr>
              <a:t>сведений о супругах своих братьев и сестер и о братьях и сестрах своих супругов</a:t>
            </a:r>
            <a:r>
              <a:rPr lang="ru-RU" sz="2800" dirty="0">
                <a:latin typeface="Garamond" panose="02020404030301010803" pitchFamily="18" charset="0"/>
              </a:rPr>
              <a:t>, в целях выявления возможного конфликта интересов.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01.03.2019</a:t>
            </a:r>
          </a:p>
        </p:txBody>
      </p:sp>
    </p:spTree>
    <p:extLst>
      <p:ext uri="{BB962C8B-B14F-4D97-AF65-F5344CB8AC3E}">
        <p14:creationId xmlns:p14="http://schemas.microsoft.com/office/powerpoint/2010/main" val="168184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(Минтруд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Разработать </a:t>
            </a:r>
            <a:r>
              <a:rPr lang="ru-RU" sz="2800" b="1" dirty="0">
                <a:latin typeface="Garamond" panose="02020404030301010803" pitchFamily="18" charset="0"/>
              </a:rPr>
              <a:t>методические рекомендации </a:t>
            </a:r>
            <a:r>
              <a:rPr lang="ru-RU" sz="2800" dirty="0">
                <a:latin typeface="Garamond" panose="02020404030301010803" pitchFamily="18" charset="0"/>
              </a:rPr>
              <a:t>по вопросам привлечения к ответственности должностных лиц за непринятие мер по предотвращению и (или) урегулированию конфликта интересов.</a:t>
            </a:r>
          </a:p>
          <a:p>
            <a:pPr marL="0" indent="0">
              <a:buNone/>
            </a:pPr>
            <a:r>
              <a:rPr lang="ru-RU" sz="2800" dirty="0">
                <a:highlight>
                  <a:srgbClr val="32FA3C"/>
                </a:highlight>
                <a:latin typeface="Garamond" panose="02020404030301010803" pitchFamily="18" charset="0"/>
              </a:rPr>
              <a:t>Выполнено: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  <a:hlinkClick r:id="rId3"/>
              </a:rPr>
              <a:t>https://rosmintrud.ru/ministry/programms/anticorruption/9/15</a:t>
            </a:r>
            <a:endParaRPr lang="ru-RU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95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</a:t>
            </a:r>
          </a:p>
          <a:p>
            <a:r>
              <a:rPr lang="ru-RU" sz="2800" dirty="0">
                <a:latin typeface="Garamond" panose="02020404030301010803" pitchFamily="18" charset="0"/>
              </a:rPr>
              <a:t>(Минтруд РФ, Генеральная прокуратура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Обеспечивать </a:t>
            </a:r>
            <a:r>
              <a:rPr lang="ru-RU" sz="2800" b="1" dirty="0">
                <a:latin typeface="Garamond" panose="02020404030301010803" pitchFamily="18" charset="0"/>
              </a:rPr>
              <a:t>каждые 6 месяцев подготовку и распространение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  <a:r>
              <a:rPr lang="ru-RU" sz="2800" b="1" dirty="0">
                <a:latin typeface="Garamond" panose="02020404030301010803" pitchFamily="18" charset="0"/>
              </a:rPr>
              <a:t>обзора практики </a:t>
            </a:r>
            <a:r>
              <a:rPr lang="ru-RU" sz="2800" dirty="0">
                <a:latin typeface="Garamond" panose="02020404030301010803" pitchFamily="18" charset="0"/>
              </a:rPr>
              <a:t>применения законодательства РФ о противодействии коррупции в части, касающейся </a:t>
            </a:r>
            <a:r>
              <a:rPr lang="ru-RU" sz="2800" b="1" dirty="0">
                <a:latin typeface="Garamond" panose="02020404030301010803" pitchFamily="18" charset="0"/>
              </a:rPr>
              <a:t>предотвращения и урегулирования конфликта интересов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ежегодно, до 15.03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83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Рассмотреть вопрос и подготовить предложения о целесообразности (</a:t>
            </a: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) </a:t>
            </a:r>
            <a:r>
              <a:rPr lang="ru-RU" sz="2800" b="1" dirty="0">
                <a:latin typeface="Garamond" panose="02020404030301010803" pitchFamily="18" charset="0"/>
              </a:rPr>
              <a:t>уточнения условий</a:t>
            </a:r>
            <a:r>
              <a:rPr lang="ru-RU" sz="2800" dirty="0">
                <a:latin typeface="Garamond" panose="02020404030301010803" pitchFamily="18" charset="0"/>
              </a:rPr>
              <a:t>, при которых может возникнуть </a:t>
            </a:r>
            <a:r>
              <a:rPr lang="ru-RU" sz="2800" b="1" dirty="0">
                <a:latin typeface="Garamond" panose="02020404030301010803" pitchFamily="18" charset="0"/>
              </a:rPr>
              <a:t>конфликт интересов между участником закупки и заказчиком при осуществлении закупок </a:t>
            </a:r>
            <a:r>
              <a:rPr lang="ru-RU" sz="2800" dirty="0">
                <a:latin typeface="Garamond" panose="02020404030301010803" pitchFamily="18" charset="0"/>
              </a:rPr>
              <a:t>товаров, работ, услуг для обеспечения государственных или муниципальных нужд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01.07.2019</a:t>
            </a:r>
          </a:p>
        </p:txBody>
      </p:sp>
    </p:spTree>
    <p:extLst>
      <p:ext uri="{BB962C8B-B14F-4D97-AF65-F5344CB8AC3E}">
        <p14:creationId xmlns:p14="http://schemas.microsoft.com/office/powerpoint/2010/main" val="451841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установления </a:t>
            </a:r>
            <a:r>
              <a:rPr lang="ru-RU" sz="2800" b="1" dirty="0">
                <a:latin typeface="Garamond" panose="02020404030301010803" pitchFamily="18" charset="0"/>
              </a:rPr>
              <a:t>требования, направленного на недопущение возникновения конфликта интересов между участником закупки и заказчиком</a:t>
            </a:r>
            <a:r>
              <a:rPr lang="ru-RU" sz="2800" dirty="0">
                <a:latin typeface="Garamond" panose="02020404030301010803" pitchFamily="18" charset="0"/>
              </a:rPr>
              <a:t> при осуществлении закупок в соответствии с </a:t>
            </a:r>
            <a:r>
              <a:rPr lang="ru-RU" sz="2800" b="1" dirty="0">
                <a:latin typeface="Garamond" panose="02020404030301010803" pitchFamily="18" charset="0"/>
              </a:rPr>
              <a:t>223-ФЗ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01.07.2019</a:t>
            </a:r>
          </a:p>
        </p:txBody>
      </p:sp>
    </p:spTree>
    <p:extLst>
      <p:ext uri="{BB962C8B-B14F-4D97-AF65-F5344CB8AC3E}">
        <p14:creationId xmlns:p14="http://schemas.microsoft.com/office/powerpoint/2010/main" val="1110207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определения </a:t>
            </a:r>
            <a:r>
              <a:rPr lang="ru-RU" sz="2800" b="1" dirty="0">
                <a:latin typeface="Garamond" panose="02020404030301010803" pitchFamily="18" charset="0"/>
              </a:rPr>
              <a:t>сведений, подлежащих обязательному раскрытию должностными лицами заказчика</a:t>
            </a:r>
            <a:r>
              <a:rPr lang="ru-RU" sz="2800" dirty="0">
                <a:latin typeface="Garamond" panose="02020404030301010803" pitchFamily="18" charset="0"/>
              </a:rPr>
              <a:t> в целях недопущения возникновения конфликта интересов, a также порядка раскрытия таких сведений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01.07.2019</a:t>
            </a:r>
          </a:p>
        </p:txBody>
      </p:sp>
    </p:spTree>
    <p:extLst>
      <p:ext uri="{BB962C8B-B14F-4D97-AF65-F5344CB8AC3E}">
        <p14:creationId xmlns:p14="http://schemas.microsoft.com/office/powerpoint/2010/main" val="2380105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установления </a:t>
            </a:r>
            <a:r>
              <a:rPr lang="ru-RU" sz="2800" b="1" dirty="0">
                <a:latin typeface="Garamond" panose="02020404030301010803" pitchFamily="18" charset="0"/>
              </a:rPr>
              <a:t>обязанности участника закупки представлять заказчику (его обязанности проверять) декларацию об отсутствии факта привлечения</a:t>
            </a:r>
            <a:r>
              <a:rPr lang="ru-RU" sz="2800" dirty="0">
                <a:latin typeface="Garamond" panose="02020404030301010803" pitchFamily="18" charset="0"/>
              </a:rPr>
              <a:t> к ответственности за совершение правонарушения, предусмотренного </a:t>
            </a:r>
            <a:r>
              <a:rPr lang="ru-RU" sz="2800" b="1" dirty="0">
                <a:latin typeface="Garamond" panose="02020404030301010803" pitchFamily="18" charset="0"/>
              </a:rPr>
              <a:t>статьей 19.28 КоАП РФ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01.07.2019</a:t>
            </a:r>
          </a:p>
        </p:txBody>
      </p:sp>
    </p:spTree>
    <p:extLst>
      <p:ext uri="{BB962C8B-B14F-4D97-AF65-F5344CB8AC3E}">
        <p14:creationId xmlns:p14="http://schemas.microsoft.com/office/powerpoint/2010/main" val="1387458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установления </a:t>
            </a:r>
            <a:r>
              <a:rPr lang="ru-RU" sz="2800" b="1" dirty="0">
                <a:latin typeface="Garamond" panose="02020404030301010803" pitchFamily="18" charset="0"/>
              </a:rPr>
              <a:t>запрета на привлечение к исполнению </a:t>
            </a:r>
            <a:r>
              <a:rPr lang="ru-RU" sz="2800" dirty="0">
                <a:latin typeface="Garamond" panose="02020404030301010803" pitchFamily="18" charset="0"/>
              </a:rPr>
              <a:t>контрактов субподрядчиков (соисполнителей) из числа юридических лиц, </a:t>
            </a:r>
            <a:r>
              <a:rPr lang="ru-RU" sz="2800" b="1" dirty="0">
                <a:latin typeface="Garamond" panose="02020404030301010803" pitchFamily="18" charset="0"/>
              </a:rPr>
              <a:t>подконтрольных </a:t>
            </a:r>
            <a:r>
              <a:rPr lang="ru-RU" sz="2800" dirty="0">
                <a:latin typeface="Garamond" panose="02020404030301010803" pitchFamily="18" charset="0"/>
              </a:rPr>
              <a:t>руководителю заказчика, его заместителю, члену комиссии по осуществлению закупок, руководителю контрактной службы заказчика, контрактному управляющему, a также их супругам, близким родственникам и свойственникам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01.09.2019</a:t>
            </a:r>
          </a:p>
        </p:txBody>
      </p:sp>
    </p:spTree>
    <p:extLst>
      <p:ext uri="{BB962C8B-B14F-4D97-AF65-F5344CB8AC3E}">
        <p14:creationId xmlns:p14="http://schemas.microsoft.com/office/powerpoint/2010/main" val="576087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b="1" dirty="0">
                <a:latin typeface="Garamond" panose="02020404030301010803" pitchFamily="18" charset="0"/>
              </a:rPr>
              <a:t> проведения обязательного общественного обсуждения закупок </a:t>
            </a:r>
            <a:r>
              <a:rPr lang="ru-RU" sz="2800" dirty="0">
                <a:latin typeface="Garamond" panose="02020404030301010803" pitchFamily="18" charset="0"/>
              </a:rPr>
              <a:t>товаров, работ, услуг для обеспечения государственных или муниципальных нужд, в случае если начальная (минимальная) </a:t>
            </a:r>
            <a:r>
              <a:rPr lang="ru-RU" sz="2800" b="1" dirty="0">
                <a:latin typeface="Garamond" panose="02020404030301010803" pitchFamily="18" charset="0"/>
              </a:rPr>
              <a:t>цена контракта составляет соответственно 50 млн. рублей и 5 млн. рублей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01.02.2019</a:t>
            </a:r>
          </a:p>
        </p:txBody>
      </p:sp>
    </p:spTree>
    <p:extLst>
      <p:ext uri="{BB962C8B-B14F-4D97-AF65-F5344CB8AC3E}">
        <p14:creationId xmlns:p14="http://schemas.microsoft.com/office/powerpoint/2010/main" val="362119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обеспечения условий для своевременного выявления заказчиком обстоятельств, свидетельствующих </a:t>
            </a:r>
            <a:r>
              <a:rPr lang="ru-RU" sz="2800" b="1" dirty="0">
                <a:latin typeface="Garamond" panose="02020404030301010803" pitchFamily="18" charset="0"/>
              </a:rPr>
              <a:t>о возможности возникновения конфликта интересов</a:t>
            </a:r>
            <a:r>
              <a:rPr lang="ru-RU" sz="2800" dirty="0">
                <a:latin typeface="Garamond" panose="02020404030301010803" pitchFamily="18" charset="0"/>
              </a:rPr>
              <a:t>, в том числе посредством </a:t>
            </a:r>
            <a:r>
              <a:rPr lang="ru-RU" sz="2800" b="1" dirty="0">
                <a:latin typeface="Garamond" panose="02020404030301010803" pitchFamily="18" charset="0"/>
              </a:rPr>
              <a:t>межведомственного информационного взаимодействия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01.07.2019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3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Число мероприятий</a:t>
            </a:r>
            <a:endParaRPr lang="ru-RU" sz="2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8A525736-A19C-4A3B-86A4-220397CD08B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3782037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5472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усиления контроля за деятельностью </a:t>
            </a:r>
            <a:r>
              <a:rPr lang="ru-RU" sz="2800" b="1" dirty="0">
                <a:latin typeface="Garamond" panose="02020404030301010803" pitchFamily="18" charset="0"/>
              </a:rPr>
              <a:t>должностных лиц заказчик</a:t>
            </a:r>
            <a:r>
              <a:rPr lang="ru-RU" sz="2800" dirty="0">
                <a:latin typeface="Garamond" panose="02020404030301010803" pitchFamily="18" charset="0"/>
              </a:rPr>
              <a:t>а при осуществлении закупок товаров, работ, услуг </a:t>
            </a:r>
            <a:r>
              <a:rPr lang="ru-RU" sz="2800" b="1" dirty="0">
                <a:latin typeface="Garamond" panose="02020404030301010803" pitchFamily="18" charset="0"/>
              </a:rPr>
              <a:t>в целях исключения необоснованного применения к поставщикам (подрядчикам, исполнителям) неустоек (штрафов, пеней) </a:t>
            </a:r>
            <a:r>
              <a:rPr lang="ru-RU" sz="2800" dirty="0">
                <a:latin typeface="Garamond" panose="02020404030301010803" pitchFamily="18" charset="0"/>
              </a:rPr>
              <a:t>и за привлечением этих должностных лиц к </a:t>
            </a:r>
            <a:r>
              <a:rPr lang="ru-RU" sz="2800" b="1" dirty="0">
                <a:latin typeface="Garamond" panose="02020404030301010803" pitchFamily="18" charset="0"/>
              </a:rPr>
              <a:t>дисциплинарной и материальной ответственности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01.04.2019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0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(Минтруд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Разработать </a:t>
            </a:r>
            <a:r>
              <a:rPr lang="ru-RU" sz="2800" b="1" dirty="0">
                <a:latin typeface="Garamond" panose="02020404030301010803" pitchFamily="18" charset="0"/>
              </a:rPr>
              <a:t>методические рекомендации по проведению работы, направленной на выявление личной заинтересованности </a:t>
            </a:r>
            <a:r>
              <a:rPr lang="ru-RU" sz="2800" dirty="0">
                <a:latin typeface="Garamond" panose="02020404030301010803" pitchFamily="18" charset="0"/>
              </a:rPr>
              <a:t>государственных и муниципальных служащих, работников при осуществлении закупок, которая приводит или может привести к конфликту интересов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01.04.2019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49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(Минтруд РФ, заинтересованные федеральные государственные органы)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Garamond" panose="02020404030301010803" pitchFamily="18" charset="0"/>
              </a:rPr>
              <a:t>Разработать методические рекомендации по выявлению и минимизации коррупционных рисков </a:t>
            </a:r>
            <a:r>
              <a:rPr lang="ru-RU" sz="2800" dirty="0">
                <a:latin typeface="Garamond" panose="02020404030301010803" pitchFamily="18" charset="0"/>
              </a:rPr>
              <a:t>при осуществлении закупок товаров, работ, услуг для обеспечения государственных или муниципальных нужд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01.04.2020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65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РФ, Администрация Президента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>
                <a:latin typeface="Garamond" panose="02020404030301010803" pitchFamily="18" charset="0"/>
              </a:rPr>
              <a:t>РВиППоЦ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  <a:r>
              <a:rPr lang="ru-RU" sz="2800" b="1" dirty="0">
                <a:latin typeface="Garamond" panose="02020404030301010803" pitchFamily="18" charset="0"/>
              </a:rPr>
              <a:t>корректировки объема сведений </a:t>
            </a:r>
            <a:r>
              <a:rPr lang="ru-RU" sz="2800" dirty="0">
                <a:latin typeface="Garamond" panose="02020404030301010803" pitchFamily="18" charset="0"/>
              </a:rPr>
              <a:t>о доходах, расходах, об имуществе и обязательствах имущественного характера, представляемых в соответствии с законодательством РФ, a также об оптимизации правил хранения (приобщения к личному делу) указанных сведений.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01.12.2018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63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Подготовить предложения о внесении в законодательство РФ изменений, предусматривающих </a:t>
            </a:r>
            <a:r>
              <a:rPr lang="ru-RU" sz="2800" b="1" dirty="0">
                <a:latin typeface="Garamond" panose="02020404030301010803" pitchFamily="18" charset="0"/>
              </a:rPr>
              <a:t>утверждение типовых дополнительных профессиональных программ по вопросам противодействия коррупции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34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утверждение и реализацию </a:t>
            </a:r>
            <a:r>
              <a:rPr lang="ru-RU" sz="2800" b="1" dirty="0">
                <a:latin typeface="Garamond" panose="02020404030301010803" pitchFamily="18" charset="0"/>
              </a:rPr>
              <a:t>программы по антикоррупционному просвещению обучающихся на 2018 - 2019 годы 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01.03.2020</a:t>
            </a:r>
            <a:endParaRPr lang="ru-RU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42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Подготовить предложения, направленные на </a:t>
            </a:r>
            <a:r>
              <a:rPr lang="ru-RU" sz="2800" b="1" dirty="0">
                <a:latin typeface="Garamond" panose="02020404030301010803" pitchFamily="18" charset="0"/>
              </a:rPr>
              <a:t>стимулирование участия организаций в противодействии коррупции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01.05.2019</a:t>
            </a:r>
          </a:p>
        </p:txBody>
      </p:sp>
    </p:spTree>
    <p:extLst>
      <p:ext uri="{BB962C8B-B14F-4D97-AF65-F5344CB8AC3E}">
        <p14:creationId xmlns:p14="http://schemas.microsoft.com/office/powerpoint/2010/main" val="1874342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Рассмотреть вопросы </a:t>
            </a:r>
            <a:r>
              <a:rPr lang="ru-RU" sz="2800" b="1" dirty="0">
                <a:latin typeface="Garamond" panose="02020404030301010803" pitchFamily="18" charset="0"/>
              </a:rPr>
              <a:t>о механизмах и условиях введения в организациях антикоррупционных стандартов и об их применении </a:t>
            </a:r>
            <a:r>
              <a:rPr lang="ru-RU" sz="2800" dirty="0">
                <a:latin typeface="Garamond" panose="02020404030301010803" pitchFamily="18" charset="0"/>
              </a:rPr>
              <a:t>при участии в закупках товаров, работ, услуг для обеспечения государственных или муниципальных нужд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01.10.2019</a:t>
            </a:r>
          </a:p>
        </p:txBody>
      </p:sp>
    </p:spTree>
    <p:extLst>
      <p:ext uri="{BB962C8B-B14F-4D97-AF65-F5344CB8AC3E}">
        <p14:creationId xmlns:p14="http://schemas.microsoft.com/office/powerpoint/2010/main" val="22499960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Федеральный уровень (Правительство РФ)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Подготовить предложения по совершенствованию УК РФ в части, касающейся установления </a:t>
            </a:r>
            <a:r>
              <a:rPr lang="ru-RU" sz="2800" b="1" dirty="0">
                <a:latin typeface="Garamond" panose="02020404030301010803" pitchFamily="18" charset="0"/>
              </a:rPr>
              <a:t>дополнительных квалифицирующих признаков мелкого взяточничества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01.04.2019</a:t>
            </a:r>
          </a:p>
        </p:txBody>
      </p:sp>
    </p:spTree>
    <p:extLst>
      <p:ext uri="{BB962C8B-B14F-4D97-AF65-F5344CB8AC3E}">
        <p14:creationId xmlns:p14="http://schemas.microsoft.com/office/powerpoint/2010/main" val="1044410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FDAB7E-1683-40E8-B937-B2A1702F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720" y="228600"/>
            <a:ext cx="8112344" cy="990600"/>
          </a:xfrm>
        </p:spPr>
        <p:txBody>
          <a:bodyPr/>
          <a:lstStyle/>
          <a:p>
            <a:pPr algn="ctr"/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B229C2-BDF8-4D03-805D-79B35E6F854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Garamond" panose="02020404030301010803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8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Муниципальный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Garamond" panose="02020404030301010803" pitchFamily="18" charset="0"/>
              </a:rPr>
              <a:t>Внесение изменений </a:t>
            </a:r>
            <a:r>
              <a:rPr lang="ru-RU" sz="2800" dirty="0">
                <a:latin typeface="Garamond" panose="02020404030301010803" pitchFamily="18" charset="0"/>
              </a:rPr>
              <a:t>в антикоррупционные программы (планы противодействия </a:t>
            </a:r>
            <a:r>
              <a:rPr lang="ru-RU" sz="2800">
                <a:latin typeface="Garamond" panose="02020404030301010803" pitchFamily="18" charset="0"/>
              </a:rPr>
              <a:t>коррупции)</a:t>
            </a:r>
            <a:endParaRPr lang="ru-RU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01.10.2018</a:t>
            </a:r>
          </a:p>
          <a:p>
            <a:pPr marL="0" indent="0">
              <a:buNone/>
            </a:pP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32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Актуальные юридические вопросы управления</a:t>
            </a:r>
          </a:p>
          <a:p>
            <a:endParaRPr lang="ru-RU" sz="2800" dirty="0">
              <a:latin typeface="Garamond" panose="02020404030301010803" pitchFamily="18" charset="0"/>
            </a:endParaRPr>
          </a:p>
          <a:p>
            <a:r>
              <a:rPr lang="ru-RU" sz="2800" dirty="0">
                <a:latin typeface="Garamond" panose="02020404030301010803" pitchFamily="18" charset="0"/>
              </a:rPr>
              <a:t>Сергей Дмитриевич Красноусов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Garamond" panose="02020404030301010803" pitchFamily="18" charset="0"/>
              </a:rPr>
              <a:t>«Сайт образовательной организации как источник информации о работе с коррупциогенными рисками»</a:t>
            </a:r>
          </a:p>
        </p:txBody>
      </p:sp>
    </p:spTree>
    <p:extLst>
      <p:ext uri="{BB962C8B-B14F-4D97-AF65-F5344CB8AC3E}">
        <p14:creationId xmlns:p14="http://schemas.microsoft.com/office/powerpoint/2010/main" val="247300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Исходные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123 образовательных организации г. Красноярска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данные об адресах сайтов – КИАСУО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 проведения анализа – май 2018.</a:t>
            </a:r>
          </a:p>
        </p:txBody>
      </p:sp>
    </p:spTree>
    <p:extLst>
      <p:ext uri="{BB962C8B-B14F-4D97-AF65-F5344CB8AC3E}">
        <p14:creationId xmlns:p14="http://schemas.microsoft.com/office/powerpoint/2010/main" val="328405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Наличие на сайте раздела о противодействии коррупции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5607207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7002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Наличие на сайте информации о карте оценки </a:t>
            </a:r>
            <a:r>
              <a:rPr lang="ru-RU" sz="2800" dirty="0" err="1">
                <a:latin typeface="Garamond" panose="02020404030301010803" pitchFamily="18" charset="0"/>
              </a:rPr>
              <a:t>корр.рисков</a:t>
            </a:r>
            <a:r>
              <a:rPr lang="ru-RU" sz="2800" dirty="0">
                <a:latin typeface="Garamond" panose="02020404030301010803" pitchFamily="18" charset="0"/>
              </a:rPr>
              <a:t>/карте коррупциогенных рисков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378428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24583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Коррупциогенная должность в карте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9509644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958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Ответственные за противодействие коррупции в ОО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1763113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48181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Наличие в карте бальной системы оценки рисков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4337352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2047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В информации на сайте указаны коррупциогенные риски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6981024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686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На сайте представлены меры по минимизации рисков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9940859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1525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В карте рисков используются примеры других ОО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4DAFC716-2F07-477A-BA60-47A9C88D87F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5353448"/>
              </p:ext>
            </p:extLst>
          </p:nvPr>
        </p:nvGraphicFramePr>
        <p:xfrm>
          <a:off x="4008438" y="1752600"/>
          <a:ext cx="767556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397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Муниципальный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принятие мер по повышению эффективности контроля за соблюдением требований законодательства РФ о </a:t>
            </a:r>
            <a:r>
              <a:rPr lang="ru-RU" sz="2800" b="1" dirty="0">
                <a:latin typeface="Garamond" panose="02020404030301010803" pitchFamily="18" charset="0"/>
              </a:rPr>
              <a:t>предотвращении и урегулировании конфликта интересов</a:t>
            </a:r>
            <a:r>
              <a:rPr lang="ru-RU" sz="2800" dirty="0">
                <a:latin typeface="Garamond" panose="02020404030301010803" pitchFamily="18" charset="0"/>
              </a:rPr>
              <a:t>, в том числе за привлечением лиц к ответственности в случае их несоблюдения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ежегодно, до 01.02, итоговый – 01.12.2020</a:t>
            </a:r>
          </a:p>
        </p:txBody>
      </p:sp>
    </p:spTree>
    <p:extLst>
      <p:ext uri="{BB962C8B-B14F-4D97-AF65-F5344CB8AC3E}">
        <p14:creationId xmlns:p14="http://schemas.microsoft.com/office/powerpoint/2010/main" val="516137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Год заполнения карты рисков, периодичность ее корректировки.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7BA413E4-996F-4AFC-8600-A081F68C6AB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8597522"/>
              </p:ext>
            </p:extLst>
          </p:nvPr>
        </p:nvGraphicFramePr>
        <p:xfrm>
          <a:off x="4079776" y="2276872"/>
          <a:ext cx="767623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116">
                  <a:extLst>
                    <a:ext uri="{9D8B030D-6E8A-4147-A177-3AD203B41FA5}">
                      <a16:colId xmlns="" xmlns:a16="http://schemas.microsoft.com/office/drawing/2014/main" val="1220949555"/>
                    </a:ext>
                  </a:extLst>
                </a:gridCol>
                <a:gridCol w="3838116">
                  <a:extLst>
                    <a:ext uri="{9D8B030D-6E8A-4147-A177-3AD203B41FA5}">
                      <a16:colId xmlns="" xmlns:a16="http://schemas.microsoft.com/office/drawing/2014/main" val="1373817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0" lang="ru-RU" sz="2800" kern="1200" dirty="0">
                        <a:solidFill>
                          <a:schemeClr val="dk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926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Информации 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5424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606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5155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9997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FDAB7E-1683-40E8-B937-B2A1702F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720" y="228600"/>
            <a:ext cx="8112344" cy="990600"/>
          </a:xfrm>
        </p:spPr>
        <p:txBody>
          <a:bodyPr/>
          <a:lstStyle/>
          <a:p>
            <a:pPr algn="ctr"/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B229C2-BDF8-4D03-805D-79B35E6F854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Garamond" panose="02020404030301010803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32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Сергей Дмитриевич Красноусов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89039864442</a:t>
            </a:r>
          </a:p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  <a:hlinkClick r:id="rId3"/>
              </a:rPr>
              <a:t>skrasnousov@gmail.com</a:t>
            </a: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  <a:hlinkClick r:id="rId4"/>
              </a:rPr>
              <a:t>www.facebook.com/skrasnousov</a:t>
            </a: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ru-RU" sz="32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ru-R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4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Муниципальный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принятие мер по повышению эффективности кадровой работы по ведению личных дел, в том числе контроля за </a:t>
            </a:r>
            <a:r>
              <a:rPr lang="ru-RU" sz="2800" b="1" dirty="0">
                <a:latin typeface="Garamond" panose="02020404030301010803" pitchFamily="18" charset="0"/>
              </a:rPr>
              <a:t>актуализацией сведений </a:t>
            </a:r>
            <a:r>
              <a:rPr lang="ru-RU" sz="2800" dirty="0">
                <a:latin typeface="Garamond" panose="02020404030301010803" pitchFamily="18" charset="0"/>
              </a:rPr>
              <a:t>о родственниках и свойственниках в целях выявления </a:t>
            </a:r>
            <a:r>
              <a:rPr lang="ru-RU" sz="2800" b="1" dirty="0">
                <a:latin typeface="Garamond" panose="02020404030301010803" pitchFamily="18" charset="0"/>
              </a:rPr>
              <a:t>возможного конфликта интересов</a:t>
            </a:r>
            <a:r>
              <a:rPr lang="ru-RU" sz="28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ежегодно, до 01.02, итоговый – 01.12.2020</a:t>
            </a:r>
          </a:p>
        </p:txBody>
      </p:sp>
    </p:spTree>
    <p:extLst>
      <p:ext uri="{BB962C8B-B14F-4D97-AF65-F5344CB8AC3E}">
        <p14:creationId xmlns:p14="http://schemas.microsoft.com/office/powerpoint/2010/main" val="96272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Муниципальный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ежегодное </a:t>
            </a:r>
            <a:r>
              <a:rPr lang="ru-RU" sz="2800" b="1" dirty="0">
                <a:latin typeface="Garamond" panose="02020404030301010803" pitchFamily="18" charset="0"/>
              </a:rPr>
              <a:t>повышение квалификации </a:t>
            </a:r>
            <a:r>
              <a:rPr lang="ru-RU" sz="2800" dirty="0">
                <a:latin typeface="Garamond" panose="02020404030301010803" pitchFamily="18" charset="0"/>
              </a:rPr>
              <a:t>лиц, в должностные обязанности которых входит участие в противодействии коррупции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ежегодно, до 01.04, итоговый – 01.12.2020</a:t>
            </a:r>
          </a:p>
          <a:p>
            <a:pPr marL="0" indent="0">
              <a:buNone/>
            </a:pP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1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Муниципальный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</a:t>
            </a:r>
            <a:r>
              <a:rPr lang="ru-RU" sz="2800" b="1" dirty="0">
                <a:latin typeface="Garamond" panose="02020404030301010803" pitchFamily="18" charset="0"/>
              </a:rPr>
              <a:t>обучение</a:t>
            </a:r>
            <a:r>
              <a:rPr lang="ru-RU" sz="2800" dirty="0">
                <a:latin typeface="Garamond" panose="02020404030301010803" pitchFamily="18" charset="0"/>
              </a:rPr>
              <a:t> лиц, </a:t>
            </a:r>
            <a:r>
              <a:rPr lang="ru-RU" sz="2800" b="1" dirty="0">
                <a:latin typeface="Garamond" panose="02020404030301010803" pitchFamily="18" charset="0"/>
              </a:rPr>
              <a:t>впервые</a:t>
            </a:r>
            <a:r>
              <a:rPr lang="ru-RU" sz="2800" dirty="0">
                <a:latin typeface="Garamond" panose="02020404030301010803" pitchFamily="18" charset="0"/>
              </a:rPr>
              <a:t> поступивших к работе на коррупциогенных должностях, по образовательным программам в области противодействия коррупции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01.11.2020</a:t>
            </a:r>
          </a:p>
        </p:txBody>
      </p:sp>
    </p:spTree>
    <p:extLst>
      <p:ext uri="{BB962C8B-B14F-4D97-AF65-F5344CB8AC3E}">
        <p14:creationId xmlns:p14="http://schemas.microsoft.com/office/powerpoint/2010/main" val="25818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694FD4-8A0E-4A90-ABB9-90D2EA0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51F39CE-3057-4EB0-A253-8C681C122CD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7812" y="1853135"/>
            <a:ext cx="3050952" cy="4343400"/>
          </a:xfrm>
          <a:solidFill>
            <a:srgbClr val="94B6D2"/>
          </a:solidFill>
          <a:ln>
            <a:noFill/>
          </a:ln>
        </p:spPr>
        <p:txBody>
          <a:bodyPr/>
          <a:lstStyle/>
          <a:p>
            <a:r>
              <a:rPr lang="ru-RU" sz="2800" dirty="0">
                <a:latin typeface="Garamond" panose="02020404030301010803" pitchFamily="18" charset="0"/>
              </a:rPr>
              <a:t>Региональный уровень</a:t>
            </a:r>
          </a:p>
          <a:p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53BB5A-9A4B-4586-990B-BA08239A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7768" y="1752600"/>
            <a:ext cx="7676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Обеспечить </a:t>
            </a:r>
            <a:r>
              <a:rPr lang="ru-RU" sz="2800" b="1" dirty="0">
                <a:latin typeface="Garamond" panose="02020404030301010803" pitchFamily="18" charset="0"/>
              </a:rPr>
              <a:t>ежегодное</a:t>
            </a:r>
            <a:r>
              <a:rPr lang="ru-RU" sz="2800" dirty="0">
                <a:latin typeface="Garamond" panose="02020404030301010803" pitchFamily="18" charset="0"/>
              </a:rPr>
              <a:t> проведение социологических исследований </a:t>
            </a:r>
            <a:r>
              <a:rPr lang="ru-RU" sz="2800" b="1" dirty="0">
                <a:latin typeface="Garamond" panose="02020404030301010803" pitchFamily="18" charset="0"/>
              </a:rPr>
              <a:t>на основании методики, утвержденной Правительством РФ</a:t>
            </a:r>
            <a:r>
              <a:rPr lang="ru-RU" sz="2800" dirty="0">
                <a:latin typeface="Garamond" panose="02020404030301010803" pitchFamily="18" charset="0"/>
              </a:rPr>
              <a:t>, в целях оценки уровня коррупции в субъектах РФ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Форма: доклад о результатах исполнения</a:t>
            </a:r>
          </a:p>
          <a:p>
            <a:pPr marL="0" indent="0">
              <a:buNone/>
            </a:pPr>
            <a:r>
              <a:rPr lang="ru-RU" sz="2800" dirty="0">
                <a:latin typeface="Garamond" panose="02020404030301010803" pitchFamily="18" charset="0"/>
              </a:rPr>
              <a:t>Срок: ежегодно, до 01.02</a:t>
            </a:r>
          </a:p>
        </p:txBody>
      </p:sp>
    </p:spTree>
    <p:extLst>
      <p:ext uri="{BB962C8B-B14F-4D97-AF65-F5344CB8AC3E}">
        <p14:creationId xmlns:p14="http://schemas.microsoft.com/office/powerpoint/2010/main" val="86483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пк новый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анализ программ ПК 22.10.12</Template>
  <TotalTime>4406</TotalTime>
  <Words>1605</Words>
  <Application>Microsoft Office PowerPoint</Application>
  <PresentationFormat>Произвольный</PresentationFormat>
  <Paragraphs>276</Paragraphs>
  <Slides>51</Slides>
  <Notes>51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51</vt:i4>
      </vt:variant>
    </vt:vector>
  </HeadingPairs>
  <TitlesOfParts>
    <vt:vector size="53" baseType="lpstr">
      <vt:lpstr>Обычная</vt:lpstr>
      <vt:lpstr>ипк новый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Презентация PowerPoint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             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«Ожидания от управленцев. Акценты в системе управления …»   А.В.Бутенко, С.Д.Красноусов</dc:title>
  <dc:creator>Сергей Красноусов</dc:creator>
  <cp:lastModifiedBy>Костромина Наталья Максимовна</cp:lastModifiedBy>
  <cp:revision>81</cp:revision>
  <cp:lastPrinted>2018-05-10T01:28:00Z</cp:lastPrinted>
  <dcterms:created xsi:type="dcterms:W3CDTF">2013-02-02T12:49:57Z</dcterms:created>
  <dcterms:modified xsi:type="dcterms:W3CDTF">2018-08-30T11:34:55Z</dcterms:modified>
</cp:coreProperties>
</file>