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8" r:id="rId3"/>
    <p:sldId id="339" r:id="rId4"/>
    <p:sldId id="344" r:id="rId5"/>
    <p:sldId id="343" r:id="rId6"/>
    <p:sldId id="342" r:id="rId7"/>
    <p:sldId id="341" r:id="rId8"/>
    <p:sldId id="340" r:id="rId9"/>
    <p:sldId id="349" r:id="rId10"/>
    <p:sldId id="350" r:id="rId11"/>
    <p:sldId id="345" r:id="rId12"/>
    <p:sldId id="352" r:id="rId13"/>
    <p:sldId id="346" r:id="rId14"/>
    <p:sldId id="331" r:id="rId15"/>
    <p:sldId id="332" r:id="rId16"/>
    <p:sldId id="337" r:id="rId17"/>
    <p:sldId id="334" r:id="rId18"/>
    <p:sldId id="335" r:id="rId19"/>
    <p:sldId id="336" r:id="rId20"/>
    <p:sldId id="351" r:id="rId21"/>
    <p:sldId id="347" r:id="rId22"/>
    <p:sldId id="34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2579-4207-4FBE-949C-9A3F5A296549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26E8-1D6A-478C-8DAB-5AF87E1F3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9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7D3C-8B10-4973-8BBE-4D0F92BE9223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B21EC-B7DD-467C-A442-EE19640DB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3160A5-F684-415F-94FB-E3A8F05F6A6C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3D7B58-BA84-4290-8F4C-BCADC46F5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lbums-13575975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imc.ms/news/news_gmo_orkse/itogi_2_gorodskogo_konkursa_zhivaya_istoriya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ravolimp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30575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ГМО учителей ОРКСЭ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2016-2017 учебный год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Всероссийский Фестиваль педагогических идей «Открытый урок» ИД «Первое сентября», статья «Урок ОРКСЭ средствами ИКТ по теме: «Православный храм». </a:t>
            </a:r>
          </a:p>
          <a:p>
            <a:r>
              <a:rPr lang="ru-RU" sz="2100" dirty="0" smtClean="0"/>
              <a:t>Сборник "XVI Красноярские краевые Рождественские образовательные чтения с международным участием "Традиция и новации: культура, общество, личность" (12-13 января 2016 года). Направление "Церковь и образование", статья  по теме "Формы взаимодействия церкви и образования". Издательский дом "Восточная Сибирь". </a:t>
            </a:r>
          </a:p>
          <a:p>
            <a:r>
              <a:rPr lang="ru-RU" sz="2100" dirty="0" smtClean="0"/>
              <a:t>Газета «Городские новости», статья о преподавании курса ОРКСЭ </a:t>
            </a:r>
          </a:p>
          <a:p>
            <a:r>
              <a:rPr lang="ru-RU" b="1" dirty="0" smtClean="0"/>
              <a:t>МБОУ СШ№ 6, 72, 97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Наставничество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 Круглый стол «Дидактические требования к современному уроку ОРКСЭ»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Участие в городском семинаре «Эффективная форма повышения профессионального мастерства педагога».</a:t>
            </a:r>
          </a:p>
          <a:p>
            <a:pPr lvl="0"/>
            <a:r>
              <a:rPr lang="ru-RU" dirty="0" smtClean="0"/>
              <a:t>Работа малой группы по теме «Разработка экскурсий в соответствии с темами учебника, сотрудничество с музейными центрами г. Красноярска в рамках реализации курсов ОДНКНР и ОРКСЭ» </a:t>
            </a:r>
          </a:p>
          <a:p>
            <a:pPr lvl="0"/>
            <a:r>
              <a:rPr lang="ru-RU" dirty="0" smtClean="0"/>
              <a:t>Собеседование наставника с молодым педагогом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Консультации</a:t>
            </a:r>
          </a:p>
          <a:p>
            <a:r>
              <a:rPr lang="ru-RU" dirty="0" smtClean="0"/>
              <a:t>Совместное участие с МП в работе творческой группы педагогов по подготовке и проведению школьного мероприятия,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Проведение ежегодных собраний в 3-хкласса по выбору модуля ОРКСЭ</a:t>
            </a:r>
          </a:p>
          <a:p>
            <a:pPr>
              <a:buNone/>
            </a:pPr>
            <a:r>
              <a:rPr lang="ru-RU" dirty="0" smtClean="0"/>
              <a:t>     Родительские клубы ( в рамках плана работы воспитательной работы класса)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олимпийского и конкурсного движения</a:t>
            </a:r>
            <a:endParaRPr lang="ru-RU" dirty="0"/>
          </a:p>
        </p:txBody>
      </p:sp>
      <p:pic>
        <p:nvPicPr>
          <p:cNvPr id="4" name="Picture 4" descr="http://kimc.ms/net/school-net/gmo-orkse/olimpiady/IMG_20151113_1439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3191478" cy="2395095"/>
          </a:xfrm>
          <a:prstGeom prst="rect">
            <a:avLst/>
          </a:prstGeom>
          <a:noFill/>
        </p:spPr>
      </p:pic>
      <p:pic>
        <p:nvPicPr>
          <p:cNvPr id="5" name="Picture 2" descr="http://kimc.ms/net/school-net/gmo-orkse/olimpiady/IMG_20151113_1524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216357" cy="2412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ОПК</a:t>
            </a:r>
          </a:p>
          <a:p>
            <a:r>
              <a:rPr lang="ru-RU" dirty="0" smtClean="0"/>
              <a:t>2015 - 300/38 – 5 школ/6 призеров /2 победителя</a:t>
            </a:r>
          </a:p>
          <a:p>
            <a:r>
              <a:rPr lang="ru-RU" dirty="0" smtClean="0"/>
              <a:t>2016 -270/ 109  5 школ/22 призера/1 победитель</a:t>
            </a:r>
          </a:p>
          <a:p>
            <a:r>
              <a:rPr lang="ru-RU" dirty="0" smtClean="0"/>
              <a:t>2017  -117/22 школы/25 призеров/1 победитель</a:t>
            </a:r>
          </a:p>
          <a:p>
            <a:r>
              <a:rPr lang="ru-RU" dirty="0" err="1" smtClean="0"/>
              <a:t>Рег</a:t>
            </a:r>
            <a:r>
              <a:rPr lang="ru-RU" dirty="0" smtClean="0"/>
              <a:t> этап -49 человек/6 призеров/1 победитель</a:t>
            </a:r>
          </a:p>
          <a:p>
            <a:pPr>
              <a:buNone/>
            </a:pPr>
            <a:r>
              <a:rPr lang="ru-RU" dirty="0" smtClean="0"/>
              <a:t>Организатор МБОУ СШ №97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ОВИО –темы духовно-нравственные и патриотические</a:t>
            </a:r>
          </a:p>
          <a:p>
            <a:r>
              <a:rPr lang="ru-RU" dirty="0" smtClean="0"/>
              <a:t>История кино</a:t>
            </a:r>
          </a:p>
          <a:p>
            <a:r>
              <a:rPr lang="ru-RU" dirty="0" smtClean="0"/>
              <a:t>Олимпиада в Сочи</a:t>
            </a:r>
          </a:p>
          <a:p>
            <a:r>
              <a:rPr lang="ru-RU" dirty="0" smtClean="0"/>
              <a:t>800-летие столицы</a:t>
            </a:r>
          </a:p>
          <a:p>
            <a:r>
              <a:rPr lang="ru-RU" dirty="0" smtClean="0"/>
              <a:t>Крещение Руси</a:t>
            </a:r>
          </a:p>
          <a:p>
            <a:r>
              <a:rPr lang="ru-RU" dirty="0" smtClean="0"/>
              <a:t>Великая отечественная война</a:t>
            </a:r>
          </a:p>
          <a:p>
            <a:pPr>
              <a:buNone/>
            </a:pPr>
            <a:r>
              <a:rPr lang="ru-RU" dirty="0" smtClean="0"/>
              <a:t>Организатор МБОУ СШ №34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«Светлый праздник Рождества»</a:t>
            </a:r>
          </a:p>
          <a:p>
            <a:r>
              <a:rPr lang="ru-RU" dirty="0" smtClean="0"/>
              <a:t>2016 – 89 чел</a:t>
            </a:r>
          </a:p>
          <a:p>
            <a:r>
              <a:rPr lang="ru-RU" dirty="0" smtClean="0"/>
              <a:t>2017 – 137 чел</a:t>
            </a:r>
          </a:p>
          <a:p>
            <a:r>
              <a:rPr lang="en-US" dirty="0" smtClean="0">
                <a:hlinkClick r:id="rId2"/>
              </a:rPr>
              <a:t>https://vk.com/albums-135759750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Организатор МБОУ СШ №97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исследовательских и творческих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Живая история</a:t>
            </a:r>
          </a:p>
          <a:p>
            <a:r>
              <a:rPr lang="ru-RU" dirty="0" smtClean="0"/>
              <a:t>2016 – 90 работ</a:t>
            </a:r>
          </a:p>
          <a:p>
            <a:r>
              <a:rPr lang="ru-RU" dirty="0" smtClean="0"/>
              <a:t>2017 – 49 работ</a:t>
            </a:r>
          </a:p>
          <a:p>
            <a:r>
              <a:rPr lang="en-US" dirty="0" smtClean="0">
                <a:hlinkClick r:id="rId2"/>
              </a:rPr>
              <a:t>http://kimc.ms/news/news_gmo_orkse/itogi_2_gorodskogo_konkursa_zhivaya_istoriya/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Организаторы МБОУ СШ №97, </a:t>
            </a:r>
          </a:p>
          <a:p>
            <a:pPr>
              <a:buNone/>
            </a:pPr>
            <a:r>
              <a:rPr lang="ru-RU" dirty="0" smtClean="0"/>
              <a:t>                              МБОУ Лицей №1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Фестиваль «В мире русской культуры»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2014, 2015, 2016</a:t>
            </a:r>
          </a:p>
          <a:p>
            <a:endParaRPr lang="ru-RU" dirty="0"/>
          </a:p>
        </p:txBody>
      </p:sp>
      <p:pic>
        <p:nvPicPr>
          <p:cNvPr id="1026" name="Picture 2" descr="http://kimc.ms/net/school-net/gmo-orkse/dokumenty/DSC0606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179893"/>
            <a:ext cx="6984776" cy="4678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детского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«Щедра талантами земля сибирская»(2013-2017)</a:t>
            </a:r>
          </a:p>
          <a:p>
            <a:endParaRPr lang="ru-RU" dirty="0"/>
          </a:p>
        </p:txBody>
      </p:sp>
      <p:pic>
        <p:nvPicPr>
          <p:cNvPr id="55298" name="Picture 2" descr="http://kimc.ms/net/school-net/gmo-orkse/konkursy/DSC032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2505608"/>
            <a:ext cx="5064302" cy="4038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Повышение профессиональной компетентности учителей курса ОРКСЭ через трансляцию и распространение опыта успешной педагогической деятельности</a:t>
            </a:r>
          </a:p>
          <a:p>
            <a:r>
              <a:rPr lang="ru-RU" dirty="0" smtClean="0"/>
              <a:t>2)   Оказание методической помощи молодым специалистам через организацию наставничества</a:t>
            </a:r>
          </a:p>
          <a:p>
            <a:r>
              <a:rPr lang="ru-RU" dirty="0" smtClean="0"/>
              <a:t>3) Создание условий для выявления, развития и реализации потенциальных способностей одарённых, высокомотивированных учащихся через участие в олимпиадах и творческих конкурсах, НОУ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Сотрудничество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Православный приход </a:t>
            </a:r>
            <a:r>
              <a:rPr lang="ru-RU" dirty="0" err="1" smtClean="0"/>
              <a:t>Трехсвятительский</a:t>
            </a:r>
            <a:r>
              <a:rPr lang="ru-RU" dirty="0" smtClean="0"/>
              <a:t> храм, Храм Рождества Христова </a:t>
            </a:r>
            <a:r>
              <a:rPr lang="ru-RU" sz="1500" dirty="0" smtClean="0"/>
              <a:t>(экскурсии учащихся изучающих курс ОРКСЭ/ОДНКНР ).</a:t>
            </a:r>
          </a:p>
          <a:p>
            <a:r>
              <a:rPr lang="ru-RU" dirty="0" smtClean="0"/>
              <a:t>КИПК, Центр гражданского воспитания и образования </a:t>
            </a:r>
          </a:p>
          <a:p>
            <a:r>
              <a:rPr lang="ru-RU" dirty="0" smtClean="0"/>
              <a:t>Православная организация «Ладанка»</a:t>
            </a:r>
          </a:p>
          <a:p>
            <a:r>
              <a:rPr lang="ru-RU" dirty="0" smtClean="0"/>
              <a:t>Православный Свято - </a:t>
            </a:r>
            <a:r>
              <a:rPr lang="ru-RU" dirty="0" err="1" smtClean="0"/>
              <a:t>Тихоновский</a:t>
            </a:r>
            <a:r>
              <a:rPr lang="ru-RU" dirty="0" smtClean="0"/>
              <a:t> университет, </a:t>
            </a:r>
          </a:p>
          <a:p>
            <a:r>
              <a:rPr lang="ru-RU" dirty="0" smtClean="0"/>
              <a:t>Красноярская Епархия Русской Православной церкви </a:t>
            </a:r>
          </a:p>
          <a:p>
            <a:r>
              <a:rPr lang="ru-RU" dirty="0" smtClean="0"/>
              <a:t>Красноярская краевая научная библиотека, </a:t>
            </a:r>
          </a:p>
          <a:p>
            <a:r>
              <a:rPr lang="ru-RU" dirty="0" smtClean="0"/>
              <a:t>ИД «Комсомольская правда»</a:t>
            </a:r>
          </a:p>
          <a:p>
            <a:r>
              <a:rPr lang="ru-RU" dirty="0" smtClean="0"/>
              <a:t>Музеи города Красноярска</a:t>
            </a:r>
          </a:p>
          <a:p>
            <a:r>
              <a:rPr lang="ru-RU" dirty="0" smtClean="0"/>
              <a:t>о учителей отмечены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Спасибо</a:t>
            </a:r>
            <a:br>
              <a:rPr lang="ru-RU" sz="6600" dirty="0" smtClean="0"/>
            </a:br>
            <a:r>
              <a:rPr lang="ru-RU" sz="6600" dirty="0" smtClean="0"/>
              <a:t> за </a:t>
            </a:r>
            <a:br>
              <a:rPr lang="ru-RU" sz="6600" dirty="0" smtClean="0"/>
            </a:br>
            <a:r>
              <a:rPr lang="ru-RU" sz="6600" dirty="0" smtClean="0"/>
              <a:t>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Олимпиада ОПК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http://pravolimp.ru/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err="1" smtClean="0"/>
              <a:t>напрвления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Трансляция опыта преподавания</a:t>
            </a:r>
          </a:p>
          <a:p>
            <a:r>
              <a:rPr lang="ru-RU" dirty="0" smtClean="0"/>
              <a:t>2. Работа с молодыми педагогами</a:t>
            </a:r>
          </a:p>
          <a:p>
            <a:r>
              <a:rPr lang="ru-RU" dirty="0" smtClean="0"/>
              <a:t>3. Развитие олимпийского и конкурсного движения</a:t>
            </a:r>
          </a:p>
          <a:p>
            <a:r>
              <a:rPr lang="ru-RU" dirty="0" smtClean="0"/>
              <a:t>4. Организация сотрудничества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«Проблемы работы с текстами на уроке ОРКСЭ» (</a:t>
            </a:r>
            <a:r>
              <a:rPr lang="ru-RU" sz="1400" b="1" dirty="0" smtClean="0"/>
              <a:t>Оказание методической помощи педагогам при разработке заданий к текстам, в том числе для учащихся с ОВЗ)</a:t>
            </a:r>
          </a:p>
          <a:p>
            <a:r>
              <a:rPr lang="ru-RU" sz="1400" b="1" dirty="0" smtClean="0"/>
              <a:t>Лицей №1; МБОУ СШ №39, СШ №72, СШ №73, СШ №97, ООШ №25</a:t>
            </a:r>
          </a:p>
          <a:p>
            <a:r>
              <a:rPr lang="ru-RU" sz="1400" b="1" dirty="0" smtClean="0"/>
              <a:t>Мастер – классы, семинар</a:t>
            </a:r>
          </a:p>
          <a:p>
            <a:r>
              <a:rPr lang="ru-RU" b="1" dirty="0" smtClean="0"/>
              <a:t>Повышение качества преподавания ОРКСЭ </a:t>
            </a:r>
            <a:r>
              <a:rPr lang="ru-RU" sz="1400" b="1" dirty="0" smtClean="0"/>
              <a:t>(Разработка «дорожной карты») </a:t>
            </a:r>
          </a:p>
          <a:p>
            <a:r>
              <a:rPr lang="ru-RU" sz="1400" b="1" dirty="0" smtClean="0"/>
              <a:t>МБОУ СШ №97, СШ №23, СШ №6, СШ 42</a:t>
            </a:r>
          </a:p>
          <a:p>
            <a:r>
              <a:rPr lang="ru-RU" sz="1400" b="1" dirty="0" smtClean="0"/>
              <a:t>Рабочие встречи</a:t>
            </a:r>
          </a:p>
          <a:p>
            <a:r>
              <a:rPr lang="ru-RU" sz="3000" b="1" dirty="0" smtClean="0"/>
              <a:t>Музейная педагогика на уроках ОРКСЭ</a:t>
            </a:r>
            <a:r>
              <a:rPr lang="ru-RU" sz="1500" b="1" dirty="0" smtClean="0"/>
              <a:t> (Разработка экскурсий в соответствии с темами учебника, сотрудничество с музейными центрами г. Красноярска в рамках реализации курсов ОДНКНР и ОРКСЭ)</a:t>
            </a:r>
          </a:p>
          <a:p>
            <a:r>
              <a:rPr lang="ru-RU" sz="1500" b="1" dirty="0" smtClean="0"/>
              <a:t>МБУ Гимназия №9, МАОУ СШ №32, МБОУ СШ №10</a:t>
            </a:r>
          </a:p>
          <a:p>
            <a:r>
              <a:rPr lang="ru-RU" sz="1400" b="1" dirty="0" smtClean="0"/>
              <a:t>Практикумы, мастер – классы, посещение музеев, </a:t>
            </a:r>
            <a:r>
              <a:rPr lang="ru-RU" sz="1400" b="1" dirty="0" err="1" smtClean="0"/>
              <a:t>квест</a:t>
            </a:r>
            <a:endParaRPr lang="ru-RU" sz="1500" b="1" dirty="0" smtClean="0"/>
          </a:p>
          <a:p>
            <a:r>
              <a:rPr lang="ru-RU" b="1" dirty="0" smtClean="0"/>
              <a:t>Наставничество </a:t>
            </a:r>
            <a:r>
              <a:rPr lang="ru-RU" sz="1500" b="1" dirty="0" smtClean="0"/>
              <a:t>(Оказание информационно-методической помощи молодым учителям ОРКСЭ/ОДНКНР)</a:t>
            </a:r>
          </a:p>
          <a:p>
            <a:r>
              <a:rPr lang="ru-RU" sz="1500" b="1" dirty="0" smtClean="0"/>
              <a:t>Октябрьский, Свердловский, Советский районы</a:t>
            </a:r>
          </a:p>
          <a:p>
            <a:r>
              <a:rPr lang="ru-RU" sz="1500" b="1" dirty="0" smtClean="0"/>
              <a:t>Консультации, </a:t>
            </a:r>
            <a:r>
              <a:rPr lang="ru-RU" sz="1500" b="1" dirty="0" err="1" smtClean="0"/>
              <a:t>взаимопосещения</a:t>
            </a:r>
            <a:r>
              <a:rPr lang="ru-RU" sz="1500" b="1" dirty="0" smtClean="0"/>
              <a:t> уроков, анализ уроков</a:t>
            </a:r>
          </a:p>
          <a:p>
            <a:r>
              <a:rPr lang="ru-RU" b="1" dirty="0" smtClean="0"/>
              <a:t>Работа с родителями по выбору модулей ОРКСЭ</a:t>
            </a:r>
            <a:r>
              <a:rPr lang="ru-RU" sz="1400" b="1" dirty="0" smtClean="0"/>
              <a:t>( проведение родительских собраний)</a:t>
            </a:r>
          </a:p>
          <a:p>
            <a:pPr>
              <a:buNone/>
            </a:pPr>
            <a:r>
              <a:rPr lang="ru-RU" sz="1400" b="1" dirty="0" smtClean="0"/>
              <a:t>           Советский район</a:t>
            </a:r>
          </a:p>
          <a:p>
            <a:pPr>
              <a:buNone/>
            </a:pPr>
            <a:r>
              <a:rPr lang="ru-RU" sz="1400" b="1" dirty="0" smtClean="0"/>
              <a:t>           Рабочие встречи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Федеральный уровень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Девятые межрегиональные педагогические чтения «Гуманная педагогика: «Полюбите будущее, крылья вырастут», г. Абакан</a:t>
            </a:r>
          </a:p>
          <a:p>
            <a:pPr>
              <a:buNone/>
            </a:pPr>
            <a:r>
              <a:rPr lang="ru-RU" dirty="0" smtClean="0"/>
              <a:t>МБОУ СШ №139</a:t>
            </a:r>
          </a:p>
          <a:p>
            <a:pPr>
              <a:buNone/>
            </a:pPr>
            <a:r>
              <a:rPr lang="ru-RU" b="1" dirty="0" smtClean="0"/>
              <a:t>25 Рождественские чтения г. Москва</a:t>
            </a:r>
          </a:p>
          <a:p>
            <a:pPr>
              <a:buNone/>
            </a:pPr>
            <a:r>
              <a:rPr lang="ru-RU" dirty="0" smtClean="0"/>
              <a:t>МБОУ СШ №97</a:t>
            </a:r>
          </a:p>
          <a:p>
            <a:pPr>
              <a:buNone/>
            </a:pPr>
            <a:r>
              <a:rPr lang="ru-RU" b="1" dirty="0" smtClean="0"/>
              <a:t>Российский патриотический фестиваль в Красноярске</a:t>
            </a:r>
          </a:p>
          <a:p>
            <a:pPr>
              <a:buNone/>
            </a:pPr>
            <a:r>
              <a:rPr lang="ru-RU" dirty="0" smtClean="0"/>
              <a:t>Школы города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XVII</a:t>
            </a:r>
            <a:r>
              <a:rPr lang="ru-RU" dirty="0" smtClean="0"/>
              <a:t> Красноярские краевые Рождественские образовательные чтения «1917-2017: уроки столетия»</a:t>
            </a:r>
          </a:p>
          <a:p>
            <a:r>
              <a:rPr lang="ru-RU" dirty="0" smtClean="0"/>
              <a:t>Выступления:27 школ города(Советский, Свердловский районы)</a:t>
            </a:r>
          </a:p>
          <a:p>
            <a:r>
              <a:rPr lang="ru-RU" dirty="0" smtClean="0"/>
              <a:t>Участники  - 72 человека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Гордской</a:t>
            </a:r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/>
              <a:t>Мероприятия по вопросам преподавания ОРКСЭ и выбора  модуля при активном участии СМИ Красноярского края , открытый урок. </a:t>
            </a:r>
          </a:p>
          <a:p>
            <a:endParaRPr lang="ru-RU" sz="4800" b="1" dirty="0" smtClean="0"/>
          </a:p>
          <a:p>
            <a:r>
              <a:rPr lang="ru-RU" sz="4800" b="1" dirty="0" err="1" smtClean="0"/>
              <a:t>Вебинар</a:t>
            </a:r>
            <a:r>
              <a:rPr lang="ru-RU" sz="4800" b="1" dirty="0" smtClean="0"/>
              <a:t> «XVI Красноярские образовательные Рождественские чтения 2017 года „1917–2017: уроки столетия”»</a:t>
            </a:r>
          </a:p>
          <a:p>
            <a:r>
              <a:rPr lang="ru-RU" sz="4800" b="1" dirty="0" smtClean="0"/>
              <a:t>  </a:t>
            </a:r>
          </a:p>
          <a:p>
            <a:r>
              <a:rPr lang="ru-RU" sz="4800" b="1" dirty="0" smtClean="0"/>
              <a:t>Из опыта преподавания курса «Библейские сюжеты в мировой художественной культуре» в светской и воскресной школах. </a:t>
            </a:r>
          </a:p>
          <a:p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Семинар «Проблемы работы с текстами различного характера на уроках ОРКСЭ, ОДНКНР»</a:t>
            </a:r>
          </a:p>
          <a:p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Семинар «Методическое сопровождение творческих конкурсов и олимпиад по курсу ОРКСЭ»</a:t>
            </a:r>
          </a:p>
          <a:p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Круглый стол в ИПК «Целостная картина мира; </a:t>
            </a:r>
            <a:r>
              <a:rPr lang="ru-RU" sz="4800" b="1" dirty="0" err="1" smtClean="0"/>
              <a:t>межпредметность</a:t>
            </a:r>
            <a:r>
              <a:rPr lang="ru-RU" sz="4800" b="1" dirty="0" smtClean="0"/>
              <a:t> и интеграция гуманитарных дисциплин  </a:t>
            </a:r>
          </a:p>
          <a:p>
            <a:r>
              <a:rPr lang="ru-RU" sz="4800" b="1" dirty="0" smtClean="0"/>
              <a:t>   </a:t>
            </a:r>
          </a:p>
          <a:p>
            <a:r>
              <a:rPr lang="ru-RU" sz="4800" b="1" dirty="0" smtClean="0"/>
              <a:t>Городской </a:t>
            </a:r>
            <a:r>
              <a:rPr lang="ru-RU" sz="4800" b="1" dirty="0" err="1" smtClean="0"/>
              <a:t>историко</a:t>
            </a:r>
            <a:r>
              <a:rPr lang="ru-RU" sz="4800" b="1" dirty="0" smtClean="0"/>
              <a:t> - культурный </a:t>
            </a:r>
            <a:r>
              <a:rPr lang="ru-RU" sz="4800" b="1" dirty="0" err="1" smtClean="0"/>
              <a:t>квест</a:t>
            </a:r>
            <a:r>
              <a:rPr lang="ru-RU" sz="4800" b="1" dirty="0" smtClean="0"/>
              <a:t> «Лики родного города»</a:t>
            </a:r>
          </a:p>
          <a:p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Образовательный семинар «Информационно-методическое обеспечение образовательного процесса средствами УМК по курсу ОРКСЭ/ОДНКНР Объединенной издательской группы «ДРОФА»-«ВЕНТАНА-ГРАФ» в условиях реализации требований ФГОС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Подготовка и участие обучающихся 5-11 классов в муниципальном туре олимпиады ОВИО</a:t>
            </a:r>
          </a:p>
          <a:p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Подготовка и участие обучающихся 4-11 классов в муниципальном туре олимпиады по ОРКСЭ и ОПК </a:t>
            </a:r>
          </a:p>
          <a:p>
            <a:r>
              <a:rPr lang="ru-RU" sz="4800" b="1" dirty="0" smtClean="0"/>
              <a:t>  </a:t>
            </a:r>
          </a:p>
          <a:p>
            <a:pPr>
              <a:buNone/>
            </a:pPr>
            <a:r>
              <a:rPr lang="ru-RU" sz="4800" b="1" dirty="0" smtClean="0"/>
              <a:t>            «Духовно-нравственное воспитание личности обучающихся через реализацию программ внеурочной деятельности в условиях ФГОС» в рамках городского методического дня «Роль классного руководителя в системе воспитания школьников в условиях реализации  ФГОС»</a:t>
            </a:r>
          </a:p>
          <a:p>
            <a:r>
              <a:rPr lang="en-US" sz="4800" b="1" dirty="0" smtClean="0"/>
              <a:t>XII</a:t>
            </a:r>
            <a:r>
              <a:rPr lang="ru-RU" sz="4800" b="1" dirty="0" smtClean="0"/>
              <a:t> Красноярский городской форум «Инициативные красноярцы – родному городу». Презентация авторского проекта «Пространство счастливого детства»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ОУ города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2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556792"/>
          <a:ext cx="667206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32"/>
                <a:gridCol w="3336032"/>
              </a:tblGrid>
              <a:tr h="388733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МАОУ лицей №11 </a:t>
                      </a:r>
                    </a:p>
                    <a:p>
                      <a:r>
                        <a:rPr lang="ru-RU" sz="2400" dirty="0" smtClean="0"/>
                        <a:t>МБОУ Гимназия № 16</a:t>
                      </a:r>
                    </a:p>
                    <a:p>
                      <a:r>
                        <a:rPr lang="ru-RU" sz="2400" dirty="0" smtClean="0"/>
                        <a:t>МАОУ Лицей № 1,</a:t>
                      </a:r>
                    </a:p>
                    <a:p>
                      <a:r>
                        <a:rPr lang="ru-RU" sz="2400" dirty="0" smtClean="0"/>
                        <a:t> МБОУ СШ № 73</a:t>
                      </a:r>
                    </a:p>
                    <a:p>
                      <a:r>
                        <a:rPr lang="ru-RU" sz="2400" dirty="0" smtClean="0"/>
                        <a:t>МБОУ СШ № 72, МБОУ СШ №М 39</a:t>
                      </a:r>
                    </a:p>
                    <a:p>
                      <a:r>
                        <a:rPr lang="ru-RU" sz="2400" dirty="0" smtClean="0"/>
                        <a:t>МБОУ СШ № 97</a:t>
                      </a:r>
                    </a:p>
                    <a:p>
                      <a:r>
                        <a:rPr lang="ru-RU" sz="2400" dirty="0" smtClean="0"/>
                        <a:t>МБОУ СШ № 6</a:t>
                      </a:r>
                    </a:p>
                    <a:p>
                      <a:r>
                        <a:rPr lang="ru-RU" sz="2400" dirty="0" smtClean="0"/>
                        <a:t>МБОУ СШ № 62 </a:t>
                      </a:r>
                    </a:p>
                    <a:p>
                      <a:r>
                        <a:rPr lang="ru-RU" sz="2400" dirty="0" smtClean="0"/>
                        <a:t>МБОУ Гимназия №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МАОУ СОШ № 32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МБОУ СОШ № 12</a:t>
                      </a:r>
                    </a:p>
                    <a:p>
                      <a:r>
                        <a:rPr lang="ru-RU" sz="2400" dirty="0" smtClean="0"/>
                        <a:t>МАОУ Гимназия № 9</a:t>
                      </a:r>
                    </a:p>
                    <a:p>
                      <a:r>
                        <a:rPr lang="ru-RU" sz="2400" dirty="0" smtClean="0"/>
                        <a:t>МБОУ ООШ №25 </a:t>
                      </a:r>
                    </a:p>
                    <a:p>
                      <a:r>
                        <a:rPr lang="ru-RU" sz="2400" dirty="0" smtClean="0"/>
                        <a:t>МБОУ СШ № 34  </a:t>
                      </a:r>
                    </a:p>
                    <a:p>
                      <a:r>
                        <a:rPr lang="ru-RU" sz="2400" dirty="0" smtClean="0"/>
                        <a:t>МБОУ СШ № 137</a:t>
                      </a:r>
                    </a:p>
                    <a:p>
                      <a:r>
                        <a:rPr lang="ru-RU" sz="2400" smtClean="0"/>
                        <a:t>МБОУ СШ</a:t>
                      </a:r>
                      <a:r>
                        <a:rPr lang="ru-RU" sz="2400" baseline="0" smtClean="0"/>
                        <a:t> №14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МБОУ СШ №98</a:t>
                      </a:r>
                    </a:p>
                    <a:p>
                      <a:r>
                        <a:rPr lang="ru-RU" sz="2400" dirty="0" smtClean="0"/>
                        <a:t>МБОУ СШ №139</a:t>
                      </a:r>
                    </a:p>
                    <a:p>
                      <a:r>
                        <a:rPr lang="ru-RU" sz="2400" dirty="0" smtClean="0"/>
                        <a:t>МАОУ СШ№143</a:t>
                      </a:r>
                    </a:p>
                    <a:p>
                      <a:r>
                        <a:rPr lang="ru-RU" sz="2400" dirty="0" smtClean="0"/>
                        <a:t>МАОУ СШ№151</a:t>
                      </a:r>
                    </a:p>
                    <a:p>
                      <a:r>
                        <a:rPr lang="ru-RU" sz="2400" dirty="0" smtClean="0"/>
                        <a:t>МБОУ СШ №76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конкурсах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Краевой этап Всероссийского конкурса в области педагогики, воспитания и работы с детьми школьного возраста и молодежью до 20 лет на соискание премии «За нравственный подвиг учителя» 2017 года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Подлекарева</a:t>
                      </a:r>
                      <a:r>
                        <a:rPr lang="ru-RU" dirty="0" smtClean="0"/>
                        <a:t> Ю. А, МБОУ СШ №12, участник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Лучший по 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Юрченко О. В., МБОУ СШ №97, победитель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«Лики нашего города»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Команды районов города, лауреаты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«Светлый праздник Рождества»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призеров и победителей в номинациях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673</TotalTime>
  <Words>752</Words>
  <Application>Microsoft Office PowerPoint</Application>
  <PresentationFormat>Экран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ГМО учителей ОРКСЭ 2016-2017 учебный год</vt:lpstr>
      <vt:lpstr>Задачи </vt:lpstr>
      <vt:lpstr>Основные напрвления</vt:lpstr>
      <vt:lpstr>Творческие группы</vt:lpstr>
      <vt:lpstr>Федеральный уровень</vt:lpstr>
      <vt:lpstr>Региональный уровень</vt:lpstr>
      <vt:lpstr>Гордской уровень</vt:lpstr>
      <vt:lpstr>ОУ города</vt:lpstr>
      <vt:lpstr>Участие в конкурсах</vt:lpstr>
      <vt:lpstr>Статьи</vt:lpstr>
      <vt:lpstr>Наставничество</vt:lpstr>
      <vt:lpstr>Работа с родителями</vt:lpstr>
      <vt:lpstr>Развитие олимпийского и конкурсного движения</vt:lpstr>
      <vt:lpstr>Олимпиады</vt:lpstr>
      <vt:lpstr>Олимпиады</vt:lpstr>
      <vt:lpstr>Творческий конкурс</vt:lpstr>
      <vt:lpstr>Конкурс исследовательских и творческих работ</vt:lpstr>
      <vt:lpstr>Фестиваль «В мире русской культуры»</vt:lpstr>
      <vt:lpstr>Конкурс детского творчества</vt:lpstr>
      <vt:lpstr>Сотрудничество</vt:lpstr>
      <vt:lpstr>Спасибо  за  внимание! </vt:lpstr>
      <vt:lpstr>Олимпиада ОПК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виды организации учебной деятельности на уроках по «Основам религиозных культур и светской этики»</dc:title>
  <dc:creator>Admin</dc:creator>
  <cp:lastModifiedBy>RTF</cp:lastModifiedBy>
  <cp:revision>79</cp:revision>
  <dcterms:created xsi:type="dcterms:W3CDTF">2014-03-09T19:16:17Z</dcterms:created>
  <dcterms:modified xsi:type="dcterms:W3CDTF">2017-09-14T03:55:21Z</dcterms:modified>
</cp:coreProperties>
</file>