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0"/>
  </p:notesMasterIdLst>
  <p:sldIdLst>
    <p:sldId id="256" r:id="rId2"/>
    <p:sldId id="267" r:id="rId3"/>
    <p:sldId id="285" r:id="rId4"/>
    <p:sldId id="268" r:id="rId5"/>
    <p:sldId id="257" r:id="rId6"/>
    <p:sldId id="258" r:id="rId7"/>
    <p:sldId id="269" r:id="rId8"/>
    <p:sldId id="259" r:id="rId9"/>
    <p:sldId id="286" r:id="rId10"/>
    <p:sldId id="284" r:id="rId11"/>
    <p:sldId id="283" r:id="rId12"/>
    <p:sldId id="261" r:id="rId13"/>
    <p:sldId id="263" r:id="rId14"/>
    <p:sldId id="260" r:id="rId15"/>
    <p:sldId id="277" r:id="rId16"/>
    <p:sldId id="279" r:id="rId17"/>
    <p:sldId id="280" r:id="rId18"/>
    <p:sldId id="281" r:id="rId19"/>
    <p:sldId id="282" r:id="rId20"/>
    <p:sldId id="265" r:id="rId21"/>
    <p:sldId id="266" r:id="rId22"/>
    <p:sldId id="270" r:id="rId23"/>
    <p:sldId id="271" r:id="rId24"/>
    <p:sldId id="274" r:id="rId25"/>
    <p:sldId id="273" r:id="rId26"/>
    <p:sldId id="272" r:id="rId27"/>
    <p:sldId id="278" r:id="rId28"/>
    <p:sldId id="27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70" d="100"/>
          <a:sy n="70" d="100"/>
        </p:scale>
        <p:origin x="-1482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370A3-9C41-4A4F-857E-3FD5A3FE4EC7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E3381-7B6E-42BE-97B0-095B3BB14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87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E3381-7B6E-42BE-97B0-095B3BB148E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46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6244-F5F0-4AAF-880A-4154345F20A1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8D858-3612-488D-B76E-8C8AA24746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6244-F5F0-4AAF-880A-4154345F20A1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D858-3612-488D-B76E-8C8AA2474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6244-F5F0-4AAF-880A-4154345F20A1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D858-3612-488D-B76E-8C8AA2474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6244-F5F0-4AAF-880A-4154345F20A1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D858-3612-488D-B76E-8C8AA2474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6244-F5F0-4AAF-880A-4154345F20A1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D858-3612-488D-B76E-8C8AA24746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6244-F5F0-4AAF-880A-4154345F20A1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D858-3612-488D-B76E-8C8AA24746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6244-F5F0-4AAF-880A-4154345F20A1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D858-3612-488D-B76E-8C8AA24746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6244-F5F0-4AAF-880A-4154345F20A1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D858-3612-488D-B76E-8C8AA2474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6244-F5F0-4AAF-880A-4154345F20A1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D858-3612-488D-B76E-8C8AA2474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6244-F5F0-4AAF-880A-4154345F20A1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D858-3612-488D-B76E-8C8AA2474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6244-F5F0-4AAF-880A-4154345F20A1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D858-3612-488D-B76E-8C8AA2474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9F06244-F5F0-4AAF-880A-4154345F20A1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C88D858-3612-488D-B76E-8C8AA24746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339" y="2564904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 странные словечки иностранные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733256"/>
            <a:ext cx="6400800" cy="1120374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Студентка: О. А. Грузинская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Т.Г. Абрамова, преподаватель русского языка и культуры речи.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15223" y="-171400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Красноярского края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КГБОУ СПО « Красноярский педагогический колледж №1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им. М. Горького»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41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268760"/>
          </a:xfrm>
        </p:spPr>
        <p:txBody>
          <a:bodyPr/>
          <a:lstStyle/>
          <a:p>
            <a:r>
              <a:rPr lang="ru-RU" sz="3600" dirty="0" smtClean="0"/>
              <a:t>Иноязычные слова по теме «Культура»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499715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Икона.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из ст.-сл.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з., где икона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греч.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ikona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«икона» - из е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ikon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«картина, изображение»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Музей.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Заиств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Из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франц.яз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где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musee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лат.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museum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передающего греч.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mouseion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«храм муз»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Скульптура.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из лат. яз., где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sculptura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«высекать, вырезать»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2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4800" dirty="0" smtClean="0"/>
              <a:t>Заимствованная лексика</a:t>
            </a:r>
            <a:endParaRPr lang="ru-RU" sz="4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656636"/>
              </p:ext>
            </p:extLst>
          </p:nvPr>
        </p:nvGraphicFramePr>
        <p:xfrm>
          <a:off x="251520" y="980728"/>
          <a:ext cx="8712968" cy="5688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803"/>
                <a:gridCol w="7336165"/>
              </a:tblGrid>
              <a:tr h="834676">
                <a:tc>
                  <a:txBody>
                    <a:bodyPr/>
                    <a:lstStyle/>
                    <a:p>
                      <a:pPr lvl="0"/>
                      <a:r>
                        <a:rPr kumimoji="0" lang="ru-RU" sz="2000" b="1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  <a:p>
                      <a:endParaRPr lang="ru-RU" sz="20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u="none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Заимств</a:t>
                      </a:r>
                      <a:r>
                        <a:rPr lang="ru-RU" sz="20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Из</a:t>
                      </a:r>
                      <a:r>
                        <a:rPr lang="ru-RU" sz="2000" b="0" u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u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франц.языка</a:t>
                      </a:r>
                      <a:r>
                        <a:rPr lang="ru-RU" sz="2000" b="0" u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где нем. </a:t>
                      </a:r>
                      <a:r>
                        <a:rPr lang="en-US" sz="2000" b="0" u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Kult</a:t>
                      </a:r>
                      <a:r>
                        <a:rPr lang="en-US" sz="2000" b="0" u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&lt; </a:t>
                      </a:r>
                      <a:r>
                        <a:rPr lang="ru-RU" sz="2000" b="0" u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франц. </a:t>
                      </a:r>
                      <a:r>
                        <a:rPr lang="en-US" sz="2000" b="0" u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culte</a:t>
                      </a:r>
                      <a:r>
                        <a:rPr lang="ru-RU" sz="2000" b="0" u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восходящего к лат. </a:t>
                      </a:r>
                      <a:r>
                        <a:rPr lang="en-US" sz="2000" b="0" u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cultus</a:t>
                      </a:r>
                      <a:r>
                        <a:rPr lang="en-US" sz="2000" b="0" u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u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«почет, почитание, уход»</a:t>
                      </a:r>
                      <a:endParaRPr lang="ru-RU" sz="2000" b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51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Религия</a:t>
                      </a:r>
                    </a:p>
                    <a:p>
                      <a:endParaRPr lang="ru-RU" sz="2000" b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u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Заимств</a:t>
                      </a:r>
                      <a:r>
                        <a:rPr lang="ru-RU" sz="2000" b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 Петровскую эпоху из польск. яз.,</a:t>
                      </a:r>
                      <a:r>
                        <a:rPr lang="ru-RU" sz="2000" b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где </a:t>
                      </a:r>
                      <a:r>
                        <a:rPr lang="en-US" sz="2000" b="0" u="none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religia</a:t>
                      </a:r>
                      <a:r>
                        <a:rPr lang="en-US" sz="2000" b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&lt; </a:t>
                      </a:r>
                      <a:r>
                        <a:rPr lang="ru-RU" sz="2000" b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лат. </a:t>
                      </a:r>
                      <a:r>
                        <a:rPr lang="en-US" sz="2000" b="0" u="none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religio</a:t>
                      </a:r>
                      <a:r>
                        <a:rPr lang="en-US" sz="2000" b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«богослужебные обряды» </a:t>
                      </a:r>
                      <a:r>
                        <a:rPr lang="en-US" sz="2000" b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</a:t>
                      </a:r>
                      <a:r>
                        <a:rPr lang="ru-RU" sz="2000" b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«благочестие, добросовестность».</a:t>
                      </a:r>
                      <a:r>
                        <a:rPr lang="en-US" sz="2000" b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845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Душа</a:t>
                      </a:r>
                    </a:p>
                    <a:p>
                      <a:endParaRPr lang="ru-RU" sz="2000" b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u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Общеслав</a:t>
                      </a:r>
                      <a:r>
                        <a:rPr lang="ru-RU" sz="2000" b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000" b="0" u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Суф.производное</a:t>
                      </a:r>
                      <a:r>
                        <a:rPr lang="ru-RU" sz="2000" b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.(</a:t>
                      </a:r>
                      <a:r>
                        <a:rPr lang="ru-RU" sz="2000" b="0" u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суф</a:t>
                      </a:r>
                      <a:r>
                        <a:rPr lang="ru-RU" sz="2000" b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000" b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-j-</a:t>
                      </a:r>
                      <a:r>
                        <a:rPr lang="ru-RU" sz="2000" b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000" b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ru-RU" sz="2000" b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той же </a:t>
                      </a:r>
                      <a:r>
                        <a:rPr lang="ru-RU" sz="2000" b="0" u="none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основы,что</a:t>
                      </a:r>
                      <a:r>
                        <a:rPr lang="ru-RU" sz="2000" b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2000" b="0" u="none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духъ</a:t>
                      </a:r>
                      <a:r>
                        <a:rPr lang="ru-RU" sz="2000" b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2000" b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175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Тело</a:t>
                      </a:r>
                    </a:p>
                    <a:p>
                      <a:endParaRPr lang="ru-RU" sz="2000" b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u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Общеслав</a:t>
                      </a:r>
                      <a:r>
                        <a:rPr lang="ru-RU" sz="2000" b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Происхождение неясно. Наиболее</a:t>
                      </a:r>
                      <a:r>
                        <a:rPr lang="ru-RU" sz="2000" b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привлекательным представляется объяснение слова как </a:t>
                      </a:r>
                      <a:r>
                        <a:rPr lang="ru-RU" sz="2000" b="0" u="none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суф.производного</a:t>
                      </a:r>
                      <a:r>
                        <a:rPr lang="ru-RU" sz="2000" b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2000" b="0" u="none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суф</a:t>
                      </a:r>
                      <a:r>
                        <a:rPr lang="ru-RU" sz="2000" b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- </a:t>
                      </a:r>
                      <a:r>
                        <a:rPr lang="en-US" sz="2000" b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</a:t>
                      </a:r>
                      <a:r>
                        <a:rPr lang="ru-RU" sz="2000" b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000" b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той же основы (</a:t>
                      </a:r>
                      <a:r>
                        <a:rPr lang="en-US" sz="2000" b="0" u="none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tait</a:t>
                      </a:r>
                      <a:r>
                        <a:rPr lang="en-US" sz="2000" b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000" b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что тесто , тискать, тесный</a:t>
                      </a:r>
                      <a:endParaRPr lang="ru-RU" sz="2000" b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90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805" y="476672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подумаем…</a:t>
            </a:r>
            <a:endParaRPr lang="ru-RU" sz="480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5112568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иноязычные слова влияют на русскую лексику? </a:t>
            </a:r>
          </a:p>
          <a:p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Можем ли мы обойтись без иноязычных заимствований, имеем ли право отказываться от их использования?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68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830816" cy="100811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терминов в средствах массовой информации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41376"/>
            <a:ext cx="8075240" cy="561662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экспансия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девальвация 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корпорация 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фальсификация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санкция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диссонанс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превентивный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4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63272" cy="36828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Лексическое значение терминов</a:t>
            </a:r>
            <a:endParaRPr lang="ru-RU" sz="40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8964488" cy="6165304"/>
          </a:xfrm>
        </p:spPr>
        <p:txBody>
          <a:bodyPr>
            <a:normAutofit fontScale="47500" lnSpcReduction="20000"/>
          </a:bodyPr>
          <a:lstStyle/>
          <a:p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Экспансия 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(от лат. </a:t>
            </a:r>
            <a:r>
              <a:rPr lang="ru-RU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expansio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распространение, расширение)— территориальное, географическое или иное расширение зоны обитания, или зоны влияния отдельного государства, народа, культуры или биологического вида.</a:t>
            </a:r>
          </a:p>
          <a:p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Девальвация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снижение реального курса валюты, которое было осуществлено искусственным способом</a:t>
            </a:r>
          </a:p>
          <a:p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Корпорация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(от </a:t>
            </a:r>
            <a:r>
              <a:rPr lang="ru-RU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новолат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corporatio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объединение) — это несколько фирм (юридические лица), работающих на один результат</a:t>
            </a:r>
          </a:p>
          <a:p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Фальсификация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подделка, выдаваемая за настоящую вещь, изменение(обычно с корыстной целью) вида или свойства предметов</a:t>
            </a:r>
          </a:p>
          <a:p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Санкция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(от лат. </a:t>
            </a:r>
            <a:r>
              <a:rPr lang="ru-RU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sanctio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строжайшее постановление): Санкция — элемент правовой нормы, предусматривающий неблагоприятные последствия для лица, нарушившего содержащееся в такой норме правило</a:t>
            </a:r>
          </a:p>
          <a:p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Диссонанс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(франц.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dissonance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от лат.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dissono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нестройно звучу), 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музыке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неслитное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напряженное одновременное звучание различных тонов.</a:t>
            </a:r>
            <a:endParaRPr lang="ru-RU" sz="4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Превентивный 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предупреждающий, предохранительный, опережающий чьи-либо действия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09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Рекламируя разные виды лечения, телеведущий говорит: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204864"/>
            <a:ext cx="7056784" cy="4248472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енератор определенной частоты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изические агенты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анацея 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емиссия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илер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218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178874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 программе о животных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92696"/>
            <a:ext cx="7498080" cy="48006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Репродуктивный возраст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Наборы хромосом идентичны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Популяция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Спектр обитания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Утилитарные цели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185592"/>
            <a:ext cx="490368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33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4867"/>
            <a:ext cx="7498080" cy="7967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науки 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908720"/>
            <a:ext cx="7746064" cy="594928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драйвер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монитор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пейджер</a:t>
            </a:r>
          </a:p>
          <a:p>
            <a:pPr marL="82296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</a:t>
            </a:r>
          </a:p>
          <a:p>
            <a:pPr marL="82296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764704"/>
            <a:ext cx="1607840" cy="120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388037"/>
            <a:ext cx="204960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2627" y="3684181"/>
            <a:ext cx="1929447" cy="118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1809" y="4869160"/>
            <a:ext cx="210818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98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49808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мире новой экономики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87624" y="1844824"/>
            <a:ext cx="7498080" cy="4800600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оммерция</a:t>
            </a:r>
          </a:p>
          <a:p>
            <a:pPr algn="ctr"/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удит</a:t>
            </a:r>
          </a:p>
          <a:p>
            <a:pPr algn="ctr"/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изнес </a:t>
            </a:r>
          </a:p>
          <a:p>
            <a:pPr algn="ctr"/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понсор и </a:t>
            </a:r>
            <a:r>
              <a:rPr lang="ru-RU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23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2313"/>
            <a:ext cx="8697144" cy="15281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kern="1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Заимствованное слово считается нужным и полезным, если в нашем языке предмет не имеет однословного наименования</a:t>
            </a:r>
            <a:endParaRPr lang="ru-RU" sz="320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6021288"/>
            <a:ext cx="6876256" cy="10192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ридорожная гостиница = кемпинг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4068" y="1700808"/>
            <a:ext cx="5012082" cy="434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61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8856984" cy="501317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«Словарный состав языка – связан с жизнью общества, с теми изменениями, которые происходят в исторической, экономической, культурной и других ее сферах». </a:t>
            </a:r>
          </a:p>
          <a:p>
            <a:pPr marL="82296" indent="0" algn="r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М.Р.Львов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90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4176464" cy="108012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Заимствованная лексика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8988" y="2492896"/>
            <a:ext cx="8394136" cy="483562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     ? представление</a:t>
            </a:r>
          </a:p>
          <a:p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ксклюзивный  ?  исключительный</a:t>
            </a:r>
          </a:p>
          <a:p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оп-модель        ?  лучшая модель 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551448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Собственно русские слова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2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440160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подумаем…</a:t>
            </a:r>
            <a:endParaRPr lang="ru-RU" sz="600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3284984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к этому относиться?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73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Сферы проникновения иноязычных слов</a:t>
            </a:r>
            <a:endParaRPr lang="ru-RU" sz="360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1484784"/>
            <a:ext cx="8579296" cy="464137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1822387" cy="1211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2792054"/>
            <a:ext cx="2166876" cy="121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4365104"/>
            <a:ext cx="180850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37644" y="1356048"/>
            <a:ext cx="37729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Шоу – бизнес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8536" y="1484785"/>
            <a:ext cx="1821677" cy="1211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3008407"/>
            <a:ext cx="1703958" cy="109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3697" y="4630388"/>
            <a:ext cx="1713437" cy="112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91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9478" y="332656"/>
            <a:ext cx="7787208" cy="43204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 магазинов 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42918"/>
            <a:ext cx="8579296" cy="60984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Ostin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Donald’s</a:t>
            </a: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Subway</a:t>
            </a: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3000372"/>
            <a:ext cx="2146461" cy="146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4794804"/>
            <a:ext cx="2239677" cy="167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1000108"/>
            <a:ext cx="1927637" cy="137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6768" y="1028526"/>
            <a:ext cx="2249918" cy="168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3384528"/>
            <a:ext cx="1872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Centro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1467" y="4071388"/>
            <a:ext cx="2585053" cy="144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11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028384" cy="77809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в названиях английских слов или букв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2984"/>
            <a:ext cx="8579296" cy="5598384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82296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Сити обувь</a:t>
            </a: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</a:p>
          <a:p>
            <a:pPr marL="82296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Рекордс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844823"/>
            <a:ext cx="23526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509120"/>
            <a:ext cx="2214578" cy="221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09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482" y="0"/>
            <a:ext cx="8472518" cy="126876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Объявления и обозначения общественных мест</a:t>
            </a:r>
            <a:r>
              <a:rPr lang="ru-RU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04664"/>
            <a:ext cx="8280920" cy="645333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smoking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"курение запрещено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marL="82296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Рекламные лозунги многих компаний</a:t>
            </a:r>
          </a:p>
          <a:p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Сonnecting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(люди общаются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82296" indent="0">
              <a:buNone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(почувствуй то же самое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I'm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loving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(вот что я люблю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оксана\Desktop\no-smoking-sig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872208" cy="134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2636912"/>
            <a:ext cx="1872208" cy="147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888969"/>
            <a:ext cx="1496530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2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8229600" cy="34605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Англицизмы и их русские эквиваленты</a:t>
            </a:r>
            <a:endParaRPr lang="ru-RU" sz="36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784976" cy="583264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тинейджер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англ.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teen-ager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"подросток, юноша или девушка в возрасте от 13 до 18 лет";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сейл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от англ.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"распродажа по пониженной цене"; и т.д.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сингл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–"песня, записанная отдельно", от англ.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"один, единственный";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ремейк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переделка, от англ.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remake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том же значении;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шоппинг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от англ.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shopping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"поход за покупками";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хед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-лайнер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от англ.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head-liner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 человек, занимающий лидирующие позиции";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хит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"популярная песня", от англ.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одно из значений которого "успех, удача";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шейпинг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от англ.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shaping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"придание формы";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фитнес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от англ.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fitness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"соответствие" (от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 соответствовать, быть в форме);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имидж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"образ", от англ.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"образ, изображение".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9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538152" cy="440357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ороший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вкус – главное условие правильного и уместного использования языковых средств, как «чужих», заимствованных, так и «своих» исконных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r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М.Р.Львов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9344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892480" cy="59046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1.Федеральный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образовательный стандарт начального общего образования: текст с изм. и доп. на 2011 г./ Министерство образования и науки Российской Федерации.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,: Просвещение, 2011.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2.Сборник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программ начального общего образования : ч. 1,2.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.:Просвещение,2012.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3.М.Ю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Сидорова, В.С. Савельев. Русский язык и культура речи. Курс лекций. Издательство: «Проект» Москва 2007 / М.Ю. Сидорова, В.С. Савельев. Русский язык и культура речи. Курс лекций для студентов нефилологических вузов. М.: Проект, 2007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Р. Львов. Методика преподавания русского языка в начальных классах. Издательство: «Академия» 2007 г.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5.Л.П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Крысин. Новые иноязычные заимствования в нормативных словарях/ Русский язык в школе, 2014.  №1.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Л.П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Крысин. Толковый словарь иноязычных слов.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М:Издательство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«Русский язык» 2010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7.Толковый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 иноязычных слов/ Языковые изменения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конца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ХХ столетия.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Астрель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2005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8.С.И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Ожегов. Толковый словарь русского языка. 2012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275040" cy="1124744"/>
          </a:xfrm>
        </p:spPr>
        <p:txBody>
          <a:bodyPr/>
          <a:lstStyle/>
          <a:p>
            <a:r>
              <a:rPr lang="ru-RU" dirty="0" smtClean="0"/>
              <a:t>Русский язык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199400" y="1687371"/>
            <a:ext cx="1000261" cy="12064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2809133"/>
            <a:ext cx="1756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латинский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9531" y="3212976"/>
            <a:ext cx="1812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греческий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699792" y="1837313"/>
            <a:ext cx="0" cy="1334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384442" y="1687371"/>
            <a:ext cx="0" cy="11658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19872" y="2850926"/>
            <a:ext cx="1684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82877" y="3332353"/>
            <a:ext cx="2003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50260" y="296458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голландский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5868144" y="1727982"/>
            <a:ext cx="0" cy="14437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6757303" y="1852563"/>
            <a:ext cx="901454" cy="11945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0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7099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Леонид Петрович Крысин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55775" y="980728"/>
            <a:ext cx="4071269" cy="542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640365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Родился: 6 июня 1935 г. (81 год), Москва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79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63272" cy="490066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9073008" cy="6093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Термины, относящиеся к компьютерной технике: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дисплей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 и другие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Экономические и финансовые термины: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бартер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брокер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ваучер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дилер и другие</a:t>
            </a:r>
          </a:p>
        </p:txBody>
      </p:sp>
    </p:spTree>
    <p:extLst>
      <p:ext uri="{BB962C8B-B14F-4D97-AF65-F5344CB8AC3E}">
        <p14:creationId xmlns:p14="http://schemas.microsoft.com/office/powerpoint/2010/main" val="365779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931224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9108504" cy="623731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 видов спорта:</a:t>
            </a:r>
          </a:p>
          <a:p>
            <a:pPr algn="ctr"/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виндсерфинг</a:t>
            </a:r>
          </a:p>
          <a:p>
            <a:pPr algn="ctr"/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скейтборд</a:t>
            </a:r>
          </a:p>
          <a:p>
            <a:pPr algn="ctr"/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армрестлинг</a:t>
            </a:r>
          </a:p>
          <a:p>
            <a:pPr algn="ctr"/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кикбоксинг</a:t>
            </a:r>
            <a:endPara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других областях человеческой деятельности: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</a:p>
          <a:p>
            <a:pPr algn="ctr"/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</a:t>
            </a:r>
          </a:p>
          <a:p>
            <a:pPr algn="ctr"/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понсор</a:t>
            </a:r>
          </a:p>
          <a:p>
            <a:pPr algn="ctr"/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имидж</a:t>
            </a:r>
          </a:p>
          <a:p>
            <a:pPr algn="ctr"/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</a:t>
            </a:r>
          </a:p>
          <a:p>
            <a:pPr algn="ctr"/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шоу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15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836712"/>
          </a:xfrm>
        </p:spPr>
        <p:txBody>
          <a:bodyPr/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Ростиславович Львов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3528392" cy="543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6379598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жизни: 09.02.1927 – 25.06.2015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2992959" cy="435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45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0"/>
            <a:ext cx="9818356" cy="86409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Использование терминов в разных системах обучения</a:t>
            </a:r>
            <a:endParaRPr lang="ru-RU" sz="2800" b="1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964488" cy="626469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эропорт, договор, досуг, рейс, свитер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(«Классическая начальная школа»),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террариум, вилла, турне, фойе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(«Школа 2100»),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компьютер, кроссовки, шорты, экспозиция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(«Начальная школа XXI века»)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 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емы и упражнения, напрямую связанные с иноязычной лексикой: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«Слова исконные и заимствованные»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(«Начальная школа XXI века»),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«Разные языки: родной и иностранные» и «Объясняем происхождение слов»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(«Гармония»),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«Заимствованные слова»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(«Школа России»)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84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700808"/>
          </a:xfrm>
        </p:spPr>
        <p:txBody>
          <a:bodyPr/>
          <a:lstStyle/>
          <a:p>
            <a:r>
              <a:rPr lang="ru-RU" sz="4000" dirty="0"/>
              <a:t>С</a:t>
            </a:r>
            <a:r>
              <a:rPr lang="ru-RU" sz="4000" dirty="0" smtClean="0"/>
              <a:t>истема </a:t>
            </a:r>
            <a:r>
              <a:rPr lang="ru-RU" sz="4000" dirty="0"/>
              <a:t>занятий мастерской по освоению заимствованной лексики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8424936" cy="4608512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вводное занятие;</a:t>
            </a:r>
          </a:p>
          <a:p>
            <a:pPr marL="457200" indent="-457200">
              <a:buAutoNum type="arabicParenR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питания;</a:t>
            </a:r>
          </a:p>
          <a:p>
            <a:pPr marL="457200" indent="-457200">
              <a:buAutoNum type="arabicParenR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одежда;</a:t>
            </a:r>
          </a:p>
          <a:p>
            <a:pPr marL="457200" indent="-457200">
              <a:buAutoNum type="arabicParenR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спорт;</a:t>
            </a:r>
          </a:p>
          <a:p>
            <a:pPr marL="457200" indent="-457200">
              <a:buAutoNum type="arabicParenR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компьютер;</a:t>
            </a:r>
          </a:p>
          <a:p>
            <a:pPr marL="457200" indent="-457200">
              <a:buAutoNum type="arabicParenR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культура;</a:t>
            </a:r>
          </a:p>
          <a:p>
            <a:pPr marL="457200" indent="-457200">
              <a:buAutoNum type="arabicParenR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занятие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31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967</TotalTime>
  <Words>1200</Words>
  <Application>Microsoft Office PowerPoint</Application>
  <PresentationFormat>Экран (4:3)</PresentationFormat>
  <Paragraphs>203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Исполнительная</vt:lpstr>
      <vt:lpstr>Эти странные словечки иностранные</vt:lpstr>
      <vt:lpstr>Презентация PowerPoint</vt:lpstr>
      <vt:lpstr>Русский язык</vt:lpstr>
      <vt:lpstr>Леонид Петрович Крысин</vt:lpstr>
      <vt:lpstr>Презентация PowerPoint</vt:lpstr>
      <vt:lpstr>Презентация PowerPoint</vt:lpstr>
      <vt:lpstr>Михаил Ростиславович Львов</vt:lpstr>
      <vt:lpstr>Использование терминов в разных системах обучения</vt:lpstr>
      <vt:lpstr>Система занятий мастерской по освоению заимствованной лексики</vt:lpstr>
      <vt:lpstr>Иноязычные слова по теме «Культура»</vt:lpstr>
      <vt:lpstr>Заимствованная лексика</vt:lpstr>
      <vt:lpstr>Давайте подумаем…</vt:lpstr>
      <vt:lpstr>Использование терминов в средствах массовой информации</vt:lpstr>
      <vt:lpstr>Лексическое значение терминов</vt:lpstr>
      <vt:lpstr>Рекламируя разные виды лечения, телеведущий говорит:</vt:lpstr>
      <vt:lpstr>В программе о животных</vt:lpstr>
      <vt:lpstr>В сфере науки </vt:lpstr>
      <vt:lpstr>В мире новой экономики</vt:lpstr>
      <vt:lpstr>Заимствованное слово считается нужным и полезным, если в нашем языке предмет не имеет однословного наименования</vt:lpstr>
      <vt:lpstr>Заимствованная лексика</vt:lpstr>
      <vt:lpstr>Давайте подумаем…</vt:lpstr>
      <vt:lpstr>Сферы проникновения иноязычных слов</vt:lpstr>
      <vt:lpstr>Названия магазинов </vt:lpstr>
      <vt:lpstr>Использование в названиях английских слов или букв</vt:lpstr>
      <vt:lpstr>Объявления и обозначения общественных мест </vt:lpstr>
      <vt:lpstr>Англицизмы и их русские эквиваленты</vt:lpstr>
      <vt:lpstr>Презентация PowerPoint</vt:lpstr>
      <vt:lpstr>Литература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Эти странные словечки иностранные</dc:title>
  <dc:creator>оксана</dc:creator>
  <cp:lastModifiedBy>Татьяна Копылова</cp:lastModifiedBy>
  <cp:revision>71</cp:revision>
  <dcterms:created xsi:type="dcterms:W3CDTF">2017-03-28T13:44:35Z</dcterms:created>
  <dcterms:modified xsi:type="dcterms:W3CDTF">2018-01-18T11:26:05Z</dcterms:modified>
</cp:coreProperties>
</file>